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242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AAC11-8935-4B3C-A4B7-F3B804FE5ED1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F278-5F34-4ED9-B8A7-AF0D9381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9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0477-9581-4B89-AF37-8F5E29CEC2B0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3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5BDB-2F15-43A5-98F7-9457AE5D4152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7012-563A-4AA6-ADC6-9C62C5AEED59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44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2376-ABC5-4FB4-941A-20326196B22F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8716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B463-6586-47A0-81FD-3F56120D7C0E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0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A14-42DC-4589-BBC5-CB21C4D25D9A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52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A1E7-C20B-4C4E-B1AC-E368DEF27B93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6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9B9A-058B-476E-91E1-30D4503F9B60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88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3209-8C94-4553-B18A-FE7B3D223301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9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94D9-CBC2-4B6E-BCBF-8BA1628102D1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4BD-F9F5-461F-9610-A3ECC6131C29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5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E166-811F-450E-AFB4-E7DACE3D80AB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3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6592-386E-46B0-9059-4D612DE7AE46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2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B8-5795-4A55-8C3A-BEE6338DFA45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8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C00C-A815-4E1E-8686-3C114BEB30AD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7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820-FA27-4A8A-B198-87737E2D1AF3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7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0410-AC5C-4F5B-A72A-F9F7524CAF3E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0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8837-7DEA-411B-B858-8A887598DCE0}" type="datetime1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E62E-D0C8-40C8-9170-1D48F4B8A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18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Successfully Navigating the Sea of Consumers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2018 Insurance Consumer Affairs Exchange</a:t>
            </a:r>
          </a:p>
          <a:p>
            <a:r>
              <a:rPr lang="en-US" dirty="0">
                <a:solidFill>
                  <a:schemeClr val="tx1"/>
                </a:solidFill>
              </a:rPr>
              <a:t>Fort Myers, Florida</a:t>
            </a:r>
          </a:p>
          <a:p>
            <a:r>
              <a:rPr lang="en-US" dirty="0">
                <a:solidFill>
                  <a:schemeClr val="tx1"/>
                </a:solidFill>
              </a:rPr>
              <a:t>Presented by:</a:t>
            </a:r>
          </a:p>
          <a:p>
            <a:r>
              <a:rPr lang="en-US" dirty="0">
                <a:solidFill>
                  <a:schemeClr val="tx1"/>
                </a:solidFill>
              </a:rPr>
              <a:t>Jim Heretick, Senior Examiner</a:t>
            </a:r>
          </a:p>
          <a:p>
            <a:r>
              <a:rPr lang="en-US" dirty="0">
                <a:solidFill>
                  <a:schemeClr val="tx1"/>
                </a:solidFill>
              </a:rPr>
              <a:t>Virginia Bureau of Insurance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3ACAE-9B96-42CE-9641-5C677F6A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Educating Our Consumers: How We Can Influence Expectations and Behaviors,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Phone Apps</a:t>
            </a:r>
          </a:p>
          <a:p>
            <a:pPr lvl="1"/>
            <a:r>
              <a:rPr lang="en-US" dirty="0"/>
              <a:t>Policy forms, make payments, insurance cards.</a:t>
            </a:r>
          </a:p>
          <a:p>
            <a:pPr lvl="1"/>
            <a:r>
              <a:rPr lang="en-US" dirty="0"/>
              <a:t>Online chat.</a:t>
            </a:r>
          </a:p>
          <a:p>
            <a:pPr lvl="1"/>
            <a:r>
              <a:rPr lang="en-US" dirty="0"/>
              <a:t>Report claims.</a:t>
            </a:r>
          </a:p>
          <a:p>
            <a:pPr lvl="2"/>
            <a:r>
              <a:rPr lang="en-US" dirty="0"/>
              <a:t>Submit photos of damage, scene of accident.</a:t>
            </a:r>
          </a:p>
          <a:p>
            <a:pPr lvl="2"/>
            <a:r>
              <a:rPr lang="en-US" dirty="0"/>
              <a:t>Submit claim documents.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B944F-C689-4261-AA7B-A2BA21B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Consumer Complaints: An opportunity to calm stormy 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Most frequent property and casualty complaints</a:t>
            </a:r>
          </a:p>
          <a:p>
            <a:pPr lvl="1"/>
            <a:r>
              <a:rPr lang="en-US" dirty="0"/>
              <a:t>Claims Handling</a:t>
            </a:r>
          </a:p>
          <a:p>
            <a:pPr lvl="2"/>
            <a:r>
              <a:rPr lang="en-US" dirty="0"/>
              <a:t>Unsatisfactory settlement offer.</a:t>
            </a:r>
          </a:p>
          <a:p>
            <a:pPr lvl="2"/>
            <a:r>
              <a:rPr lang="en-US" dirty="0"/>
              <a:t>Delays in handling claim.</a:t>
            </a:r>
          </a:p>
          <a:p>
            <a:pPr lvl="2"/>
            <a:r>
              <a:rPr lang="en-US" dirty="0"/>
              <a:t>Claim denial or no coverage in force for the loss.</a:t>
            </a:r>
          </a:p>
          <a:p>
            <a:pPr lvl="1"/>
            <a:r>
              <a:rPr lang="en-US" dirty="0"/>
              <a:t>Policy Premium</a:t>
            </a:r>
          </a:p>
          <a:p>
            <a:pPr lvl="2"/>
            <a:r>
              <a:rPr lang="en-US" dirty="0"/>
              <a:t>Rate Increases.</a:t>
            </a:r>
          </a:p>
          <a:p>
            <a:pPr lvl="2"/>
            <a:r>
              <a:rPr lang="en-US" dirty="0"/>
              <a:t>Use of credit in underwriting.</a:t>
            </a:r>
          </a:p>
          <a:p>
            <a:pPr lvl="2"/>
            <a:r>
              <a:rPr lang="en-US" dirty="0"/>
              <a:t>Premium refunds.</a:t>
            </a:r>
          </a:p>
          <a:p>
            <a:pPr lvl="1"/>
            <a:r>
              <a:rPr lang="en-US" dirty="0"/>
              <a:t>Coverage Questions</a:t>
            </a:r>
          </a:p>
          <a:p>
            <a:pPr lvl="2"/>
            <a:r>
              <a:rPr lang="en-US" dirty="0"/>
              <a:t>Change in deductible.</a:t>
            </a:r>
          </a:p>
          <a:p>
            <a:pPr lvl="2"/>
            <a:r>
              <a:rPr lang="en-US" dirty="0"/>
              <a:t>Availability of endorsements.</a:t>
            </a:r>
          </a:p>
          <a:p>
            <a:pPr lvl="2"/>
            <a:r>
              <a:rPr lang="en-US" dirty="0"/>
              <a:t>Exclusions and limitation on coverage.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3FD63-68ED-4949-A63E-719C0D09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Consumer Complaints: An opportunity to calm stormy seas,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Most frequent Life and Health complaints</a:t>
            </a:r>
          </a:p>
          <a:p>
            <a:pPr lvl="1"/>
            <a:r>
              <a:rPr lang="en-US" dirty="0"/>
              <a:t>Claim Handling</a:t>
            </a:r>
          </a:p>
          <a:p>
            <a:pPr lvl="2"/>
            <a:r>
              <a:rPr lang="en-US" dirty="0"/>
              <a:t>Claim denials and delays in handling claims</a:t>
            </a:r>
          </a:p>
          <a:p>
            <a:pPr lvl="3"/>
            <a:r>
              <a:rPr lang="en-US" dirty="0"/>
              <a:t>Life Insurance: 2 year contestability clause.</a:t>
            </a:r>
          </a:p>
          <a:p>
            <a:pPr lvl="3"/>
            <a:r>
              <a:rPr lang="en-US" dirty="0"/>
              <a:t>Policy declared null and void from inception due to false or misleading information during the application process.</a:t>
            </a:r>
          </a:p>
          <a:p>
            <a:pPr lvl="2"/>
            <a:r>
              <a:rPr lang="en-US" dirty="0"/>
              <a:t>Claims not paid as expected by the insured</a:t>
            </a:r>
          </a:p>
          <a:p>
            <a:pPr lvl="3"/>
            <a:r>
              <a:rPr lang="en-US" dirty="0"/>
              <a:t>The insured has not read or understood the provisions of the policy.</a:t>
            </a:r>
          </a:p>
          <a:p>
            <a:pPr lvl="3"/>
            <a:r>
              <a:rPr lang="en-US" dirty="0"/>
              <a:t>Questions on coverage not arising until bills from medical providers arrive.</a:t>
            </a:r>
          </a:p>
          <a:p>
            <a:pPr lvl="2"/>
            <a:r>
              <a:rPr lang="en-US" dirty="0"/>
              <a:t>Premiums Increases</a:t>
            </a:r>
          </a:p>
          <a:p>
            <a:pPr lvl="3"/>
            <a:r>
              <a:rPr lang="en-US" dirty="0"/>
              <a:t>Significant number of inquiries due to large rate increases.</a:t>
            </a:r>
          </a:p>
          <a:p>
            <a:pPr lvl="1"/>
            <a:r>
              <a:rPr lang="en-US" dirty="0"/>
              <a:t>Coverage Questions</a:t>
            </a:r>
          </a:p>
          <a:p>
            <a:pPr lvl="2"/>
            <a:r>
              <a:rPr lang="en-US" dirty="0"/>
              <a:t>What does my policy cover</a:t>
            </a:r>
          </a:p>
          <a:p>
            <a:pPr lvl="3"/>
            <a:r>
              <a:rPr lang="en-US" dirty="0"/>
              <a:t>Universal Life: Why do premiums increase, not understanding how the policy performs, possibility of policy lapse due to cash value / accumulations not enough to cover premiums.</a:t>
            </a:r>
          </a:p>
          <a:p>
            <a:pPr lvl="3"/>
            <a:r>
              <a:rPr lang="en-US" dirty="0"/>
              <a:t>Annuities: Claims of misrepresentation by agent due to insured not reading the contract or understanding the terms of the contract; how it performs and how benefits are paid.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A0673-5FA1-4582-9DED-106D25E0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 Populations: Providing a lifeboat for those in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Identifying consumers that need a helping hand understanding insurance products</a:t>
            </a:r>
          </a:p>
          <a:p>
            <a:pPr lvl="1"/>
            <a:r>
              <a:rPr lang="en-US" dirty="0"/>
              <a:t>Education level</a:t>
            </a:r>
          </a:p>
          <a:p>
            <a:pPr lvl="1"/>
            <a:r>
              <a:rPr lang="en-US" dirty="0"/>
              <a:t>Age</a:t>
            </a:r>
          </a:p>
          <a:p>
            <a:pPr lvl="2"/>
            <a:r>
              <a:rPr lang="en-US" dirty="0"/>
              <a:t>Health of consumer.</a:t>
            </a:r>
          </a:p>
          <a:p>
            <a:pPr lvl="2"/>
            <a:r>
              <a:rPr lang="en-US" dirty="0"/>
              <a:t>Assisting those with disabilities. </a:t>
            </a:r>
          </a:p>
          <a:p>
            <a:pPr lvl="1"/>
            <a:r>
              <a:rPr lang="en-US" dirty="0"/>
              <a:t>Socio-economic status (SES)</a:t>
            </a:r>
          </a:p>
          <a:p>
            <a:pPr lvl="2"/>
            <a:r>
              <a:rPr lang="en-US" dirty="0"/>
              <a:t>What percentage of income is available for insurance?</a:t>
            </a:r>
          </a:p>
          <a:p>
            <a:pPr lvl="1"/>
            <a:r>
              <a:rPr lang="en-US" dirty="0"/>
              <a:t>English as a second language (ESL)</a:t>
            </a:r>
          </a:p>
          <a:p>
            <a:pPr lvl="2"/>
            <a:r>
              <a:rPr lang="en-US" dirty="0"/>
              <a:t>Availability of translations services.</a:t>
            </a:r>
          </a:p>
          <a:p>
            <a:pPr lvl="2"/>
            <a:r>
              <a:rPr lang="en-US" dirty="0"/>
              <a:t>Multi-lingual employees.</a:t>
            </a:r>
          </a:p>
          <a:p>
            <a:pPr lvl="2"/>
            <a:r>
              <a:rPr lang="en-US" dirty="0"/>
              <a:t>Educational materials in multiple languages.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5B1A4-A24B-4396-ADC0-28B69348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Difficult Consumer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one consumer that cannot be satisfied</a:t>
            </a:r>
          </a:p>
          <a:p>
            <a:pPr lvl="1"/>
            <a:r>
              <a:rPr lang="en-US" dirty="0"/>
              <a:t>Still unsatisfied after both company and regulator have reached the limits of their authority.</a:t>
            </a:r>
          </a:p>
          <a:p>
            <a:pPr lvl="2"/>
            <a:r>
              <a:rPr lang="en-US" dirty="0"/>
              <a:t>Consumer has sent numerous letters and e-mails to companies and regulators, as well as placed many, many phone calls to both without what they believe is a satisfactory resolution.</a:t>
            </a:r>
          </a:p>
          <a:p>
            <a:pPr lvl="1"/>
            <a:r>
              <a:rPr lang="en-US" dirty="0"/>
              <a:t>Many times, the issues at hand can only be resolved in court.</a:t>
            </a:r>
          </a:p>
          <a:p>
            <a:pPr lvl="2"/>
            <a:r>
              <a:rPr lang="en-US" dirty="0"/>
              <a:t>Consumer may not have the money available to hire an attorney.</a:t>
            </a:r>
          </a:p>
          <a:p>
            <a:pPr lvl="1"/>
            <a:r>
              <a:rPr lang="en-US" dirty="0"/>
              <a:t>Consumer may become abusive.</a:t>
            </a:r>
          </a:p>
          <a:p>
            <a:pPr lvl="2"/>
            <a:r>
              <a:rPr lang="en-US" dirty="0"/>
              <a:t>Inappropriate language may become part of their interactions with companies and regulators.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74E05-50EB-4067-8836-5ACC13D0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for Difficult Consumers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Let them vent</a:t>
            </a:r>
          </a:p>
          <a:p>
            <a:pPr lvl="1"/>
            <a:r>
              <a:rPr lang="en-US" dirty="0"/>
              <a:t>Let them “get it all out.”</a:t>
            </a:r>
          </a:p>
          <a:p>
            <a:pPr lvl="1"/>
            <a:r>
              <a:rPr lang="en-US" dirty="0"/>
              <a:t>Be a good listener.</a:t>
            </a:r>
          </a:p>
          <a:p>
            <a:pPr lvl="1"/>
            <a:r>
              <a:rPr lang="en-US" dirty="0"/>
              <a:t>Keep your voice level when responding.</a:t>
            </a:r>
          </a:p>
          <a:p>
            <a:r>
              <a:rPr lang="en-US" dirty="0"/>
              <a:t>Reiterate what you have done to assist them</a:t>
            </a:r>
          </a:p>
          <a:p>
            <a:pPr lvl="1"/>
            <a:r>
              <a:rPr lang="en-US" dirty="0"/>
              <a:t>Re-visit the original complaint and explain what happened, why it happened, and what resolutions were presented.</a:t>
            </a:r>
          </a:p>
          <a:p>
            <a:r>
              <a:rPr lang="en-US" dirty="0"/>
              <a:t>If available, provide options</a:t>
            </a:r>
          </a:p>
          <a:p>
            <a:pPr lvl="1"/>
            <a:r>
              <a:rPr lang="en-US" dirty="0"/>
              <a:t>Escalate the problem up the chain of command.</a:t>
            </a:r>
          </a:p>
          <a:p>
            <a:pPr lvl="1"/>
            <a:r>
              <a:rPr lang="en-US" dirty="0"/>
              <a:t>If the court system is the only available option, tell them why.</a:t>
            </a:r>
          </a:p>
          <a:p>
            <a:r>
              <a:rPr lang="en-US" dirty="0"/>
              <a:t>Last resort</a:t>
            </a:r>
          </a:p>
          <a:p>
            <a:pPr lvl="1"/>
            <a:r>
              <a:rPr lang="en-US" dirty="0"/>
              <a:t>If personnel safety concerns arise, contact your General Counsel for guidance or local law enforcement.</a:t>
            </a:r>
          </a:p>
          <a:p>
            <a:pPr lvl="1"/>
            <a:r>
              <a:rPr lang="en-US" dirty="0"/>
              <a:t>Have General Counsel take legal actions to prevent further contact from the consumer if all other options to peacefully resolve the problem have been exhausted.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41B88-CB3F-4C83-9627-9EC506EC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Educational Strategies: Keep it simple!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Company and Regulator Outreach Programs</a:t>
            </a:r>
          </a:p>
          <a:p>
            <a:pPr lvl="1"/>
            <a:r>
              <a:rPr lang="en-US" dirty="0"/>
              <a:t>In person instruction</a:t>
            </a:r>
          </a:p>
          <a:p>
            <a:pPr lvl="2"/>
            <a:r>
              <a:rPr lang="en-US" dirty="0"/>
              <a:t>Face time with consumers.</a:t>
            </a:r>
          </a:p>
          <a:p>
            <a:pPr lvl="2"/>
            <a:r>
              <a:rPr lang="en-US" dirty="0"/>
              <a:t>Brings the human touch to interactions.</a:t>
            </a:r>
          </a:p>
          <a:p>
            <a:pPr lvl="2"/>
            <a:r>
              <a:rPr lang="en-US" dirty="0"/>
              <a:t>Using booths or tables at community events to bring insurance awareness to consumers.</a:t>
            </a:r>
          </a:p>
          <a:p>
            <a:pPr lvl="3"/>
            <a:r>
              <a:rPr lang="en-US" dirty="0"/>
              <a:t>Use of “goodie bags” with educational materials as giveaways.</a:t>
            </a:r>
          </a:p>
          <a:p>
            <a:pPr lvl="1"/>
            <a:r>
              <a:rPr lang="en-US" dirty="0"/>
              <a:t>Connections for Consumers</a:t>
            </a:r>
          </a:p>
          <a:p>
            <a:pPr lvl="2"/>
            <a:r>
              <a:rPr lang="en-US" dirty="0"/>
              <a:t>Special points of contact for consumers.</a:t>
            </a:r>
          </a:p>
          <a:p>
            <a:pPr lvl="3"/>
            <a:r>
              <a:rPr lang="en-US" dirty="0"/>
              <a:t>Avoid the “push this button” phone tree to obtain assistance.</a:t>
            </a:r>
          </a:p>
          <a:p>
            <a:pPr lvl="3"/>
            <a:r>
              <a:rPr lang="en-US" dirty="0"/>
              <a:t>Simplify consumer interactions with representatives.</a:t>
            </a:r>
          </a:p>
          <a:p>
            <a:pPr lvl="4"/>
            <a:r>
              <a:rPr lang="en-US" dirty="0"/>
              <a:t>Ease consumer fears and increase consumer confidence.</a:t>
            </a:r>
          </a:p>
          <a:p>
            <a:pPr lvl="1"/>
            <a:r>
              <a:rPr lang="en-US" dirty="0"/>
              <a:t>Educational Sources</a:t>
            </a:r>
          </a:p>
          <a:p>
            <a:pPr lvl="2"/>
            <a:r>
              <a:rPr lang="en-US" dirty="0"/>
              <a:t>Simplified Pamphlets</a:t>
            </a:r>
          </a:p>
          <a:p>
            <a:pPr lvl="3"/>
            <a:r>
              <a:rPr lang="en-US" dirty="0"/>
              <a:t>Break down the complex into smaller bites of information.</a:t>
            </a:r>
          </a:p>
          <a:p>
            <a:pPr lvl="1"/>
            <a:r>
              <a:rPr lang="en-US" dirty="0"/>
              <a:t>Easy to navigate websites</a:t>
            </a:r>
          </a:p>
          <a:p>
            <a:pPr lvl="2"/>
            <a:r>
              <a:rPr lang="en-US" dirty="0"/>
              <a:t>Consumers want to be able to easily find answers to their questions.</a:t>
            </a:r>
          </a:p>
          <a:p>
            <a:pPr lvl="1"/>
            <a:r>
              <a:rPr lang="en-US" dirty="0"/>
              <a:t>Easy to use cell phone apps</a:t>
            </a:r>
          </a:p>
          <a:p>
            <a:pPr lvl="2"/>
            <a:r>
              <a:rPr lang="en-US" dirty="0"/>
              <a:t>One touch connection for assistance.</a:t>
            </a:r>
          </a:p>
          <a:p>
            <a:pPr lvl="2"/>
            <a:r>
              <a:rPr lang="en-US" dirty="0"/>
              <a:t>Ability to use live chat.</a:t>
            </a:r>
          </a:p>
          <a:p>
            <a:pPr lvl="2"/>
            <a:r>
              <a:rPr lang="en-US" dirty="0"/>
              <a:t>Policy information and help at the consumer’s fingertips.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3D5B0-1648-4580-A1C0-6E1BC03E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70688-2B77-4B88-A20F-FACB942E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B1C0-B8AE-4214-80DF-26FD196E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9F2EF1-245D-4E2C-A030-7E37BD0BBB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348" y="1981199"/>
            <a:ext cx="7696652" cy="42672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5A893-D4CB-41B3-9C0B-0201FDD2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4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Complaint Handling Changes Over The Last 20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 years ago, most consumer complaints arrived by phone, mail and fax.</a:t>
            </a:r>
          </a:p>
          <a:p>
            <a:r>
              <a:rPr lang="en-US" dirty="0"/>
              <a:t>From complaint arrival to closing letter could take  from 4 to 8 weeks to get a response to the consumer.</a:t>
            </a:r>
          </a:p>
          <a:p>
            <a:r>
              <a:rPr lang="en-US" dirty="0"/>
              <a:t>A majority of complainants understood the length of time necessary for resolution due to the use of mail.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84306-0101-42C0-8BAD-38B0F17E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Complaint Handling Changes Over The Last 20 Years,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computers were in use, many companies and regulators were still using Windows 3.11.</a:t>
            </a:r>
          </a:p>
          <a:p>
            <a:r>
              <a:rPr lang="en-US" dirty="0"/>
              <a:t>Word processing software was in its infancy, Microsoft Word, Word Perfect, and Word Star were in use.</a:t>
            </a:r>
          </a:p>
          <a:p>
            <a:r>
              <a:rPr lang="en-US" dirty="0"/>
              <a:t>Complaint tracking software was typically based on mainframe systems, i.e. Unix.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BB03B-F719-405B-A4F3-D839AAFD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 Expectations 20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Consumers were still typically purchasing their insurance polices from their local neighborhood agent. However, insurance sales were at a crossroads.</a:t>
            </a:r>
          </a:p>
          <a:p>
            <a:r>
              <a:rPr lang="en-US" dirty="0"/>
              <a:t>Busy consumers did not want to have to visit their agent to buy insurance. Newer companies were coming into the market using an 800 number, not local agents.</a:t>
            </a:r>
          </a:p>
          <a:p>
            <a:r>
              <a:rPr lang="en-US" dirty="0"/>
              <a:t>In response to consumers wanting to be able to contact the company 24/7, 800 numbers became commonplace.</a:t>
            </a:r>
          </a:p>
          <a:p>
            <a:r>
              <a:rPr lang="en-US" dirty="0"/>
              <a:t>With the growth of the internet, company and regulator websites appeared as more consumers became computer savvy.</a:t>
            </a:r>
          </a:p>
          <a:p>
            <a:r>
              <a:rPr lang="en-US" dirty="0"/>
              <a:t>Policies were still mailed to the consumer.</a:t>
            </a:r>
          </a:p>
          <a:p>
            <a:r>
              <a:rPr lang="en-US" dirty="0"/>
              <a:t>Consumers dealt with local claims offices.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2D4A1-C5D6-4F09-8AAA-89A3D30E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 Your Consumer:  How Different Generations Affect Your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Greatest Generation</a:t>
            </a:r>
          </a:p>
          <a:p>
            <a:pPr lvl="1"/>
            <a:r>
              <a:rPr lang="en-US" dirty="0"/>
              <a:t>Grew up in the Depression and with WWII.</a:t>
            </a:r>
          </a:p>
          <a:p>
            <a:pPr lvl="1"/>
            <a:r>
              <a:rPr lang="en-US" dirty="0"/>
              <a:t>Absence of technology until very late in life.</a:t>
            </a:r>
          </a:p>
          <a:p>
            <a:pPr lvl="1"/>
            <a:r>
              <a:rPr lang="en-US" dirty="0"/>
              <a:t>Desire to do business in person, face to face.</a:t>
            </a:r>
          </a:p>
          <a:p>
            <a:pPr lvl="1"/>
            <a:r>
              <a:rPr lang="en-US" dirty="0"/>
              <a:t>Wants responses in writing, hard copy of policy.</a:t>
            </a:r>
          </a:p>
          <a:p>
            <a:pPr lvl="1"/>
            <a:r>
              <a:rPr lang="en-US" dirty="0"/>
              <a:t>Prefers a local agent or a single point of contact when insurance questions arise.</a:t>
            </a:r>
          </a:p>
          <a:p>
            <a:pPr lvl="1"/>
            <a:r>
              <a:rPr lang="en-US" dirty="0"/>
              <a:t>Tries to thoroughly understand insurance and will ask numerous questions.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F492A-3A5B-4ACF-B7EB-8AD14B09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 Your Consumer:  How Different Generations Affect Your Interactions,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Baby Boomers</a:t>
            </a:r>
          </a:p>
          <a:p>
            <a:pPr lvl="1"/>
            <a:r>
              <a:rPr lang="en-US" dirty="0"/>
              <a:t>Children of the Greatest Generation.</a:t>
            </a:r>
          </a:p>
          <a:p>
            <a:pPr lvl="1"/>
            <a:r>
              <a:rPr lang="en-US" dirty="0"/>
              <a:t>Grew up in a more affluent economy.</a:t>
            </a:r>
          </a:p>
          <a:p>
            <a:pPr lvl="1"/>
            <a:r>
              <a:rPr lang="en-US" dirty="0"/>
              <a:t>Want to make sure that they are “fully” covered.</a:t>
            </a:r>
          </a:p>
          <a:p>
            <a:pPr lvl="1"/>
            <a:r>
              <a:rPr lang="en-US" dirty="0"/>
              <a:t>Like to have a local agent, but willing to explore other insurance delivery options.</a:t>
            </a:r>
          </a:p>
          <a:p>
            <a:pPr lvl="1"/>
            <a:r>
              <a:rPr lang="en-US" dirty="0"/>
              <a:t>Expect the agent and company to ensure no/few gaps in coverage.</a:t>
            </a:r>
          </a:p>
          <a:p>
            <a:pPr lvl="1"/>
            <a:r>
              <a:rPr lang="en-US" dirty="0"/>
              <a:t>Very aware of the cost of insurance and expect “something” for the premiums paid.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9D55E-06F5-49DE-A21C-2F70FE9F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 Your Consumer:  How Different Generations Affect Your Interactions,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Generation X</a:t>
            </a:r>
          </a:p>
          <a:p>
            <a:pPr lvl="1"/>
            <a:r>
              <a:rPr lang="en-US" dirty="0"/>
              <a:t>First generation with home computers.</a:t>
            </a:r>
          </a:p>
          <a:p>
            <a:pPr lvl="1"/>
            <a:r>
              <a:rPr lang="en-US" dirty="0"/>
              <a:t>Grew up with rapid technological change and innovation,  i.e. Moore’s Law.</a:t>
            </a:r>
          </a:p>
          <a:p>
            <a:pPr lvl="1"/>
            <a:r>
              <a:rPr lang="en-US" dirty="0"/>
              <a:t>Recession in the 80’s impacted job availability.</a:t>
            </a:r>
          </a:p>
          <a:p>
            <a:pPr lvl="1"/>
            <a:r>
              <a:rPr lang="en-US" dirty="0"/>
              <a:t>Advent of the internet, and cell phones started to play a role in communication.</a:t>
            </a:r>
          </a:p>
          <a:p>
            <a:pPr lvl="1"/>
            <a:r>
              <a:rPr lang="en-US" dirty="0"/>
              <a:t>Want to know the “why” of insurance: cost, coverage, and claims.</a:t>
            </a:r>
          </a:p>
          <a:p>
            <a:pPr lvl="1"/>
            <a:r>
              <a:rPr lang="en-US" dirty="0"/>
              <a:t>Wants to get the best coverage for their premium dollars.</a:t>
            </a:r>
          </a:p>
          <a:p>
            <a:pPr lvl="1"/>
            <a:r>
              <a:rPr lang="en-US" dirty="0"/>
              <a:t>Flexible with insurance delivery, local agent, via phone, or internet.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4449C-F9F6-485F-BAA5-4460F942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 Your Consumer:  How Different Generations Affect Your Interactions,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Millennials</a:t>
            </a:r>
          </a:p>
          <a:p>
            <a:pPr lvl="1"/>
            <a:r>
              <a:rPr lang="en-US" dirty="0"/>
              <a:t>Children of both Baby Boomers and Generation X: Raised under very different parenting styles.</a:t>
            </a:r>
          </a:p>
          <a:p>
            <a:pPr lvl="1"/>
            <a:r>
              <a:rPr lang="en-US" dirty="0"/>
              <a:t>Exposed to technology at a very early age; embraces and adopts new technology quickly.</a:t>
            </a:r>
          </a:p>
          <a:p>
            <a:pPr lvl="1"/>
            <a:r>
              <a:rPr lang="en-US" dirty="0"/>
              <a:t>Connected 24/7; uses technology to access information continuously.</a:t>
            </a:r>
          </a:p>
          <a:p>
            <a:pPr lvl="1"/>
            <a:r>
              <a:rPr lang="en-US" dirty="0"/>
              <a:t>Prefers to use technology for interactions involving insurance: purchasing, making coverage changes, payment, and claims handling.</a:t>
            </a:r>
          </a:p>
          <a:p>
            <a:pPr lvl="1"/>
            <a:r>
              <a:rPr lang="en-US" dirty="0"/>
              <a:t>Expects quicker responses to their inquiries due to the use of technology.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8BFDA-D82D-4AFD-89AA-BB63B6E2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Educating Our Consumers: How We Can Influence Expectations and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is your best policy.</a:t>
            </a:r>
          </a:p>
          <a:p>
            <a:r>
              <a:rPr lang="en-US" dirty="0"/>
              <a:t>How can we educate consumers so that they understand their policies?</a:t>
            </a:r>
          </a:p>
          <a:p>
            <a:pPr lvl="1"/>
            <a:r>
              <a:rPr lang="en-US" dirty="0"/>
              <a:t>Educational methods:</a:t>
            </a:r>
          </a:p>
          <a:p>
            <a:pPr lvl="2"/>
            <a:r>
              <a:rPr lang="en-US" dirty="0"/>
              <a:t>Agents and Customer  Service Representatives.</a:t>
            </a:r>
          </a:p>
          <a:p>
            <a:pPr lvl="2"/>
            <a:r>
              <a:rPr lang="en-US" dirty="0"/>
              <a:t>The policy, and accompanying policy overview pamphlets.</a:t>
            </a:r>
          </a:p>
          <a:p>
            <a:pPr lvl="2"/>
            <a:r>
              <a:rPr lang="en-US" dirty="0"/>
              <a:t>Company and Regulator websites; especially with a Frequently Asked Questions (FAQ) section.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C6492-8131-4CA7-8784-DF163DCA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E62E-D0C8-40C8-9170-1D48F4B8A11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1744</TotalTime>
  <Words>1434</Words>
  <Application>Microsoft Office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Rockwell</vt:lpstr>
      <vt:lpstr>Damask</vt:lpstr>
      <vt:lpstr>Successfully Navigating the Sea of Consumers  </vt:lpstr>
      <vt:lpstr>Complaint Handling Changes Over The Last 20 Years</vt:lpstr>
      <vt:lpstr>Complaint Handling Changes Over The Last 20 Years, continued</vt:lpstr>
      <vt:lpstr>Consumer Expectations 20 Years Ago</vt:lpstr>
      <vt:lpstr>Know Your Consumer:  How Different Generations Affect Your Interactions</vt:lpstr>
      <vt:lpstr>Know Your Consumer:  How Different Generations Affect Your Interactions, continued</vt:lpstr>
      <vt:lpstr>Know Your Consumer:  How Different Generations Affect Your Interactions, continued</vt:lpstr>
      <vt:lpstr>Know Your Consumer:  How Different Generations Affect Your Interactions, continued</vt:lpstr>
      <vt:lpstr>Educating Our Consumers: How We Can Influence Expectations and Behaviors</vt:lpstr>
      <vt:lpstr>Educating Our Consumers: How We Can Influence Expectations and Behaviors, continued</vt:lpstr>
      <vt:lpstr>Responding to Consumer Complaints: An opportunity to calm stormy seas</vt:lpstr>
      <vt:lpstr>Responding to Consumer Complaints: An opportunity to calm stormy seas, continued</vt:lpstr>
      <vt:lpstr>Special Populations: Providing a lifeboat for those in need</vt:lpstr>
      <vt:lpstr>The Difficult Consumer</vt:lpstr>
      <vt:lpstr>Solutions for Difficult Consumers</vt:lpstr>
      <vt:lpstr>Educational Strategies: Keep it simple!</vt:lpstr>
      <vt:lpstr>Summary &amp; Conclusion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Heretick</dc:creator>
  <cp:lastModifiedBy>Jim Heretick</cp:lastModifiedBy>
  <cp:revision>56</cp:revision>
  <dcterms:created xsi:type="dcterms:W3CDTF">2018-06-13T19:26:49Z</dcterms:created>
  <dcterms:modified xsi:type="dcterms:W3CDTF">2018-10-03T11:32:35Z</dcterms:modified>
</cp:coreProperties>
</file>