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6.xml" ContentType="application/vnd.openxmlformats-officedocument.presentationml.notesSlide+xml"/>
  <Override PartName="/ppt/tags/tag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5.xml" ContentType="application/vnd.openxmlformats-officedocument.presentationml.tags+xml"/>
  <Override PartName="/ppt/notesSlides/notesSlide4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5"/>
  </p:sldMasterIdLst>
  <p:notesMasterIdLst>
    <p:notesMasterId r:id="rId62"/>
  </p:notesMasterIdLst>
  <p:handoutMasterIdLst>
    <p:handoutMasterId r:id="rId63"/>
  </p:handoutMasterIdLst>
  <p:sldIdLst>
    <p:sldId id="7089" r:id="rId6"/>
    <p:sldId id="7666" r:id="rId7"/>
    <p:sldId id="7193" r:id="rId8"/>
    <p:sldId id="7194" r:id="rId9"/>
    <p:sldId id="7059" r:id="rId10"/>
    <p:sldId id="7533" r:id="rId11"/>
    <p:sldId id="7196" r:id="rId12"/>
    <p:sldId id="7206" r:id="rId13"/>
    <p:sldId id="7659" r:id="rId14"/>
    <p:sldId id="7661" r:id="rId15"/>
    <p:sldId id="7606" r:id="rId16"/>
    <p:sldId id="7617" r:id="rId17"/>
    <p:sldId id="7618" r:id="rId18"/>
    <p:sldId id="7524" r:id="rId19"/>
    <p:sldId id="7621" r:id="rId20"/>
    <p:sldId id="7622" r:id="rId21"/>
    <p:sldId id="7451" r:id="rId22"/>
    <p:sldId id="7623" r:id="rId23"/>
    <p:sldId id="7390" r:id="rId24"/>
    <p:sldId id="7526" r:id="rId25"/>
    <p:sldId id="7078" r:id="rId26"/>
    <p:sldId id="7319" r:id="rId27"/>
    <p:sldId id="7392" r:id="rId28"/>
    <p:sldId id="7199" r:id="rId29"/>
    <p:sldId id="7200" r:id="rId30"/>
    <p:sldId id="7201" r:id="rId31"/>
    <p:sldId id="7580" r:id="rId32"/>
    <p:sldId id="7581" r:id="rId33"/>
    <p:sldId id="7660" r:id="rId34"/>
    <p:sldId id="7128" r:id="rId35"/>
    <p:sldId id="7297" r:id="rId36"/>
    <p:sldId id="7497" r:id="rId37"/>
    <p:sldId id="7616" r:id="rId38"/>
    <p:sldId id="7130" r:id="rId39"/>
    <p:sldId id="7429" r:id="rId40"/>
    <p:sldId id="7585" r:id="rId41"/>
    <p:sldId id="7624" r:id="rId42"/>
    <p:sldId id="7591" r:id="rId43"/>
    <p:sldId id="6434" r:id="rId44"/>
    <p:sldId id="7668" r:id="rId45"/>
    <p:sldId id="7433" r:id="rId46"/>
    <p:sldId id="7667" r:id="rId47"/>
    <p:sldId id="7532" r:id="rId48"/>
    <p:sldId id="7459" r:id="rId49"/>
    <p:sldId id="7572" r:id="rId50"/>
    <p:sldId id="7662" r:id="rId51"/>
    <p:sldId id="7482" r:id="rId52"/>
    <p:sldId id="7656" r:id="rId53"/>
    <p:sldId id="7471" r:id="rId54"/>
    <p:sldId id="7663" r:id="rId55"/>
    <p:sldId id="7492" r:id="rId56"/>
    <p:sldId id="7601" r:id="rId57"/>
    <p:sldId id="7600" r:id="rId58"/>
    <p:sldId id="7321" r:id="rId59"/>
    <p:sldId id="7589" r:id="rId60"/>
    <p:sldId id="5784" r:id="rId6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userDrawn="1">
          <p15:clr>
            <a:srgbClr val="A4A3A4"/>
          </p15:clr>
        </p15:guide>
        <p15:guide id="2" orient="horz" pos="3856" userDrawn="1">
          <p15:clr>
            <a:srgbClr val="A4A3A4"/>
          </p15:clr>
        </p15:guide>
        <p15:guide id="3" orient="horz" pos="3608" userDrawn="1">
          <p15:clr>
            <a:srgbClr val="A4A3A4"/>
          </p15:clr>
        </p15:guide>
        <p15:guide id="4" orient="horz" pos="1472" userDrawn="1">
          <p15:clr>
            <a:srgbClr val="A4A3A4"/>
          </p15:clr>
        </p15:guide>
        <p15:guide id="5" orient="horz" pos="798" userDrawn="1">
          <p15:clr>
            <a:srgbClr val="A4A3A4"/>
          </p15:clr>
        </p15:guide>
        <p15:guide id="6" pos="292" userDrawn="1">
          <p15:clr>
            <a:srgbClr val="A4A3A4"/>
          </p15:clr>
        </p15:guide>
        <p15:guide id="7" pos="7329" userDrawn="1">
          <p15:clr>
            <a:srgbClr val="A4A3A4"/>
          </p15:clr>
        </p15:guide>
        <p15:guide id="8" pos="617"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225A7A"/>
    <a:srgbClr val="28688C"/>
    <a:srgbClr val="3333CC"/>
    <a:srgbClr val="4B9FCD"/>
    <a:srgbClr val="2B7299"/>
    <a:srgbClr val="FF0000"/>
    <a:srgbClr val="3691C4"/>
    <a:srgbClr val="E5F1F7"/>
    <a:srgbClr val="D0D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6" autoAdjust="0"/>
    <p:restoredTop sz="89817" autoAdjust="0"/>
  </p:normalViewPr>
  <p:slideViewPr>
    <p:cSldViewPr snapToGrid="0">
      <p:cViewPr varScale="1">
        <p:scale>
          <a:sx n="98" d="100"/>
          <a:sy n="98" d="100"/>
        </p:scale>
        <p:origin x="102" y="90"/>
      </p:cViewPr>
      <p:guideLst>
        <p:guide orient="horz" pos="1072"/>
        <p:guide orient="horz" pos="3856"/>
        <p:guide orient="horz" pos="3608"/>
        <p:guide orient="horz" pos="1472"/>
        <p:guide orient="horz" pos="798"/>
        <p:guide pos="292"/>
        <p:guide pos="7329"/>
        <p:guide pos="617"/>
      </p:guideLst>
    </p:cSldViewPr>
  </p:slideViewPr>
  <p:outlineViewPr>
    <p:cViewPr>
      <p:scale>
        <a:sx n="33" d="100"/>
        <a:sy n="33" d="100"/>
      </p:scale>
      <p:origin x="0" y="-2015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82567349704437E-2"/>
          <c:y val="3.1653780119590316E-2"/>
          <c:w val="0.86583646814177906"/>
          <c:h val="0.8282429696287964"/>
        </c:manualLayout>
      </c:layout>
      <c:barChart>
        <c:barDir val="col"/>
        <c:grouping val="clustered"/>
        <c:varyColors val="0"/>
        <c:ser>
          <c:idx val="0"/>
          <c:order val="0"/>
          <c:tx>
            <c:strRef>
              <c:f>Sheet1!$B$1</c:f>
              <c:strCache>
                <c:ptCount val="1"/>
                <c:pt idx="0">
                  <c:v>Losses $ B</c:v>
                </c:pt>
              </c:strCache>
            </c:strRef>
          </c:tx>
          <c:spPr>
            <a:solidFill>
              <a:schemeClr val="accent1"/>
            </a:solidFill>
          </c:spPr>
          <c:invertIfNegative val="0"/>
          <c:dPt>
            <c:idx val="14"/>
            <c:invertIfNegative val="0"/>
            <c:bubble3D val="0"/>
            <c:extLst>
              <c:ext xmlns:c16="http://schemas.microsoft.com/office/drawing/2014/chart" uri="{C3380CC4-5D6E-409C-BE32-E72D297353CC}">
                <c16:uniqueId val="{00000000-AC74-493F-90D3-7BC3CBDAB987}"/>
              </c:ext>
            </c:extLst>
          </c:dPt>
          <c:dPt>
            <c:idx val="16"/>
            <c:invertIfNegative val="0"/>
            <c:bubble3D val="0"/>
            <c:extLst>
              <c:ext xmlns:c16="http://schemas.microsoft.com/office/drawing/2014/chart" uri="{C3380CC4-5D6E-409C-BE32-E72D297353CC}">
                <c16:uniqueId val="{00000001-AC74-493F-90D3-7BC3CBDAB987}"/>
              </c:ext>
            </c:extLst>
          </c:dPt>
          <c:dPt>
            <c:idx val="17"/>
            <c:invertIfNegative val="0"/>
            <c:bubble3D val="0"/>
            <c:extLst>
              <c:ext xmlns:c16="http://schemas.microsoft.com/office/drawing/2014/chart" uri="{C3380CC4-5D6E-409C-BE32-E72D297353CC}">
                <c16:uniqueId val="{00000003-AC74-493F-90D3-7BC3CBDAB987}"/>
              </c:ext>
            </c:extLst>
          </c:dPt>
          <c:dPt>
            <c:idx val="19"/>
            <c:invertIfNegative val="0"/>
            <c:bubble3D val="0"/>
            <c:extLst>
              <c:ext xmlns:c16="http://schemas.microsoft.com/office/drawing/2014/chart" uri="{C3380CC4-5D6E-409C-BE32-E72D297353CC}">
                <c16:uniqueId val="{00000003-3BE6-4C8B-9C7D-CBE440554E4E}"/>
              </c:ext>
            </c:extLst>
          </c:dPt>
          <c:dPt>
            <c:idx val="22"/>
            <c:invertIfNegative val="0"/>
            <c:bubble3D val="0"/>
            <c:extLst>
              <c:ext xmlns:c16="http://schemas.microsoft.com/office/drawing/2014/chart" uri="{C3380CC4-5D6E-409C-BE32-E72D297353CC}">
                <c16:uniqueId val="{00000006-F16A-41C9-977A-9EDD99BEF60F}"/>
              </c:ext>
            </c:extLst>
          </c:dPt>
          <c:dPt>
            <c:idx val="34"/>
            <c:invertIfNegative val="0"/>
            <c:bubble3D val="0"/>
            <c:extLst>
              <c:ext xmlns:c16="http://schemas.microsoft.com/office/drawing/2014/chart" uri="{C3380CC4-5D6E-409C-BE32-E72D297353CC}">
                <c16:uniqueId val="{00000007-3BAC-486D-9DB5-11FF1BEA56F2}"/>
              </c:ext>
            </c:extLst>
          </c:dPt>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E3-4032-BC0D-1D18111A6664}"/>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10-43AA-898A-8DB93BB646C2}"/>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710-43AA-898A-8DB93BB646C2}"/>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10-43AA-898A-8DB93BB646C2}"/>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10-43AA-898A-8DB93BB646C2}"/>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Sheet1!$A$5:$A$43</c:f>
              <c:strCache>
                <c:ptCount val="39"/>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strCache>
            </c:strRef>
          </c:cat>
          <c:val>
            <c:numRef>
              <c:f>Sheet1!$B$5:$B$43</c:f>
              <c:numCache>
                <c:formatCode>"$"#,##0.00</c:formatCode>
                <c:ptCount val="39"/>
                <c:pt idx="0">
                  <c:v>3.6970598000000003</c:v>
                </c:pt>
                <c:pt idx="1">
                  <c:v>2.0587125999999998</c:v>
                </c:pt>
                <c:pt idx="2">
                  <c:v>4.2036540000000002</c:v>
                </c:pt>
                <c:pt idx="3">
                  <c:v>6.0144587999999999</c:v>
                </c:pt>
                <c:pt idx="4">
                  <c:v>3.9880820000000003</c:v>
                </c:pt>
                <c:pt idx="5">
                  <c:v>7.0060900000000004</c:v>
                </c:pt>
                <c:pt idx="6">
                  <c:v>2.1557200000000001</c:v>
                </c:pt>
                <c:pt idx="7">
                  <c:v>2.1557200000000001</c:v>
                </c:pt>
                <c:pt idx="8">
                  <c:v>3.125794</c:v>
                </c:pt>
                <c:pt idx="9">
                  <c:v>16.146342799999999</c:v>
                </c:pt>
                <c:pt idx="10">
                  <c:v>5.6048720000000003</c:v>
                </c:pt>
                <c:pt idx="11">
                  <c:v>9.2695959999999999</c:v>
                </c:pt>
                <c:pt idx="12">
                  <c:v>43.502429599999999</c:v>
                </c:pt>
                <c:pt idx="13">
                  <c:v>10.2181128</c:v>
                </c:pt>
                <c:pt idx="14">
                  <c:v>30.4279878</c:v>
                </c:pt>
                <c:pt idx="15">
                  <c:v>14.497216999999999</c:v>
                </c:pt>
                <c:pt idx="16">
                  <c:v>12.632519200000001</c:v>
                </c:pt>
                <c:pt idx="17">
                  <c:v>4.3976687999999999</c:v>
                </c:pt>
                <c:pt idx="18">
                  <c:v>16.588265400000001</c:v>
                </c:pt>
                <c:pt idx="19">
                  <c:v>13.290013800000001</c:v>
                </c:pt>
                <c:pt idx="20">
                  <c:v>7.0276471999999996</c:v>
                </c:pt>
                <c:pt idx="21">
                  <c:v>39.988606000000004</c:v>
                </c:pt>
                <c:pt idx="22">
                  <c:v>8.6767730000000007</c:v>
                </c:pt>
                <c:pt idx="23">
                  <c:v>18.7870998</c:v>
                </c:pt>
                <c:pt idx="24">
                  <c:v>38.7706242</c:v>
                </c:pt>
                <c:pt idx="25">
                  <c:v>84.68746019999999</c:v>
                </c:pt>
                <c:pt idx="26">
                  <c:v>12.190596600000001</c:v>
                </c:pt>
                <c:pt idx="27">
                  <c:v>8.5689869999999999</c:v>
                </c:pt>
                <c:pt idx="28">
                  <c:v>33.726239399999997</c:v>
                </c:pt>
                <c:pt idx="29">
                  <c:v>13.182227800000001</c:v>
                </c:pt>
                <c:pt idx="30">
                  <c:v>16.696051400000002</c:v>
                </c:pt>
                <c:pt idx="31">
                  <c:v>38.662838199999996</c:v>
                </c:pt>
                <c:pt idx="32">
                  <c:v>40.419750000000001</c:v>
                </c:pt>
                <c:pt idx="33">
                  <c:v>14.605003000000002</c:v>
                </c:pt>
                <c:pt idx="34">
                  <c:v>17.353546000000001</c:v>
                </c:pt>
                <c:pt idx="35">
                  <c:v>16.803837399999999</c:v>
                </c:pt>
                <c:pt idx="36">
                  <c:v>25.599175000000002</c:v>
                </c:pt>
                <c:pt idx="37">
                  <c:v>111.935761</c:v>
                </c:pt>
                <c:pt idx="38">
                  <c:v>57.126580000000004</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385157008"/>
        <c:axId val="1385158096"/>
      </c:barChart>
      <c:lineChart>
        <c:grouping val="standard"/>
        <c:varyColors val="0"/>
        <c:ser>
          <c:idx val="2"/>
          <c:order val="1"/>
          <c:tx>
            <c:strRef>
              <c:f>Sheet1!$D$1</c:f>
              <c:strCache>
                <c:ptCount val="1"/>
                <c:pt idx="0">
                  <c:v>Average for Decade</c:v>
                </c:pt>
              </c:strCache>
            </c:strRef>
          </c:tx>
          <c:spPr>
            <a:ln w="19050">
              <a:solidFill>
                <a:schemeClr val="tx1">
                  <a:lumMod val="75000"/>
                  <a:lumOff val="25000"/>
                </a:schemeClr>
              </a:solidFill>
            </a:ln>
          </c:spPr>
          <c:marker>
            <c:symbol val="none"/>
          </c:marker>
          <c:dLbls>
            <c:dLbl>
              <c:idx val="0"/>
              <c:layout>
                <c:manualLayout>
                  <c:x val="4.9862730437627019E-2"/>
                  <c:y val="-0.2437593984962407"/>
                </c:manualLayout>
              </c:layout>
              <c:tx>
                <c:rich>
                  <a:bodyPr/>
                  <a:lstStyle/>
                  <a:p>
                    <a:r>
                      <a:rPr lang="en-US" dirty="0"/>
                      <a:t>1980s:$</a:t>
                    </a:r>
                    <a:fld id="{1E4725C8-E8DB-49AC-99C8-2CBDA2CA931B}"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F9DC-4CD7-A5CC-256FA0ED0B14}"/>
                </c:ext>
              </c:extLst>
            </c:dLbl>
            <c:dLbl>
              <c:idx val="10"/>
              <c:layout>
                <c:manualLayout>
                  <c:x val="-0.11169887146895956"/>
                  <c:y val="-0.27684210526315794"/>
                </c:manualLayout>
              </c:layout>
              <c:tx>
                <c:rich>
                  <a:bodyPr/>
                  <a:lstStyle/>
                  <a:p>
                    <a:r>
                      <a:rPr lang="en-US" dirty="0"/>
                      <a:t>1990s: $</a:t>
                    </a:r>
                    <a:fld id="{84E1BFDB-0918-4CC9-8196-609CE08F8062}"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9DC-4CD7-A5CC-256FA0ED0B14}"/>
                </c:ext>
              </c:extLst>
            </c:dLbl>
            <c:dLbl>
              <c:idx val="20"/>
              <c:layout>
                <c:manualLayout>
                  <c:x val="-0.17327145494053606"/>
                  <c:y val="-0.27383446805991357"/>
                </c:manualLayout>
              </c:layout>
              <c:tx>
                <c:rich>
                  <a:bodyPr wrap="square" lIns="38100" tIns="19050" rIns="38100" bIns="19050" anchor="ctr">
                    <a:noAutofit/>
                  </a:bodyPr>
                  <a:lstStyle/>
                  <a:p>
                    <a:pPr>
                      <a:defRPr sz="1200" b="1">
                        <a:solidFill>
                          <a:srgbClr val="FF0000"/>
                        </a:solidFill>
                      </a:defRPr>
                    </a:pPr>
                    <a:r>
                      <a:rPr lang="en-US" sz="1200" dirty="0">
                        <a:solidFill>
                          <a:srgbClr val="FF0000"/>
                        </a:solidFill>
                      </a:rPr>
                      <a:t>2000s: $</a:t>
                    </a:r>
                    <a:fld id="{0BFF2094-A064-4D60-AEED-4ED1FDC3B945}" type="VALUE">
                      <a:rPr lang="en-US" sz="1200" smtClean="0">
                        <a:solidFill>
                          <a:srgbClr val="FF0000"/>
                        </a:solidFill>
                      </a:rPr>
                      <a:pPr>
                        <a:defRPr sz="1200" b="1">
                          <a:solidFill>
                            <a:srgbClr val="FF0000"/>
                          </a:solidFill>
                        </a:defRPr>
                      </a:pPr>
                      <a:t>[VALUE]</a:t>
                    </a:fld>
                    <a:r>
                      <a:rPr lang="en-US" sz="1200" dirty="0">
                        <a:solidFill>
                          <a:srgbClr val="FF0000"/>
                        </a:solidFill>
                      </a:rPr>
                      <a:t> B</a:t>
                    </a:r>
                  </a:p>
                </c:rich>
              </c:tx>
              <c:numFmt formatCode="#,##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6108308605341246"/>
                      <c:h val="5.1428571428571421E-2"/>
                    </c:manualLayout>
                  </c15:layout>
                  <c15:dlblFieldTable/>
                  <c15:showDataLabelsRange val="0"/>
                </c:ext>
                <c:ext xmlns:c16="http://schemas.microsoft.com/office/drawing/2014/chart" uri="{C3380CC4-5D6E-409C-BE32-E72D297353CC}">
                  <c16:uniqueId val="{0000000A-F9DC-4CD7-A5CC-256FA0ED0B14}"/>
                </c:ext>
              </c:extLst>
            </c:dLbl>
            <c:dLbl>
              <c:idx val="30"/>
              <c:layout>
                <c:manualLayout>
                  <c:x val="-5.531904951050258E-2"/>
                  <c:y val="-0.15353383458646616"/>
                </c:manualLayout>
              </c:layout>
              <c:tx>
                <c:rich>
                  <a:bodyPr/>
                  <a:lstStyle/>
                  <a:p>
                    <a:r>
                      <a:rPr lang="en-US" dirty="0"/>
                      <a:t>2010s: $</a:t>
                    </a:r>
                    <a:fld id="{0E3ADEC9-83B9-43E8-8B31-4F6E9597E785}"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F9DC-4CD7-A5CC-256FA0ED0B14}"/>
                </c:ext>
              </c:extLst>
            </c:dLbl>
            <c:numFmt formatCode="#,##0" sourceLinked="0"/>
            <c:spPr>
              <a:noFill/>
              <a:ln>
                <a:noFill/>
              </a:ln>
              <a:effectLst/>
            </c:spPr>
            <c:txPr>
              <a:bodyPr wrap="square" lIns="38100" tIns="19050" rIns="38100" bIns="19050" anchor="ctr">
                <a:spAutoFit/>
              </a:bodyPr>
              <a:lstStyle/>
              <a:p>
                <a:pPr>
                  <a:defRPr sz="1400" b="1">
                    <a:solidFill>
                      <a:srgbClr val="FF000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Sheet1!$A$2:$A$47</c:f>
              <c:strCache>
                <c:ptCount val="45"/>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c:v>
                </c:pt>
                <c:pt idx="36">
                  <c:v>13</c:v>
                </c:pt>
                <c:pt idx="37">
                  <c:v>14</c:v>
                </c:pt>
                <c:pt idx="38">
                  <c:v>15</c:v>
                </c:pt>
                <c:pt idx="39">
                  <c:v>16</c:v>
                </c:pt>
                <c:pt idx="40">
                  <c:v>17</c:v>
                </c:pt>
                <c:pt idx="41">
                  <c:v>18</c:v>
                </c:pt>
                <c:pt idx="42">
                  <c:v>19</c:v>
                </c:pt>
                <c:pt idx="43">
                  <c:v>20</c:v>
                </c:pt>
                <c:pt idx="44">
                  <c:v>21</c:v>
                </c:pt>
              </c:strCache>
            </c:strRef>
          </c:cat>
          <c:val>
            <c:numRef>
              <c:f>Sheet1!$D$5:$D$43</c:f>
              <c:numCache>
                <c:formatCode>"$"#,##0.0</c:formatCode>
                <c:ptCount val="39"/>
                <c:pt idx="0">
                  <c:v>5.0999999999999996</c:v>
                </c:pt>
                <c:pt idx="1">
                  <c:v>5.0999999999999996</c:v>
                </c:pt>
                <c:pt idx="2">
                  <c:v>5.0999999999999996</c:v>
                </c:pt>
                <c:pt idx="3">
                  <c:v>5.0999999999999996</c:v>
                </c:pt>
                <c:pt idx="4">
                  <c:v>5.0999999999999996</c:v>
                </c:pt>
                <c:pt idx="5">
                  <c:v>5.0999999999999996</c:v>
                </c:pt>
                <c:pt idx="6">
                  <c:v>5.0999999999999996</c:v>
                </c:pt>
                <c:pt idx="7">
                  <c:v>5.0999999999999996</c:v>
                </c:pt>
                <c:pt idx="8">
                  <c:v>5.0999999999999996</c:v>
                </c:pt>
                <c:pt idx="9">
                  <c:v>5.0999999999999996</c:v>
                </c:pt>
                <c:pt idx="10">
                  <c:v>16</c:v>
                </c:pt>
                <c:pt idx="11">
                  <c:v>16</c:v>
                </c:pt>
                <c:pt idx="12">
                  <c:v>16</c:v>
                </c:pt>
                <c:pt idx="13">
                  <c:v>16</c:v>
                </c:pt>
                <c:pt idx="14">
                  <c:v>16</c:v>
                </c:pt>
                <c:pt idx="15">
                  <c:v>16</c:v>
                </c:pt>
                <c:pt idx="16">
                  <c:v>16</c:v>
                </c:pt>
                <c:pt idx="17">
                  <c:v>16</c:v>
                </c:pt>
                <c:pt idx="18">
                  <c:v>16</c:v>
                </c:pt>
                <c:pt idx="19">
                  <c:v>16</c:v>
                </c:pt>
                <c:pt idx="20">
                  <c:v>26.6</c:v>
                </c:pt>
                <c:pt idx="21">
                  <c:v>26.6</c:v>
                </c:pt>
                <c:pt idx="22">
                  <c:v>26.6</c:v>
                </c:pt>
                <c:pt idx="23">
                  <c:v>26.6</c:v>
                </c:pt>
                <c:pt idx="24">
                  <c:v>26.6</c:v>
                </c:pt>
                <c:pt idx="25">
                  <c:v>26.6</c:v>
                </c:pt>
                <c:pt idx="26">
                  <c:v>26.6</c:v>
                </c:pt>
                <c:pt idx="27">
                  <c:v>26.6</c:v>
                </c:pt>
                <c:pt idx="28">
                  <c:v>26.6</c:v>
                </c:pt>
                <c:pt idx="29">
                  <c:v>26.6</c:v>
                </c:pt>
                <c:pt idx="30">
                  <c:v>36.700000000000003</c:v>
                </c:pt>
                <c:pt idx="31">
                  <c:v>36.700000000000003</c:v>
                </c:pt>
                <c:pt idx="32">
                  <c:v>36.700000000000003</c:v>
                </c:pt>
                <c:pt idx="33">
                  <c:v>36.700000000000003</c:v>
                </c:pt>
                <c:pt idx="34">
                  <c:v>36.700000000000003</c:v>
                </c:pt>
                <c:pt idx="35">
                  <c:v>36.700000000000003</c:v>
                </c:pt>
                <c:pt idx="36">
                  <c:v>36.700000000000003</c:v>
                </c:pt>
                <c:pt idx="37">
                  <c:v>36.700000000000003</c:v>
                </c:pt>
                <c:pt idx="38">
                  <c:v>36.700000000000003</c:v>
                </c:pt>
              </c:numCache>
            </c:numRef>
          </c:val>
          <c:smooth val="0"/>
          <c:extLst>
            <c:ext xmlns:c16="http://schemas.microsoft.com/office/drawing/2014/chart" uri="{C3380CC4-5D6E-409C-BE32-E72D297353CC}">
              <c16:uniqueId val="{00000009-F9DC-4CD7-A5CC-256FA0ED0B14}"/>
            </c:ext>
          </c:extLst>
        </c:ser>
        <c:dLbls>
          <c:showLegendKey val="0"/>
          <c:showVal val="0"/>
          <c:showCatName val="0"/>
          <c:showSerName val="0"/>
          <c:showPercent val="0"/>
          <c:showBubbleSize val="0"/>
        </c:dLbls>
        <c:marker val="1"/>
        <c:smooth val="0"/>
        <c:axId val="1385157008"/>
        <c:axId val="1385158096"/>
      </c:lineChart>
      <c:catAx>
        <c:axId val="1385157008"/>
        <c:scaling>
          <c:orientation val="minMax"/>
        </c:scaling>
        <c:delete val="0"/>
        <c:axPos val="b"/>
        <c:numFmt formatCode="General" sourceLinked="0"/>
        <c:majorTickMark val="out"/>
        <c:minorTickMark val="none"/>
        <c:tickLblPos val="low"/>
        <c:txPr>
          <a:bodyPr/>
          <a:lstStyle/>
          <a:p>
            <a:pPr>
              <a:defRPr sz="1100"/>
            </a:pPr>
            <a:endParaRPr lang="en-US"/>
          </a:p>
        </c:txPr>
        <c:crossAx val="1385158096"/>
        <c:crosses val="autoZero"/>
        <c:auto val="1"/>
        <c:lblAlgn val="ctr"/>
        <c:lblOffset val="100"/>
        <c:noMultiLvlLbl val="0"/>
      </c:catAx>
      <c:valAx>
        <c:axId val="1385158096"/>
        <c:scaling>
          <c:orientation val="minMax"/>
          <c:max val="115"/>
          <c:min val="0"/>
        </c:scaling>
        <c:delete val="0"/>
        <c:axPos val="l"/>
        <c:title>
          <c:tx>
            <c:rich>
              <a:bodyPr/>
              <a:lstStyle/>
              <a:p>
                <a:pPr>
                  <a:defRPr sz="1600"/>
                </a:pPr>
                <a:r>
                  <a:rPr lang="en-US" sz="1600" dirty="0"/>
                  <a:t>Billions, 2021 $</a:t>
                </a:r>
              </a:p>
            </c:rich>
          </c:tx>
          <c:overlay val="0"/>
        </c:title>
        <c:numFmt formatCode="&quot;$&quot;#,##0" sourceLinked="0"/>
        <c:majorTickMark val="out"/>
        <c:minorTickMark val="none"/>
        <c:tickLblPos val="nextTo"/>
        <c:crossAx val="1385157008"/>
        <c:crosses val="autoZero"/>
        <c:crossBetween val="between"/>
        <c:majorUnit val="10"/>
        <c:minorUnit val="0.01"/>
      </c:valAx>
    </c:plotArea>
    <c:legend>
      <c:legendPos val="r"/>
      <c:legendEntry>
        <c:idx val="0"/>
        <c:delete val="1"/>
      </c:legendEntry>
      <c:layout>
        <c:manualLayout>
          <c:xMode val="edge"/>
          <c:yMode val="edge"/>
          <c:x val="0.11144744329228359"/>
          <c:y val="2.6989757859214966E-2"/>
          <c:w val="0.21077992476459728"/>
          <c:h val="0.11293777751465277"/>
        </c:manualLayout>
      </c:layout>
      <c:overlay val="0"/>
    </c:legend>
    <c:plotVisOnly val="1"/>
    <c:dispBlanksAs val="gap"/>
    <c:showDLblsOverMax val="0"/>
  </c:chart>
  <c:txPr>
    <a:bodyPr/>
    <a:lstStyle/>
    <a:p>
      <a:pPr>
        <a:defRPr sz="12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DWP y-o-y change</c:v>
                </c:pt>
              </c:strCache>
            </c:strRef>
          </c:tx>
          <c:spPr>
            <a:ln>
              <a:solidFill>
                <a:schemeClr val="accent1"/>
              </a:solidFill>
            </a:ln>
          </c:spPr>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extLst>
              <c:ext xmlns:c16="http://schemas.microsoft.com/office/drawing/2014/chart" uri="{C3380CC4-5D6E-409C-BE32-E72D297353CC}">
                <c16:uniqueId val="{00000003-A171-4298-8DB5-CF288B9252B6}"/>
              </c:ext>
            </c:extLst>
          </c:dPt>
          <c:dPt>
            <c:idx val="38"/>
            <c:bubble3D val="0"/>
            <c:extLst>
              <c:ext xmlns:c16="http://schemas.microsoft.com/office/drawing/2014/chart" uri="{C3380CC4-5D6E-409C-BE32-E72D297353CC}">
                <c16:uniqueId val="{00000005-A171-4298-8DB5-CF288B9252B6}"/>
              </c:ext>
            </c:extLst>
          </c:dPt>
          <c:dPt>
            <c:idx val="39"/>
            <c:bubble3D val="0"/>
            <c:extLst>
              <c:ext xmlns:c16="http://schemas.microsoft.com/office/drawing/2014/chart" uri="{C3380CC4-5D6E-409C-BE32-E72D297353CC}">
                <c16:uniqueId val="{00000007-A171-4298-8DB5-CF288B9252B6}"/>
              </c:ext>
            </c:extLst>
          </c:dPt>
          <c:cat>
            <c:strRef>
              <c:f>Sheet1!$D$1:$BZ$1</c:f>
              <c:strCache>
                <c:ptCount val="52"/>
                <c:pt idx="0">
                  <c:v>2008:Q1</c:v>
                </c:pt>
                <c:pt idx="1">
                  <c:v>2008:Q2</c:v>
                </c:pt>
                <c:pt idx="2">
                  <c:v>2008:Q3</c:v>
                </c:pt>
                <c:pt idx="3">
                  <c:v>2008:Q4</c:v>
                </c:pt>
                <c:pt idx="4">
                  <c:v>2009:Q1</c:v>
                </c:pt>
                <c:pt idx="5">
                  <c:v>2009:Q2</c:v>
                </c:pt>
                <c:pt idx="6">
                  <c:v>2009:Q3</c:v>
                </c:pt>
                <c:pt idx="7">
                  <c:v>2009:Q4</c:v>
                </c:pt>
                <c:pt idx="8">
                  <c:v>2010:Q1</c:v>
                </c:pt>
                <c:pt idx="9">
                  <c:v>2010:Q2</c:v>
                </c:pt>
                <c:pt idx="10">
                  <c:v>2010:Q3</c:v>
                </c:pt>
                <c:pt idx="11">
                  <c:v>2010:Q4</c:v>
                </c:pt>
                <c:pt idx="12">
                  <c:v>2011:Q1</c:v>
                </c:pt>
                <c:pt idx="13">
                  <c:v>2011:Q2</c:v>
                </c:pt>
                <c:pt idx="14">
                  <c:v>2011:Q3</c:v>
                </c:pt>
                <c:pt idx="15">
                  <c:v>2011:Q4</c:v>
                </c:pt>
                <c:pt idx="16">
                  <c:v>2012:Q1</c:v>
                </c:pt>
                <c:pt idx="17">
                  <c:v>2012:Q2</c:v>
                </c:pt>
                <c:pt idx="18">
                  <c:v>2012:Q3</c:v>
                </c:pt>
                <c:pt idx="19">
                  <c:v>2012:Q4</c:v>
                </c:pt>
                <c:pt idx="20">
                  <c:v>2013:Q1</c:v>
                </c:pt>
                <c:pt idx="21">
                  <c:v>2013:Q2</c:v>
                </c:pt>
                <c:pt idx="22">
                  <c:v>2013:Q3</c:v>
                </c:pt>
                <c:pt idx="23">
                  <c:v>2013:Q4</c:v>
                </c:pt>
                <c:pt idx="24">
                  <c:v>2014:Q1</c:v>
                </c:pt>
                <c:pt idx="25">
                  <c:v>2014:Q2</c:v>
                </c:pt>
                <c:pt idx="26">
                  <c:v>2014:Q3</c:v>
                </c:pt>
                <c:pt idx="27">
                  <c:v>2014:Q4</c:v>
                </c:pt>
                <c:pt idx="28">
                  <c:v>2015:Q1</c:v>
                </c:pt>
                <c:pt idx="29">
                  <c:v>2015:Q2</c:v>
                </c:pt>
                <c:pt idx="30">
                  <c:v>2015:Q3</c:v>
                </c:pt>
                <c:pt idx="31">
                  <c:v>2015:Q4</c:v>
                </c:pt>
                <c:pt idx="32">
                  <c:v>2016:Q1</c:v>
                </c:pt>
                <c:pt idx="33">
                  <c:v>2016:Q2</c:v>
                </c:pt>
                <c:pt idx="34">
                  <c:v>2016:Q3</c:v>
                </c:pt>
                <c:pt idx="35">
                  <c:v>2016:Q4</c:v>
                </c:pt>
                <c:pt idx="36">
                  <c:v>2017:Q1</c:v>
                </c:pt>
                <c:pt idx="37">
                  <c:v>2017:Q2</c:v>
                </c:pt>
                <c:pt idx="38">
                  <c:v>2017:Q3</c:v>
                </c:pt>
                <c:pt idx="39">
                  <c:v>2017:Q4</c:v>
                </c:pt>
                <c:pt idx="40">
                  <c:v>2018:Q1</c:v>
                </c:pt>
                <c:pt idx="41">
                  <c:v>2018:Q2</c:v>
                </c:pt>
                <c:pt idx="42">
                  <c:v>2018:Q3</c:v>
                </c:pt>
                <c:pt idx="43">
                  <c:v>2018:Q4</c:v>
                </c:pt>
                <c:pt idx="44">
                  <c:v>2019:Q1</c:v>
                </c:pt>
                <c:pt idx="45">
                  <c:v>2019:Q2</c:v>
                </c:pt>
                <c:pt idx="46">
                  <c:v>2019:Q3</c:v>
                </c:pt>
                <c:pt idx="47">
                  <c:v>2019:Q4</c:v>
                </c:pt>
                <c:pt idx="48">
                  <c:v>2020</c:v>
                </c:pt>
                <c:pt idx="49">
                  <c:v>2021</c:v>
                </c:pt>
                <c:pt idx="50">
                  <c:v>2022</c:v>
                </c:pt>
                <c:pt idx="51">
                  <c:v>2023*</c:v>
                </c:pt>
              </c:strCache>
            </c:strRef>
          </c:cat>
          <c:val>
            <c:numRef>
              <c:f>Sheet1!$D$2:$BZ$2</c:f>
              <c:numCache>
                <c:formatCode>0.0%</c:formatCode>
                <c:ptCount val="52"/>
                <c:pt idx="0">
                  <c:v>-2.1000000000000001E-2</c:v>
                </c:pt>
                <c:pt idx="1">
                  <c:v>-1.7000000000000001E-2</c:v>
                </c:pt>
                <c:pt idx="2">
                  <c:v>5.0000000000000001E-3</c:v>
                </c:pt>
                <c:pt idx="3">
                  <c:v>-4.5999999999999999E-2</c:v>
                </c:pt>
                <c:pt idx="4">
                  <c:v>-2.8000000000000001E-2</c:v>
                </c:pt>
                <c:pt idx="5">
                  <c:v>-3.3000000000000002E-2</c:v>
                </c:pt>
                <c:pt idx="6">
                  <c:v>-3.2000000000000001E-2</c:v>
                </c:pt>
                <c:pt idx="7">
                  <c:v>-1.9E-2</c:v>
                </c:pt>
                <c:pt idx="8">
                  <c:v>-1.2999999999999999E-2</c:v>
                </c:pt>
                <c:pt idx="9">
                  <c:v>7.0000000000000001E-3</c:v>
                </c:pt>
                <c:pt idx="10">
                  <c:v>-1E-3</c:v>
                </c:pt>
                <c:pt idx="11">
                  <c:v>1E-3</c:v>
                </c:pt>
                <c:pt idx="12">
                  <c:v>2.5000000000000001E-2</c:v>
                </c:pt>
                <c:pt idx="13">
                  <c:v>2.4E-2</c:v>
                </c:pt>
                <c:pt idx="14">
                  <c:v>0.05</c:v>
                </c:pt>
                <c:pt idx="15">
                  <c:v>4.4999999999999998E-2</c:v>
                </c:pt>
                <c:pt idx="16">
                  <c:v>4.3999999999999997E-2</c:v>
                </c:pt>
                <c:pt idx="17">
                  <c:v>4.8000000000000001E-2</c:v>
                </c:pt>
                <c:pt idx="18">
                  <c:v>4.2000000000000003E-2</c:v>
                </c:pt>
                <c:pt idx="19">
                  <c:v>5.5E-2</c:v>
                </c:pt>
                <c:pt idx="20">
                  <c:v>4.8000000000000001E-2</c:v>
                </c:pt>
                <c:pt idx="21">
                  <c:v>2.1999999999999999E-2</c:v>
                </c:pt>
                <c:pt idx="22">
                  <c:v>5.2999999999999999E-2</c:v>
                </c:pt>
                <c:pt idx="23">
                  <c:v>4.7E-2</c:v>
                </c:pt>
                <c:pt idx="24">
                  <c:v>4.1000000000000002E-2</c:v>
                </c:pt>
                <c:pt idx="25">
                  <c:v>6.4000000000000001E-2</c:v>
                </c:pt>
                <c:pt idx="26">
                  <c:v>3.2000000000000001E-2</c:v>
                </c:pt>
                <c:pt idx="27">
                  <c:v>4.5999999999999999E-2</c:v>
                </c:pt>
                <c:pt idx="28">
                  <c:v>0.04</c:v>
                </c:pt>
                <c:pt idx="29">
                  <c:v>5.3999999999999999E-2</c:v>
                </c:pt>
                <c:pt idx="30">
                  <c:v>3.3000000000000002E-2</c:v>
                </c:pt>
                <c:pt idx="31">
                  <c:v>3.3000000000000002E-2</c:v>
                </c:pt>
                <c:pt idx="32">
                  <c:v>4.1000000000000002E-2</c:v>
                </c:pt>
                <c:pt idx="33">
                  <c:v>3.9E-2</c:v>
                </c:pt>
                <c:pt idx="34">
                  <c:v>0.03</c:v>
                </c:pt>
                <c:pt idx="35">
                  <c:v>4.2000000000000003E-2</c:v>
                </c:pt>
                <c:pt idx="36">
                  <c:v>4.7E-2</c:v>
                </c:pt>
                <c:pt idx="37">
                  <c:v>4.5999999999999999E-2</c:v>
                </c:pt>
                <c:pt idx="38">
                  <c:v>4.5999999999999999E-2</c:v>
                </c:pt>
                <c:pt idx="39">
                  <c:v>5.7000000000000002E-2</c:v>
                </c:pt>
                <c:pt idx="40">
                  <c:v>0.06</c:v>
                </c:pt>
                <c:pt idx="41">
                  <c:v>0.06</c:v>
                </c:pt>
                <c:pt idx="42">
                  <c:v>5.8000000000000003E-2</c:v>
                </c:pt>
                <c:pt idx="43">
                  <c:v>5.8000000000000003E-2</c:v>
                </c:pt>
                <c:pt idx="44">
                  <c:v>4.2999999999999997E-2</c:v>
                </c:pt>
                <c:pt idx="45">
                  <c:v>4.1000000000000002E-2</c:v>
                </c:pt>
                <c:pt idx="46">
                  <c:v>4.8000000000000001E-2</c:v>
                </c:pt>
                <c:pt idx="47">
                  <c:v>4.4999999999999998E-2</c:v>
                </c:pt>
                <c:pt idx="48">
                  <c:v>2.1999999999999999E-2</c:v>
                </c:pt>
                <c:pt idx="49">
                  <c:v>8.7999999999999995E-2</c:v>
                </c:pt>
                <c:pt idx="50">
                  <c:v>8.7999999999999995E-2</c:v>
                </c:pt>
                <c:pt idx="51">
                  <c:v>8.3000000000000004E-2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y-o-y nominal GDP growth</c:v>
                </c:pt>
              </c:strCache>
            </c:strRef>
          </c:tx>
          <c:marker>
            <c:symbol val="none"/>
          </c:marker>
          <c:cat>
            <c:strRef>
              <c:f>Sheet1!$D$1:$BZ$1</c:f>
              <c:strCache>
                <c:ptCount val="52"/>
                <c:pt idx="0">
                  <c:v>2008:Q1</c:v>
                </c:pt>
                <c:pt idx="1">
                  <c:v>2008:Q2</c:v>
                </c:pt>
                <c:pt idx="2">
                  <c:v>2008:Q3</c:v>
                </c:pt>
                <c:pt idx="3">
                  <c:v>2008:Q4</c:v>
                </c:pt>
                <c:pt idx="4">
                  <c:v>2009:Q1</c:v>
                </c:pt>
                <c:pt idx="5">
                  <c:v>2009:Q2</c:v>
                </c:pt>
                <c:pt idx="6">
                  <c:v>2009:Q3</c:v>
                </c:pt>
                <c:pt idx="7">
                  <c:v>2009:Q4</c:v>
                </c:pt>
                <c:pt idx="8">
                  <c:v>2010:Q1</c:v>
                </c:pt>
                <c:pt idx="9">
                  <c:v>2010:Q2</c:v>
                </c:pt>
                <c:pt idx="10">
                  <c:v>2010:Q3</c:v>
                </c:pt>
                <c:pt idx="11">
                  <c:v>2010:Q4</c:v>
                </c:pt>
                <c:pt idx="12">
                  <c:v>2011:Q1</c:v>
                </c:pt>
                <c:pt idx="13">
                  <c:v>2011:Q2</c:v>
                </c:pt>
                <c:pt idx="14">
                  <c:v>2011:Q3</c:v>
                </c:pt>
                <c:pt idx="15">
                  <c:v>2011:Q4</c:v>
                </c:pt>
                <c:pt idx="16">
                  <c:v>2012:Q1</c:v>
                </c:pt>
                <c:pt idx="17">
                  <c:v>2012:Q2</c:v>
                </c:pt>
                <c:pt idx="18">
                  <c:v>2012:Q3</c:v>
                </c:pt>
                <c:pt idx="19">
                  <c:v>2012:Q4</c:v>
                </c:pt>
                <c:pt idx="20">
                  <c:v>2013:Q1</c:v>
                </c:pt>
                <c:pt idx="21">
                  <c:v>2013:Q2</c:v>
                </c:pt>
                <c:pt idx="22">
                  <c:v>2013:Q3</c:v>
                </c:pt>
                <c:pt idx="23">
                  <c:v>2013:Q4</c:v>
                </c:pt>
                <c:pt idx="24">
                  <c:v>2014:Q1</c:v>
                </c:pt>
                <c:pt idx="25">
                  <c:v>2014:Q2</c:v>
                </c:pt>
                <c:pt idx="26">
                  <c:v>2014:Q3</c:v>
                </c:pt>
                <c:pt idx="27">
                  <c:v>2014:Q4</c:v>
                </c:pt>
                <c:pt idx="28">
                  <c:v>2015:Q1</c:v>
                </c:pt>
                <c:pt idx="29">
                  <c:v>2015:Q2</c:v>
                </c:pt>
                <c:pt idx="30">
                  <c:v>2015:Q3</c:v>
                </c:pt>
                <c:pt idx="31">
                  <c:v>2015:Q4</c:v>
                </c:pt>
                <c:pt idx="32">
                  <c:v>2016:Q1</c:v>
                </c:pt>
                <c:pt idx="33">
                  <c:v>2016:Q2</c:v>
                </c:pt>
                <c:pt idx="34">
                  <c:v>2016:Q3</c:v>
                </c:pt>
                <c:pt idx="35">
                  <c:v>2016:Q4</c:v>
                </c:pt>
                <c:pt idx="36">
                  <c:v>2017:Q1</c:v>
                </c:pt>
                <c:pt idx="37">
                  <c:v>2017:Q2</c:v>
                </c:pt>
                <c:pt idx="38">
                  <c:v>2017:Q3</c:v>
                </c:pt>
                <c:pt idx="39">
                  <c:v>2017:Q4</c:v>
                </c:pt>
                <c:pt idx="40">
                  <c:v>2018:Q1</c:v>
                </c:pt>
                <c:pt idx="41">
                  <c:v>2018:Q2</c:v>
                </c:pt>
                <c:pt idx="42">
                  <c:v>2018:Q3</c:v>
                </c:pt>
                <c:pt idx="43">
                  <c:v>2018:Q4</c:v>
                </c:pt>
                <c:pt idx="44">
                  <c:v>2019:Q1</c:v>
                </c:pt>
                <c:pt idx="45">
                  <c:v>2019:Q2</c:v>
                </c:pt>
                <c:pt idx="46">
                  <c:v>2019:Q3</c:v>
                </c:pt>
                <c:pt idx="47">
                  <c:v>2019:Q4</c:v>
                </c:pt>
                <c:pt idx="48">
                  <c:v>2020</c:v>
                </c:pt>
                <c:pt idx="49">
                  <c:v>2021</c:v>
                </c:pt>
                <c:pt idx="50">
                  <c:v>2022</c:v>
                </c:pt>
                <c:pt idx="51">
                  <c:v>2023*</c:v>
                </c:pt>
              </c:strCache>
            </c:strRef>
          </c:cat>
          <c:val>
            <c:numRef>
              <c:f>Sheet1!$D$3:$BZ$3</c:f>
              <c:numCache>
                <c:formatCode>0.0%</c:formatCode>
                <c:ptCount val="52"/>
                <c:pt idx="0">
                  <c:v>3.1E-2</c:v>
                </c:pt>
                <c:pt idx="1">
                  <c:v>2.7E-2</c:v>
                </c:pt>
                <c:pt idx="2">
                  <c:v>1.9E-2</c:v>
                </c:pt>
                <c:pt idx="3">
                  <c:v>-8.9999999999999993E-3</c:v>
                </c:pt>
                <c:pt idx="4">
                  <c:v>-1.9E-2</c:v>
                </c:pt>
                <c:pt idx="5">
                  <c:v>-3.2000000000000001E-2</c:v>
                </c:pt>
                <c:pt idx="6">
                  <c:v>-3.1E-2</c:v>
                </c:pt>
                <c:pt idx="7">
                  <c:v>1E-3</c:v>
                </c:pt>
                <c:pt idx="8">
                  <c:v>2.1000000000000001E-2</c:v>
                </c:pt>
                <c:pt idx="9">
                  <c:v>3.7999999999999999E-2</c:v>
                </c:pt>
                <c:pt idx="10">
                  <c:v>4.7E-2</c:v>
                </c:pt>
                <c:pt idx="11">
                  <c:v>4.5999999999999999E-2</c:v>
                </c:pt>
                <c:pt idx="12">
                  <c:v>3.7999999999999999E-2</c:v>
                </c:pt>
                <c:pt idx="13">
                  <c:v>3.7999999999999999E-2</c:v>
                </c:pt>
                <c:pt idx="14">
                  <c:v>3.5000000000000003E-2</c:v>
                </c:pt>
                <c:pt idx="15">
                  <c:v>3.5999999999999997E-2</c:v>
                </c:pt>
                <c:pt idx="16">
                  <c:v>4.8000000000000001E-2</c:v>
                </c:pt>
                <c:pt idx="17">
                  <c:v>4.2999999999999997E-2</c:v>
                </c:pt>
                <c:pt idx="18">
                  <c:v>4.1000000000000002E-2</c:v>
                </c:pt>
                <c:pt idx="19">
                  <c:v>3.2000000000000001E-2</c:v>
                </c:pt>
                <c:pt idx="20">
                  <c:v>3.1E-2</c:v>
                </c:pt>
                <c:pt idx="21">
                  <c:v>2.5999999999999999E-2</c:v>
                </c:pt>
                <c:pt idx="22">
                  <c:v>3.2000000000000001E-2</c:v>
                </c:pt>
                <c:pt idx="23">
                  <c:v>4.2999999999999997E-2</c:v>
                </c:pt>
                <c:pt idx="24">
                  <c:v>3.3000000000000002E-2</c:v>
                </c:pt>
                <c:pt idx="25">
                  <c:v>4.4999999999999998E-2</c:v>
                </c:pt>
                <c:pt idx="26">
                  <c:v>4.9000000000000002E-2</c:v>
                </c:pt>
                <c:pt idx="27">
                  <c:v>4.1000000000000002E-2</c:v>
                </c:pt>
                <c:pt idx="28">
                  <c:v>4.4999999999999998E-2</c:v>
                </c:pt>
                <c:pt idx="29">
                  <c:v>4.1000000000000002E-2</c:v>
                </c:pt>
                <c:pt idx="30">
                  <c:v>3.3000000000000002E-2</c:v>
                </c:pt>
                <c:pt idx="31">
                  <c:v>0.03</c:v>
                </c:pt>
                <c:pt idx="32">
                  <c:v>2.8000000000000001E-2</c:v>
                </c:pt>
                <c:pt idx="33">
                  <c:v>2.5000000000000001E-2</c:v>
                </c:pt>
                <c:pt idx="34">
                  <c:v>2.9000000000000001E-2</c:v>
                </c:pt>
                <c:pt idx="35">
                  <c:v>3.5000000000000003E-2</c:v>
                </c:pt>
                <c:pt idx="36">
                  <c:v>0.04</c:v>
                </c:pt>
                <c:pt idx="37">
                  <c:v>3.7999999999999999E-2</c:v>
                </c:pt>
                <c:pt idx="38">
                  <c:v>4.1000000000000002E-2</c:v>
                </c:pt>
                <c:pt idx="39">
                  <c:v>4.4999999999999998E-2</c:v>
                </c:pt>
                <c:pt idx="40">
                  <c:v>4.4999999999999998E-2</c:v>
                </c:pt>
                <c:pt idx="41">
                  <c:v>5.3999999999999999E-2</c:v>
                </c:pt>
                <c:pt idx="42">
                  <c:v>5.1999999999999998E-2</c:v>
                </c:pt>
                <c:pt idx="43">
                  <c:v>5.1999999999999998E-2</c:v>
                </c:pt>
                <c:pt idx="44">
                  <c:v>4.6399999999999997E-2</c:v>
                </c:pt>
                <c:pt idx="45">
                  <c:v>4.0469999999999999E-2</c:v>
                </c:pt>
                <c:pt idx="46">
                  <c:v>3.8247099999999999E-2</c:v>
                </c:pt>
                <c:pt idx="47">
                  <c:v>3.9800000000000002E-2</c:v>
                </c:pt>
                <c:pt idx="48">
                  <c:v>-2.3E-2</c:v>
                </c:pt>
                <c:pt idx="49">
                  <c:v>0.107</c:v>
                </c:pt>
                <c:pt idx="50">
                  <c:v>9.1999999999999998E-2</c:v>
                </c:pt>
                <c:pt idx="51">
                  <c:v>5.2999999999999999E-2</c:v>
                </c:pt>
              </c:numCache>
            </c:numRef>
          </c:val>
          <c:smooth val="0"/>
          <c:extLst>
            <c:ext xmlns:c16="http://schemas.microsoft.com/office/drawing/2014/chart" uri="{C3380CC4-5D6E-409C-BE32-E72D297353CC}">
              <c16:uniqueId val="{00000000-4B1A-4E50-81CD-5498095DCE74}"/>
            </c:ext>
          </c:extLst>
        </c:ser>
        <c:dLbls>
          <c:showLegendKey val="0"/>
          <c:showVal val="0"/>
          <c:showCatName val="0"/>
          <c:showSerName val="0"/>
          <c:showPercent val="0"/>
          <c:showBubbleSize val="0"/>
        </c:dLbls>
        <c:smooth val="0"/>
        <c:axId val="1385156464"/>
        <c:axId val="1385158640"/>
      </c:lineChart>
      <c:catAx>
        <c:axId val="1385156464"/>
        <c:scaling>
          <c:orientation val="minMax"/>
        </c:scaling>
        <c:delete val="0"/>
        <c:axPos val="b"/>
        <c:numFmt formatCode="0" sourceLinked="0"/>
        <c:majorTickMark val="out"/>
        <c:minorTickMark val="none"/>
        <c:tickLblPos val="low"/>
        <c:txPr>
          <a:bodyPr rot="5400000" vert="horz"/>
          <a:lstStyle/>
          <a:p>
            <a:pPr>
              <a:defRPr sz="1400"/>
            </a:pPr>
            <a:endParaRPr lang="en-US"/>
          </a:p>
        </c:txPr>
        <c:crossAx val="1385158640"/>
        <c:crossesAt val="0"/>
        <c:auto val="1"/>
        <c:lblAlgn val="ctr"/>
        <c:lblOffset val="100"/>
        <c:tickLblSkip val="2"/>
        <c:tickMarkSkip val="1"/>
        <c:noMultiLvlLbl val="0"/>
      </c:catAx>
      <c:valAx>
        <c:axId val="1385158640"/>
        <c:scaling>
          <c:orientation val="minMax"/>
          <c:max val="0.11000000000000001"/>
          <c:min val="-6.0000000000000012E-2"/>
        </c:scaling>
        <c:delete val="0"/>
        <c:axPos val="l"/>
        <c:majorGridlines>
          <c:spPr>
            <a:ln>
              <a:noFill/>
            </a:ln>
          </c:spPr>
        </c:majorGridlines>
        <c:numFmt formatCode="0%" sourceLinked="0"/>
        <c:majorTickMark val="out"/>
        <c:minorTickMark val="none"/>
        <c:tickLblPos val="nextTo"/>
        <c:txPr>
          <a:bodyPr/>
          <a:lstStyle/>
          <a:p>
            <a:pPr>
              <a:defRPr sz="1400"/>
            </a:pPr>
            <a:endParaRPr lang="en-US"/>
          </a:p>
        </c:txPr>
        <c:crossAx val="1385156464"/>
        <c:crossesAt val="1"/>
        <c:crossBetween val="between"/>
        <c:majorUnit val="2.0000000000000004E-2"/>
      </c:valAx>
    </c:plotArea>
    <c:legend>
      <c:legendPos val="t"/>
      <c:legendEntry>
        <c:idx val="0"/>
        <c:txPr>
          <a:bodyPr/>
          <a:lstStyle/>
          <a:p>
            <a:pPr>
              <a:defRPr sz="1600"/>
            </a:pPr>
            <a:endParaRPr lang="en-US"/>
          </a:p>
        </c:txPr>
      </c:legendEntry>
      <c:layout>
        <c:manualLayout>
          <c:xMode val="edge"/>
          <c:yMode val="edge"/>
          <c:x val="0.1259938085350393"/>
          <c:y val="0"/>
          <c:w val="0.63856558468140168"/>
          <c:h val="8.1191851272406509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0.2942</cdr:x>
      <cdr:y>0.11473</cdr:y>
    </cdr:from>
    <cdr:to>
      <cdr:x>0.45299</cdr:x>
      <cdr:y>0.45111</cdr:y>
    </cdr:to>
    <cdr:grpSp>
      <cdr:nvGrpSpPr>
        <cdr:cNvPr id="3" name="Group 2">
          <a:extLst xmlns:a="http://schemas.openxmlformats.org/drawingml/2006/main">
            <a:ext uri="{FF2B5EF4-FFF2-40B4-BE49-F238E27FC236}">
              <a16:creationId xmlns:a16="http://schemas.microsoft.com/office/drawing/2014/main" id="{1B73E137-A1BD-483C-8B75-7378CA419DC2}"/>
            </a:ext>
          </a:extLst>
        </cdr:cNvPr>
        <cdr:cNvGrpSpPr/>
      </cdr:nvGrpSpPr>
      <cdr:grpSpPr>
        <a:xfrm xmlns:a="http://schemas.openxmlformats.org/drawingml/2006/main">
          <a:off x="2769202" y="484476"/>
          <a:ext cx="1494635" cy="1420449"/>
          <a:chOff x="2847503" y="808488"/>
          <a:chExt cx="1359211" cy="1590597"/>
        </a:xfrm>
      </cdr:grpSpPr>
      <cdr:sp macro="" textlink="">
        <cdr:nvSpPr>
          <cdr:cNvPr id="6" name="AutoShape 4"/>
          <cdr:cNvSpPr>
            <a:spLocks xmlns:a="http://schemas.openxmlformats.org/drawingml/2006/main" noChangeArrowheads="1"/>
          </cdr:cNvSpPr>
        </cdr:nvSpPr>
        <cdr:spPr bwMode="gray">
          <a:xfrm xmlns:a="http://schemas.openxmlformats.org/drawingml/2006/main">
            <a:off x="2847503" y="808488"/>
            <a:ext cx="1359211" cy="525774"/>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Hurricane Andrew</a:t>
            </a:r>
          </a:p>
        </cdr:txBody>
      </cdr:sp>
      <cdr:cxnSp macro="">
        <cdr:nvCxnSpPr>
          <cdr:cNvPr id="7" name="Straight Arrow Connector 6">
            <a:extLst xmlns:a="http://schemas.openxmlformats.org/drawingml/2006/main">
              <a:ext uri="{FF2B5EF4-FFF2-40B4-BE49-F238E27FC236}">
                <a16:creationId xmlns:a16="http://schemas.microsoft.com/office/drawing/2014/main" id="{60896226-92A1-4ABC-B77C-C7AA7A7B861A}"/>
              </a:ext>
            </a:extLst>
          </cdr:cNvPr>
          <cdr:cNvCxnSpPr/>
        </cdr:nvCxnSpPr>
        <cdr:spPr bwMode="gray">
          <a:xfrm xmlns:a="http://schemas.openxmlformats.org/drawingml/2006/main">
            <a:off x="3575942" y="1324297"/>
            <a:ext cx="0" cy="1074788"/>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dr:relSizeAnchor xmlns:cdr="http://schemas.openxmlformats.org/drawingml/2006/chartDrawing">
    <cdr:from>
      <cdr:x>0.53683</cdr:x>
      <cdr:y>0.15353</cdr:y>
    </cdr:from>
    <cdr:to>
      <cdr:x>0.6157</cdr:x>
      <cdr:y>0.49603</cdr:y>
    </cdr:to>
    <cdr:grpSp>
      <cdr:nvGrpSpPr>
        <cdr:cNvPr id="2" name="Group 1">
          <a:extLst xmlns:a="http://schemas.openxmlformats.org/drawingml/2006/main">
            <a:ext uri="{FF2B5EF4-FFF2-40B4-BE49-F238E27FC236}">
              <a16:creationId xmlns:a16="http://schemas.microsoft.com/office/drawing/2014/main" id="{89A04289-F628-4C99-BB2D-D31CE777AF01}"/>
            </a:ext>
          </a:extLst>
        </cdr:cNvPr>
        <cdr:cNvGrpSpPr/>
      </cdr:nvGrpSpPr>
      <cdr:grpSpPr>
        <a:xfrm xmlns:a="http://schemas.openxmlformats.org/drawingml/2006/main">
          <a:off x="5052994" y="648319"/>
          <a:ext cx="742376" cy="1446292"/>
          <a:chOff x="4839882" y="882344"/>
          <a:chExt cx="675112" cy="1446291"/>
        </a:xfrm>
      </cdr:grpSpPr>
      <cdr:sp macro="" textlink="">
        <cdr:nvSpPr>
          <cdr:cNvPr id="15" name="AutoShape 4"/>
          <cdr:cNvSpPr>
            <a:spLocks xmlns:a="http://schemas.openxmlformats.org/drawingml/2006/main" noChangeArrowheads="1"/>
          </cdr:cNvSpPr>
        </cdr:nvSpPr>
        <cdr:spPr bwMode="gray">
          <a:xfrm xmlns:a="http://schemas.openxmlformats.org/drawingml/2006/main">
            <a:off x="4839882" y="882344"/>
            <a:ext cx="675112" cy="388619"/>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accent1"/>
                </a:solidFill>
                <a:latin typeface="+mj-lt"/>
              </a:rPr>
              <a:t>WTC</a:t>
            </a:r>
          </a:p>
        </cdr:txBody>
      </cdr:sp>
      <cdr:cxnSp macro="">
        <cdr:nvCxnSpPr>
          <cdr:cNvPr id="16" name="Straight Arrow Connector 15">
            <a:extLst xmlns:a="http://schemas.openxmlformats.org/drawingml/2006/main">
              <a:ext uri="{FF2B5EF4-FFF2-40B4-BE49-F238E27FC236}">
                <a16:creationId xmlns:a16="http://schemas.microsoft.com/office/drawing/2014/main" id="{BE4BF7F5-3F66-4F00-89ED-3E1AD8CFDE43}"/>
              </a:ext>
            </a:extLst>
          </cdr:cNvPr>
          <cdr:cNvCxnSpPr/>
        </cdr:nvCxnSpPr>
        <cdr:spPr bwMode="gray">
          <a:xfrm xmlns:a="http://schemas.openxmlformats.org/drawingml/2006/main">
            <a:off x="5169777" y="1280042"/>
            <a:ext cx="0" cy="1048593"/>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dr:relSizeAnchor xmlns:cdr="http://schemas.openxmlformats.org/drawingml/2006/chartDrawing">
    <cdr:from>
      <cdr:x>0.58738</cdr:x>
      <cdr:y>0</cdr:y>
    </cdr:from>
    <cdr:to>
      <cdr:x>0.74617</cdr:x>
      <cdr:y>0.1611</cdr:y>
    </cdr:to>
    <cdr:grpSp>
      <cdr:nvGrpSpPr>
        <cdr:cNvPr id="21" name="Group 20">
          <a:extLst xmlns:a="http://schemas.openxmlformats.org/drawingml/2006/main">
            <a:ext uri="{FF2B5EF4-FFF2-40B4-BE49-F238E27FC236}">
              <a16:creationId xmlns:a16="http://schemas.microsoft.com/office/drawing/2014/main" id="{D5BC805F-A1D2-4C99-98E2-EAC17A87C283}"/>
            </a:ext>
          </a:extLst>
        </cdr:cNvPr>
        <cdr:cNvGrpSpPr/>
      </cdr:nvGrpSpPr>
      <cdr:grpSpPr bwMode="gray">
        <a:xfrm xmlns:a="http://schemas.openxmlformats.org/drawingml/2006/main">
          <a:off x="5528804" y="0"/>
          <a:ext cx="1494635" cy="680285"/>
          <a:chOff x="5423774" y="-5538946"/>
          <a:chExt cx="1359220" cy="1456671"/>
        </a:xfrm>
      </cdr:grpSpPr>
      <cdr:sp macro="" textlink="">
        <cdr:nvSpPr>
          <cdr:cNvPr id="22" name="AutoShape 4"/>
          <cdr:cNvSpPr>
            <a:spLocks xmlns:a="http://schemas.openxmlformats.org/drawingml/2006/main" noChangeArrowheads="1"/>
          </cdr:cNvSpPr>
        </cdr:nvSpPr>
        <cdr:spPr bwMode="gray">
          <a:xfrm xmlns:a="http://schemas.openxmlformats.org/drawingml/2006/main">
            <a:off x="5423774" y="-5538946"/>
            <a:ext cx="1359220" cy="981793"/>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accent1"/>
                </a:solidFill>
                <a:latin typeface="+mj-lt"/>
              </a:rPr>
              <a:t>Katrina, Rita, Wilma</a:t>
            </a:r>
          </a:p>
        </cdr:txBody>
      </cdr:sp>
      <cdr:cxnSp macro="">
        <cdr:nvCxnSpPr>
          <cdr:cNvPr id="23" name="Straight Arrow Connector 22">
            <a:extLst xmlns:a="http://schemas.openxmlformats.org/drawingml/2006/main">
              <a:ext uri="{FF2B5EF4-FFF2-40B4-BE49-F238E27FC236}">
                <a16:creationId xmlns:a16="http://schemas.microsoft.com/office/drawing/2014/main" id="{22264B7F-0BF3-48E7-AEDC-FCE7658BE083}"/>
              </a:ext>
            </a:extLst>
          </cdr:cNvPr>
          <cdr:cNvCxnSpPr/>
        </cdr:nvCxnSpPr>
        <cdr:spPr bwMode="gray">
          <a:xfrm xmlns:a="http://schemas.openxmlformats.org/drawingml/2006/main">
            <a:off x="6084560" y="-4537682"/>
            <a:ext cx="0" cy="455407"/>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userShapes>
</file>

<file path=ppt/drawings/drawing2.xml><?xml version="1.0" encoding="utf-8"?>
<c:userShapes xmlns:c="http://schemas.openxmlformats.org/drawingml/2006/chart">
  <cdr:relSizeAnchor xmlns:cdr="http://schemas.openxmlformats.org/drawingml/2006/chartDrawing">
    <cdr:from>
      <cdr:x>0.48271</cdr:x>
      <cdr:y>0.4849</cdr:y>
    </cdr:from>
    <cdr:to>
      <cdr:x>0.87025</cdr:x>
      <cdr:y>0.75093</cdr:y>
    </cdr:to>
    <cdr:sp macro="" textlink="">
      <cdr:nvSpPr>
        <cdr:cNvPr id="2" name="AutoShape 6"/>
        <cdr:cNvSpPr>
          <a:spLocks xmlns:a="http://schemas.openxmlformats.org/drawingml/2006/main" noChangeArrowheads="1"/>
        </cdr:cNvSpPr>
      </cdr:nvSpPr>
      <cdr:spPr bwMode="blackWhite">
        <a:xfrm xmlns:a="http://schemas.openxmlformats.org/drawingml/2006/main">
          <a:off x="5058709" y="2097666"/>
          <a:ext cx="4061346" cy="1150839"/>
        </a:xfrm>
        <a:prstGeom xmlns:a="http://schemas.openxmlformats.org/drawingml/2006/main" prst="wedgeRectCallout">
          <a:avLst>
            <a:gd name="adj1" fmla="val 58641"/>
            <a:gd name="adj2" fmla="val -74954"/>
          </a:avLst>
        </a:prstGeom>
        <a:solidFill xmlns:a="http://schemas.openxmlformats.org/drawingml/2006/main">
          <a:srgbClr val="FF0000"/>
        </a:soli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hangingPunct="0">
            <a:lnSpc>
              <a:spcPct val="90000"/>
            </a:lnSpc>
            <a:spcBef>
              <a:spcPct val="50000"/>
            </a:spcBef>
            <a:buClr>
              <a:schemeClr val="bg1"/>
            </a:buClr>
            <a:buFont typeface="Wingdings" pitchFamily="2" charset="2"/>
            <a:buNone/>
            <a:defRPr/>
          </a:pPr>
          <a:r>
            <a:rPr lang="en-US" sz="1800" b="1" dirty="0">
              <a:solidFill>
                <a:schemeClr val="bg1"/>
              </a:solidFill>
              <a:latin typeface="Arial" pitchFamily="34" charset="0"/>
            </a:rPr>
            <a:t>Premium growth slowed in 2020 due to the COVID recession and has rebounded strongly in 2021 and 2022 with the overall economy</a:t>
          </a:r>
        </a:p>
      </cdr:txBody>
    </cdr:sp>
  </cdr:relSizeAnchor>
  <cdr:relSizeAnchor xmlns:cdr="http://schemas.openxmlformats.org/drawingml/2006/chartDrawing">
    <cdr:from>
      <cdr:x>0.79284</cdr:x>
      <cdr:y>0.02152</cdr:y>
    </cdr:from>
    <cdr:to>
      <cdr:x>0.90625</cdr:x>
      <cdr:y>0.13021</cdr:y>
    </cdr:to>
    <cdr:sp macro="" textlink="">
      <cdr:nvSpPr>
        <cdr:cNvPr id="3" name="AutoShape 6">
          <a:extLst xmlns:a="http://schemas.openxmlformats.org/drawingml/2006/main">
            <a:ext uri="{FF2B5EF4-FFF2-40B4-BE49-F238E27FC236}">
              <a16:creationId xmlns:a16="http://schemas.microsoft.com/office/drawing/2014/main" id="{42181BDB-058D-20C1-F84C-74F49EF6F7A2}"/>
            </a:ext>
          </a:extLst>
        </cdr:cNvPr>
        <cdr:cNvSpPr>
          <a:spLocks xmlns:a="http://schemas.openxmlformats.org/drawingml/2006/main" noChangeArrowheads="1"/>
        </cdr:cNvSpPr>
      </cdr:nvSpPr>
      <cdr:spPr bwMode="blackWhite">
        <a:xfrm xmlns:a="http://schemas.openxmlformats.org/drawingml/2006/main">
          <a:off x="8308804" y="93078"/>
          <a:ext cx="1188513" cy="470209"/>
        </a:xfrm>
        <a:prstGeom xmlns:a="http://schemas.openxmlformats.org/drawingml/2006/main" prst="wedgeRectCallout">
          <a:avLst>
            <a:gd name="adj1" fmla="val 85214"/>
            <a:gd name="adj2" fmla="val 26129"/>
          </a:avLst>
        </a:prstGeom>
        <a:solidFill xmlns:a="http://schemas.openxmlformats.org/drawingml/2006/main">
          <a:srgbClr val="FF0000"/>
        </a:solidFill>
        <a:ln xmlns:a="http://schemas.openxmlformats.org/drawingml/2006/main" w="28575" algn="ctr">
          <a:no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hangingPunct="0">
            <a:lnSpc>
              <a:spcPct val="90000"/>
            </a:lnSpc>
            <a:spcBef>
              <a:spcPct val="50000"/>
            </a:spcBef>
            <a:buClr>
              <a:schemeClr val="bg1"/>
            </a:buClr>
            <a:buFont typeface="Wingdings" pitchFamily="2" charset="2"/>
            <a:buNone/>
            <a:defRPr/>
          </a:pPr>
          <a:r>
            <a:rPr lang="en-US" sz="900" b="1" u="sng" dirty="0">
              <a:solidFill>
                <a:schemeClr val="bg1"/>
              </a:solidFill>
              <a:cs typeface="+mn-cs"/>
            </a:rPr>
            <a:t>2022</a:t>
          </a:r>
          <a:endParaRPr lang="en-US" sz="900" b="1" dirty="0">
            <a:solidFill>
              <a:srgbClr val="FF0000"/>
            </a:solidFill>
            <a:cs typeface="+mn-cs"/>
          </a:endParaRPr>
        </a:p>
        <a:p xmlns:a="http://schemas.openxmlformats.org/drawingml/2006/main">
          <a:pPr algn="ctr" eaLnBrk="0" hangingPunct="0">
            <a:lnSpc>
              <a:spcPct val="90000"/>
            </a:lnSpc>
            <a:spcBef>
              <a:spcPct val="50000"/>
            </a:spcBef>
            <a:buClr>
              <a:schemeClr val="bg1"/>
            </a:buClr>
            <a:buFont typeface="Wingdings" pitchFamily="2" charset="2"/>
            <a:buNone/>
            <a:defRPr/>
          </a:pPr>
          <a:r>
            <a:rPr lang="en-US" sz="900" b="1" dirty="0">
              <a:solidFill>
                <a:schemeClr val="bg1"/>
              </a:solidFill>
              <a:cs typeface="+mn-cs"/>
            </a:rPr>
            <a:t>DWP = +8.8% Nom GDP = +9.2%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1" y="0"/>
            <a:ext cx="303921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9/25/2023</a:t>
            </a:fld>
            <a:endParaRPr lang="en-US"/>
          </a:p>
        </p:txBody>
      </p:sp>
      <p:sp>
        <p:nvSpPr>
          <p:cNvPr id="229380" name="Rectangle 1028"/>
          <p:cNvSpPr>
            <a:spLocks noGrp="1" noChangeArrowheads="1"/>
          </p:cNvSpPr>
          <p:nvPr>
            <p:ph type="ftr" sz="quarter" idx="2"/>
          </p:nvPr>
        </p:nvSpPr>
        <p:spPr bwMode="auto">
          <a:xfrm>
            <a:off x="1" y="8830627"/>
            <a:ext cx="303921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9592" y="8830627"/>
            <a:ext cx="303921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798513" y="582613"/>
            <a:ext cx="5413375"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538" y="3824750"/>
            <a:ext cx="5866917"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153727" y="9047017"/>
            <a:ext cx="706130"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dirty="0"/>
          </a:p>
        </p:txBody>
      </p:sp>
      <p:sp>
        <p:nvSpPr>
          <p:cNvPr id="139267" name="Rectangle 2"/>
          <p:cNvSpPr>
            <a:spLocks noGrp="1" noRot="1" noChangeAspect="1" noChangeArrowheads="1" noTextEdit="1"/>
          </p:cNvSpPr>
          <p:nvPr>
            <p:ph type="sldImg"/>
          </p:nvPr>
        </p:nvSpPr>
        <p:spPr>
          <a:xfrm>
            <a:off x="893763" y="579438"/>
            <a:ext cx="5376862" cy="3024187"/>
          </a:xfrm>
          <a:ln/>
        </p:spPr>
      </p:sp>
      <p:sp>
        <p:nvSpPr>
          <p:cNvPr id="1392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61400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10</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7491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11</a:t>
            </a:fld>
            <a:endParaRPr lang="en-US" altLang="en-US" sz="1000"/>
          </a:p>
        </p:txBody>
      </p:sp>
      <p:sp>
        <p:nvSpPr>
          <p:cNvPr id="10243" name="Rectangle 2"/>
          <p:cNvSpPr>
            <a:spLocks noGrp="1" noRot="1" noChangeAspect="1" noChangeArrowheads="1" noTextEdit="1"/>
          </p:cNvSpPr>
          <p:nvPr>
            <p:ph type="sldImg"/>
          </p:nvPr>
        </p:nvSpPr>
        <p:spPr>
          <a:xfrm>
            <a:off x="723900" y="582613"/>
            <a:ext cx="5410200" cy="304482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95249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E1BDB-5427-4C22-A62D-991C7AB2D769}" type="slidenum">
              <a:rPr lang="en-US" altLang="en-US" smtClean="0"/>
              <a:pPr/>
              <a:t>12</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90716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E1BDB-5427-4C22-A62D-991C7AB2D769}" type="slidenum">
              <a:rPr lang="en-US" altLang="en-US" smtClean="0"/>
              <a:pPr/>
              <a:t>13</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8835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14</a:t>
            </a:fld>
            <a:endParaRPr lang="en-US"/>
          </a:p>
        </p:txBody>
      </p:sp>
      <p:sp>
        <p:nvSpPr>
          <p:cNvPr id="187395" name="Rectangle 2"/>
          <p:cNvSpPr>
            <a:spLocks noGrp="1" noRot="1" noChangeAspect="1" noChangeArrowheads="1" noTextEdit="1"/>
          </p:cNvSpPr>
          <p:nvPr>
            <p:ph type="sldImg"/>
          </p:nvPr>
        </p:nvSpPr>
        <p:spPr>
          <a:xfrm>
            <a:off x="723900" y="582613"/>
            <a:ext cx="5410200" cy="3044825"/>
          </a:xfrm>
          <a:ln/>
        </p:spPr>
      </p:sp>
      <p:sp>
        <p:nvSpPr>
          <p:cNvPr id="187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54118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15</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971918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16</a:t>
            </a:fld>
            <a:endParaRPr lang="en-US"/>
          </a:p>
        </p:txBody>
      </p:sp>
      <p:sp>
        <p:nvSpPr>
          <p:cNvPr id="187395" name="Rectangle 2"/>
          <p:cNvSpPr>
            <a:spLocks noGrp="1" noRot="1" noChangeAspect="1" noChangeArrowheads="1" noTextEdit="1"/>
          </p:cNvSpPr>
          <p:nvPr>
            <p:ph type="sldImg"/>
          </p:nvPr>
        </p:nvSpPr>
        <p:spPr>
          <a:xfrm>
            <a:off x="723900" y="582613"/>
            <a:ext cx="5410200" cy="3044825"/>
          </a:xfrm>
          <a:ln/>
        </p:spPr>
      </p:sp>
      <p:sp>
        <p:nvSpPr>
          <p:cNvPr id="187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1296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1845668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1545932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13056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11679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59450" y="9000413"/>
            <a:ext cx="707410" cy="246717"/>
          </a:xfrm>
        </p:spPr>
        <p:txBody>
          <a:bodyPr/>
          <a:lstStyle/>
          <a:p>
            <a:pPr>
              <a:defRPr/>
            </a:pPr>
            <a:fld id="{922E83D1-EE4F-414B-BA5F-15D01CA178D1}" type="slidenum">
              <a:rPr lang="en-US" smtClean="0"/>
              <a:pPr>
                <a:defRPr/>
              </a:pPr>
              <a:t>20</a:t>
            </a:fld>
            <a:endParaRPr lang="en-US"/>
          </a:p>
        </p:txBody>
      </p:sp>
      <p:sp>
        <p:nvSpPr>
          <p:cNvPr id="162819" name="Rectangle 2"/>
          <p:cNvSpPr>
            <a:spLocks noGrp="1" noRot="1" noChangeAspect="1" noChangeArrowheads="1" noTextEdit="1"/>
          </p:cNvSpPr>
          <p:nvPr>
            <p:ph type="sldImg"/>
          </p:nvPr>
        </p:nvSpPr>
        <p:spPr>
          <a:xfrm>
            <a:off x="800100" y="582613"/>
            <a:ext cx="5410200" cy="3044825"/>
          </a:xfrm>
          <a:ln/>
        </p:spPr>
      </p:sp>
      <p:sp>
        <p:nvSpPr>
          <p:cNvPr id="162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7146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21</a:t>
            </a:fld>
            <a:endParaRPr lang="en-US"/>
          </a:p>
        </p:txBody>
      </p:sp>
      <p:sp>
        <p:nvSpPr>
          <p:cNvPr id="159747" name="Rectangle 2"/>
          <p:cNvSpPr>
            <a:spLocks noGrp="1" noRot="1" noChangeAspect="1" noChangeArrowheads="1" noTextEdit="1"/>
          </p:cNvSpPr>
          <p:nvPr>
            <p:ph type="sldImg"/>
          </p:nvPr>
        </p:nvSpPr>
        <p:spPr>
          <a:xfrm>
            <a:off x="876300" y="582613"/>
            <a:ext cx="5413375"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03597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86912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867642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24</a:t>
            </a:fld>
            <a:endParaRPr lang="en-US"/>
          </a:p>
        </p:txBody>
      </p:sp>
      <p:sp>
        <p:nvSpPr>
          <p:cNvPr id="251907" name="Rectangle 2"/>
          <p:cNvSpPr>
            <a:spLocks noGrp="1" noRot="1" noChangeAspect="1" noChangeArrowheads="1" noTextEdit="1"/>
          </p:cNvSpPr>
          <p:nvPr>
            <p:ph type="sldImg"/>
          </p:nvPr>
        </p:nvSpPr>
        <p:spPr>
          <a:xfrm>
            <a:off x="876300" y="582613"/>
            <a:ext cx="5413375" cy="3044825"/>
          </a:xfrm>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06114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876300" y="582613"/>
            <a:ext cx="541337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989891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955675" y="582613"/>
            <a:ext cx="541337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861812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27</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00208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303761" y="8848266"/>
            <a:ext cx="734536"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28</a:t>
            </a:fld>
            <a:endParaRPr lang="en-US" sz="1000" dirty="0"/>
          </a:p>
        </p:txBody>
      </p:sp>
      <p:sp>
        <p:nvSpPr>
          <p:cNvPr id="44035" name="Rectangle 2"/>
          <p:cNvSpPr>
            <a:spLocks noGrp="1" noRot="1" noChangeAspect="1" noChangeArrowheads="1" noTextEdit="1"/>
          </p:cNvSpPr>
          <p:nvPr>
            <p:ph type="sldImg"/>
          </p:nvPr>
        </p:nvSpPr>
        <p:spPr>
          <a:xfrm>
            <a:off x="1036638" y="582613"/>
            <a:ext cx="5413375" cy="3044825"/>
          </a:xfrm>
          <a:ln/>
        </p:spPr>
      </p:sp>
      <p:sp>
        <p:nvSpPr>
          <p:cNvPr id="44036" name="Rectangle 3"/>
          <p:cNvSpPr>
            <a:spLocks noGrp="1" noChangeArrowheads="1"/>
          </p:cNvSpPr>
          <p:nvPr>
            <p:ph type="body" idx="1"/>
          </p:nvPr>
        </p:nvSpPr>
        <p:spPr>
          <a:noFill/>
          <a:ln/>
        </p:spPr>
        <p:txBody>
          <a:bodyPr lIns="45161" tIns="45161" rIns="45161" bIns="45161"/>
          <a:lstStyle/>
          <a:p>
            <a:endParaRPr lang="en-US">
              <a:latin typeface="Arial" pitchFamily="34" charset="0"/>
            </a:endParaRPr>
          </a:p>
        </p:txBody>
      </p:sp>
    </p:spTree>
    <p:extLst>
      <p:ext uri="{BB962C8B-B14F-4D97-AF65-F5344CB8AC3E}">
        <p14:creationId xmlns:p14="http://schemas.microsoft.com/office/powerpoint/2010/main" val="2149843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29</a:t>
            </a:fld>
            <a:endParaRPr lang="en-US"/>
          </a:p>
        </p:txBody>
      </p:sp>
      <p:sp>
        <p:nvSpPr>
          <p:cNvPr id="267267" name="Rectangle 2"/>
          <p:cNvSpPr>
            <a:spLocks noGrp="1" noRot="1" noChangeAspect="1" noChangeArrowheads="1" noTextEdit="1"/>
          </p:cNvSpPr>
          <p:nvPr>
            <p:ph type="sldImg"/>
          </p:nvPr>
        </p:nvSpPr>
        <p:spPr>
          <a:xfrm>
            <a:off x="723900" y="582613"/>
            <a:ext cx="5410200" cy="3044825"/>
          </a:xfrm>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03594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3</a:t>
            </a:fld>
            <a:endParaRPr lang="en-US"/>
          </a:p>
        </p:txBody>
      </p:sp>
      <p:sp>
        <p:nvSpPr>
          <p:cNvPr id="159747" name="Rectangle 2"/>
          <p:cNvSpPr>
            <a:spLocks noGrp="1" noRot="1" noChangeAspect="1" noChangeArrowheads="1" noTextEdit="1"/>
          </p:cNvSpPr>
          <p:nvPr>
            <p:ph type="sldImg"/>
          </p:nvPr>
        </p:nvSpPr>
        <p:spPr>
          <a:xfrm>
            <a:off x="798513" y="582613"/>
            <a:ext cx="5413375"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95004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223810" y="9046824"/>
            <a:ext cx="721822" cy="247989"/>
          </a:xfrm>
        </p:spPr>
        <p:txBody>
          <a:bodyPr/>
          <a:lstStyle/>
          <a:p>
            <a:pPr>
              <a:defRPr/>
            </a:pPr>
            <a:fld id="{938F789B-0BA8-4A49-AFC3-8C639E029E1C}" type="slidenum">
              <a:rPr lang="en-US" smtClean="0"/>
              <a:pPr>
                <a:defRPr/>
              </a:pPr>
              <a:t>30</a:t>
            </a:fld>
            <a:endParaRPr lang="en-US"/>
          </a:p>
        </p:txBody>
      </p:sp>
      <p:sp>
        <p:nvSpPr>
          <p:cNvPr id="266243" name="Rectangle 2"/>
          <p:cNvSpPr>
            <a:spLocks noGrp="1" noRot="1" noChangeAspect="1" noChangeArrowheads="1" noTextEdit="1"/>
          </p:cNvSpPr>
          <p:nvPr>
            <p:ph type="sldImg"/>
          </p:nvPr>
        </p:nvSpPr>
        <p:spPr>
          <a:xfrm>
            <a:off x="876300"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82837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295450" y="9047042"/>
            <a:ext cx="737862"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31</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xfrm>
            <a:off x="955675" y="582613"/>
            <a:ext cx="5413375" cy="3044825"/>
          </a:xfrm>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259107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357026" y="8988171"/>
            <a:ext cx="751648"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32</a:t>
            </a:fld>
            <a:endParaRPr lang="en-US" sz="1000"/>
          </a:p>
        </p:txBody>
      </p:sp>
      <p:sp>
        <p:nvSpPr>
          <p:cNvPr id="171011" name="Rectangle 2"/>
          <p:cNvSpPr>
            <a:spLocks noGrp="1" noRot="1" noChangeAspect="1" noChangeArrowheads="1" noTextEdit="1"/>
          </p:cNvSpPr>
          <p:nvPr>
            <p:ph type="sldImg"/>
          </p:nvPr>
        </p:nvSpPr>
        <p:spPr>
          <a:xfrm>
            <a:off x="876300" y="582613"/>
            <a:ext cx="5413375" cy="3044825"/>
          </a:xfrm>
          <a:ln/>
        </p:spPr>
      </p:sp>
      <p:sp>
        <p:nvSpPr>
          <p:cNvPr id="171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92523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33</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06076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223810" y="9046824"/>
            <a:ext cx="721822" cy="247989"/>
          </a:xfrm>
        </p:spPr>
        <p:txBody>
          <a:bodyPr/>
          <a:lstStyle/>
          <a:p>
            <a:pPr>
              <a:defRPr/>
            </a:pPr>
            <a:fld id="{938F789B-0BA8-4A49-AFC3-8C639E029E1C}" type="slidenum">
              <a:rPr lang="en-US" smtClean="0"/>
              <a:pPr>
                <a:defRPr/>
              </a:pPr>
              <a:t>34</a:t>
            </a:fld>
            <a:endParaRPr lang="en-US"/>
          </a:p>
        </p:txBody>
      </p:sp>
      <p:sp>
        <p:nvSpPr>
          <p:cNvPr id="266243" name="Rectangle 2"/>
          <p:cNvSpPr>
            <a:spLocks noGrp="1" noRot="1" noChangeAspect="1" noChangeArrowheads="1" noTextEdit="1"/>
          </p:cNvSpPr>
          <p:nvPr>
            <p:ph type="sldImg"/>
          </p:nvPr>
        </p:nvSpPr>
        <p:spPr>
          <a:xfrm>
            <a:off x="876300"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36260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873125" y="325438"/>
            <a:ext cx="5578475"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35</a:t>
            </a:fld>
            <a:endParaRPr lang="en-US" dirty="0"/>
          </a:p>
        </p:txBody>
      </p:sp>
    </p:spTree>
    <p:extLst>
      <p:ext uri="{BB962C8B-B14F-4D97-AF65-F5344CB8AC3E}">
        <p14:creationId xmlns:p14="http://schemas.microsoft.com/office/powerpoint/2010/main" val="2615124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295451" y="9046828"/>
            <a:ext cx="737861" cy="247989"/>
          </a:xfrm>
        </p:spPr>
        <p:txBody>
          <a:bodyPr/>
          <a:lstStyle/>
          <a:p>
            <a:pPr>
              <a:defRPr/>
            </a:pPr>
            <a:fld id="{205DA8A8-5777-4FA2-8084-FB24BA0FA918}" type="slidenum">
              <a:rPr lang="en-US" smtClean="0">
                <a:solidFill>
                  <a:srgbClr val="000000"/>
                </a:solidFill>
              </a:rPr>
              <a:pPr>
                <a:defRPr/>
              </a:pPr>
              <a:t>36</a:t>
            </a:fld>
            <a:endParaRPr lang="en-US">
              <a:solidFill>
                <a:srgbClr val="000000"/>
              </a:solidFill>
            </a:endParaRPr>
          </a:p>
        </p:txBody>
      </p:sp>
      <p:sp>
        <p:nvSpPr>
          <p:cNvPr id="208899" name="Rectangle 4"/>
          <p:cNvSpPr>
            <a:spLocks noGrp="1" noRot="1" noChangeAspect="1" noChangeArrowheads="1" noTextEdit="1"/>
          </p:cNvSpPr>
          <p:nvPr>
            <p:ph type="sldImg"/>
          </p:nvPr>
        </p:nvSpPr>
        <p:spPr>
          <a:xfrm>
            <a:off x="955675" y="582613"/>
            <a:ext cx="5413375" cy="3044825"/>
          </a:xfrm>
          <a:ln/>
        </p:spPr>
      </p:sp>
      <p:sp>
        <p:nvSpPr>
          <p:cNvPr id="208900"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79863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036638" y="582613"/>
            <a:ext cx="5413375"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286899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38</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12174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53727" y="9046823"/>
            <a:ext cx="706130" cy="247989"/>
          </a:xfrm>
        </p:spPr>
        <p:txBody>
          <a:bodyPr/>
          <a:lstStyle/>
          <a:p>
            <a:pPr>
              <a:defRPr/>
            </a:pPr>
            <a:fld id="{938F789B-0BA8-4A49-AFC3-8C639E029E1C}" type="slidenum">
              <a:rPr lang="en-US" smtClean="0"/>
              <a:pPr>
                <a:defRPr/>
              </a:pPr>
              <a:t>39</a:t>
            </a:fld>
            <a:endParaRPr lang="en-US"/>
          </a:p>
        </p:txBody>
      </p:sp>
      <p:sp>
        <p:nvSpPr>
          <p:cNvPr id="266243" name="Rectangle 2"/>
          <p:cNvSpPr>
            <a:spLocks noGrp="1" noRot="1" noChangeAspect="1" noChangeArrowheads="1" noTextEdit="1"/>
          </p:cNvSpPr>
          <p:nvPr>
            <p:ph type="sldImg"/>
          </p:nvPr>
        </p:nvSpPr>
        <p:spPr>
          <a:xfrm>
            <a:off x="798513"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919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036638" y="582613"/>
            <a:ext cx="5413375"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781613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2"/>
          <p:cNvSpPr>
            <a:spLocks noGrp="1" noRot="1" noChangeAspect="1" noChangeArrowheads="1" noTextEdit="1"/>
          </p:cNvSpPr>
          <p:nvPr>
            <p:ph type="sldImg"/>
          </p:nvPr>
        </p:nvSpPr>
        <p:spPr>
          <a:xfrm>
            <a:off x="1120775" y="582613"/>
            <a:ext cx="5411788" cy="3044825"/>
          </a:xfrm>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4114443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41</a:t>
            </a:fld>
            <a:endParaRPr lang="en-US" altLang="en-US" dirty="0"/>
          </a:p>
        </p:txBody>
      </p:sp>
      <p:sp>
        <p:nvSpPr>
          <p:cNvPr id="3" name="Slide Image Placeholder 2"/>
          <p:cNvSpPr>
            <a:spLocks noGrp="1" noRot="1" noChangeAspect="1"/>
          </p:cNvSpPr>
          <p:nvPr>
            <p:ph type="sldImg"/>
          </p:nvPr>
        </p:nvSpPr>
        <p:spPr>
          <a:xfrm>
            <a:off x="954088" y="325438"/>
            <a:ext cx="5578475"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87184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Rot="1" noChangeAspect="1" noChangeArrowheads="1" noTextEdit="1"/>
          </p:cNvSpPr>
          <p:nvPr>
            <p:ph type="sldImg"/>
          </p:nvPr>
        </p:nvSpPr>
        <p:spPr>
          <a:xfrm>
            <a:off x="1036638" y="582613"/>
            <a:ext cx="5413375" cy="3044825"/>
          </a:xfrm>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75352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217969" y="9034463"/>
            <a:ext cx="720513" cy="247650"/>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44</a:t>
            </a:fld>
            <a:endParaRPr lang="en-US" sz="1000"/>
          </a:p>
        </p:txBody>
      </p:sp>
      <p:sp>
        <p:nvSpPr>
          <p:cNvPr id="6249474" name="Rectangle 4"/>
          <p:cNvSpPr>
            <a:spLocks noGrp="1" noRot="1" noChangeAspect="1" noChangeArrowheads="1" noTextEdit="1"/>
          </p:cNvSpPr>
          <p:nvPr>
            <p:ph type="sldImg"/>
          </p:nvPr>
        </p:nvSpPr>
        <p:spPr>
          <a:xfrm>
            <a:off x="798513" y="582613"/>
            <a:ext cx="5413375" cy="3044825"/>
          </a:xfrm>
          <a:ln/>
        </p:spPr>
      </p:sp>
      <p:sp>
        <p:nvSpPr>
          <p:cNvPr id="6249475"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23828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223810" y="9046824"/>
            <a:ext cx="721822" cy="247989"/>
          </a:xfrm>
        </p:spPr>
        <p:txBody>
          <a:bodyPr/>
          <a:lstStyle/>
          <a:p>
            <a:pPr>
              <a:defRPr/>
            </a:pPr>
            <a:fld id="{938F789B-0BA8-4A49-AFC3-8C639E029E1C}" type="slidenum">
              <a:rPr lang="en-US" smtClean="0"/>
              <a:pPr>
                <a:defRPr/>
              </a:pPr>
              <a:t>45</a:t>
            </a:fld>
            <a:endParaRPr lang="en-US"/>
          </a:p>
        </p:txBody>
      </p:sp>
      <p:sp>
        <p:nvSpPr>
          <p:cNvPr id="266243" name="Rectangle 2"/>
          <p:cNvSpPr>
            <a:spLocks noGrp="1" noRot="1" noChangeAspect="1" noChangeArrowheads="1" noTextEdit="1"/>
          </p:cNvSpPr>
          <p:nvPr>
            <p:ph type="sldImg"/>
          </p:nvPr>
        </p:nvSpPr>
        <p:spPr>
          <a:xfrm>
            <a:off x="876300"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605232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207060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47</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581995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48</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1471140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433388" y="684213"/>
            <a:ext cx="6235700" cy="3506787"/>
          </a:xfrm>
          <a:ln/>
        </p:spPr>
      </p:sp>
      <p:sp>
        <p:nvSpPr>
          <p:cNvPr id="251907" name="Rectangle 3"/>
          <p:cNvSpPr>
            <a:spLocks noGrp="1" noChangeArrowheads="1"/>
          </p:cNvSpPr>
          <p:nvPr>
            <p:ph type="body" idx="1"/>
          </p:nvPr>
        </p:nvSpPr>
        <p:spPr>
          <a:xfrm>
            <a:off x="936343" y="4419600"/>
            <a:ext cx="5230212"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4" tIns="45717" rIns="91434" bIns="45717"/>
          <a:lstStyle/>
          <a:p>
            <a:r>
              <a:rPr lang="en-US" altLang="en-US">
                <a:latin typeface="Arial" panose="020B0604020202020204" pitchFamily="34" charset="0"/>
              </a:rPr>
              <a:t>Fig 2-P</a:t>
            </a:r>
          </a:p>
        </p:txBody>
      </p:sp>
    </p:spTree>
    <p:extLst>
      <p:ext uri="{BB962C8B-B14F-4D97-AF65-F5344CB8AC3E}">
        <p14:creationId xmlns:p14="http://schemas.microsoft.com/office/powerpoint/2010/main" val="1056434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433388" y="684213"/>
            <a:ext cx="6235700" cy="3506787"/>
          </a:xfrm>
          <a:ln/>
        </p:spPr>
      </p:sp>
      <p:sp>
        <p:nvSpPr>
          <p:cNvPr id="251907" name="Rectangle 3"/>
          <p:cNvSpPr>
            <a:spLocks noGrp="1" noChangeArrowheads="1"/>
          </p:cNvSpPr>
          <p:nvPr>
            <p:ph type="body" idx="1"/>
          </p:nvPr>
        </p:nvSpPr>
        <p:spPr>
          <a:xfrm>
            <a:off x="936343" y="4419600"/>
            <a:ext cx="5230212"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4" tIns="45717" rIns="91434" bIns="45717"/>
          <a:lstStyle/>
          <a:p>
            <a:r>
              <a:rPr lang="en-US" altLang="en-US">
                <a:latin typeface="Arial" panose="020B0604020202020204" pitchFamily="34" charset="0"/>
              </a:rPr>
              <a:t>Fig 2-P</a:t>
            </a:r>
          </a:p>
        </p:txBody>
      </p:sp>
    </p:spTree>
    <p:extLst>
      <p:ext uri="{BB962C8B-B14F-4D97-AF65-F5344CB8AC3E}">
        <p14:creationId xmlns:p14="http://schemas.microsoft.com/office/powerpoint/2010/main" val="84089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59453" y="8906154"/>
            <a:ext cx="707410" cy="247794"/>
          </a:xfrm>
          <a:noFill/>
        </p:spPr>
        <p:txBody>
          <a:bodyPr/>
          <a:lstStyle/>
          <a:p>
            <a:pPr defTabSz="911229"/>
            <a:fld id="{BC4CED26-30FC-40B3-942B-401B2AAF5079}" type="slidenum">
              <a:rPr lang="en-US" smtClean="0"/>
              <a:pPr defTabSz="911229"/>
              <a:t>5</a:t>
            </a:fld>
            <a:endParaRPr lang="en-US"/>
          </a:p>
        </p:txBody>
      </p:sp>
      <p:sp>
        <p:nvSpPr>
          <p:cNvPr id="214019" name="Rectangle 2"/>
          <p:cNvSpPr>
            <a:spLocks noGrp="1" noRot="1" noChangeAspect="1" noChangeArrowheads="1" noTextEdit="1"/>
          </p:cNvSpPr>
          <p:nvPr>
            <p:ph type="sldImg"/>
          </p:nvPr>
        </p:nvSpPr>
        <p:spPr>
          <a:xfrm>
            <a:off x="955675" y="582613"/>
            <a:ext cx="5413375" cy="3044825"/>
          </a:xfrm>
          <a:ln/>
        </p:spPr>
      </p:sp>
      <p:sp>
        <p:nvSpPr>
          <p:cNvPr id="2140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19104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52</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67972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53</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650926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433388" y="684213"/>
            <a:ext cx="6235700" cy="3506787"/>
          </a:xfrm>
          <a:ln/>
        </p:spPr>
      </p:sp>
      <p:sp>
        <p:nvSpPr>
          <p:cNvPr id="251907" name="Rectangle 3"/>
          <p:cNvSpPr>
            <a:spLocks noGrp="1" noChangeArrowheads="1"/>
          </p:cNvSpPr>
          <p:nvPr>
            <p:ph type="body" idx="1"/>
          </p:nvPr>
        </p:nvSpPr>
        <p:spPr>
          <a:xfrm>
            <a:off x="936343" y="4419600"/>
            <a:ext cx="5230212"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4" tIns="45717" rIns="91434" bIns="45717"/>
          <a:lstStyle/>
          <a:p>
            <a:r>
              <a:rPr lang="en-US" altLang="en-US">
                <a:latin typeface="Arial" panose="020B0604020202020204" pitchFamily="34" charset="0"/>
              </a:rPr>
              <a:t>Fig 2-P</a:t>
            </a:r>
          </a:p>
        </p:txBody>
      </p:sp>
    </p:spTree>
    <p:extLst>
      <p:ext uri="{BB962C8B-B14F-4D97-AF65-F5344CB8AC3E}">
        <p14:creationId xmlns:p14="http://schemas.microsoft.com/office/powerpoint/2010/main" val="14945444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24461" y="9047163"/>
            <a:ext cx="720513"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55</a:t>
            </a:fld>
            <a:endParaRPr lang="en-US" sz="1000"/>
          </a:p>
        </p:txBody>
      </p:sp>
      <p:sp>
        <p:nvSpPr>
          <p:cNvPr id="135171" name="Rectangle 2"/>
          <p:cNvSpPr>
            <a:spLocks noGrp="1" noRot="1" noChangeAspect="1" noChangeArrowheads="1" noTextEdit="1"/>
          </p:cNvSpPr>
          <p:nvPr>
            <p:ph type="sldImg"/>
          </p:nvPr>
        </p:nvSpPr>
        <p:spPr>
          <a:xfrm>
            <a:off x="798513"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744135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56</a:t>
            </a:fld>
            <a:endParaRPr lang="en-US"/>
          </a:p>
        </p:txBody>
      </p:sp>
      <p:sp>
        <p:nvSpPr>
          <p:cNvPr id="292867" name="Rectangle 2"/>
          <p:cNvSpPr>
            <a:spLocks noGrp="1" noRot="1" noChangeAspect="1" noChangeArrowheads="1" noTextEdit="1"/>
          </p:cNvSpPr>
          <p:nvPr>
            <p:ph type="sldImg"/>
          </p:nvPr>
        </p:nvSpPr>
        <p:spPr>
          <a:xfrm>
            <a:off x="798513" y="582613"/>
            <a:ext cx="5413375" cy="3044825"/>
          </a:xfrm>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1435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Rot="1" noChangeAspect="1" noChangeArrowheads="1" noTextEdit="1"/>
          </p:cNvSpPr>
          <p:nvPr>
            <p:ph type="sldImg"/>
          </p:nvPr>
        </p:nvSpPr>
        <p:spPr bwMode="auto">
          <a:xfrm>
            <a:off x="955675" y="582613"/>
            <a:ext cx="5413375" cy="3044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a:p>
        </p:txBody>
      </p:sp>
    </p:spTree>
    <p:extLst>
      <p:ext uri="{BB962C8B-B14F-4D97-AF65-F5344CB8AC3E}">
        <p14:creationId xmlns:p14="http://schemas.microsoft.com/office/powerpoint/2010/main" val="183463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2"/>
          <p:cNvSpPr>
            <a:spLocks noGrp="1" noRot="1" noChangeAspect="1" noChangeArrowheads="1" noTextEdit="1"/>
          </p:cNvSpPr>
          <p:nvPr>
            <p:ph type="sldImg"/>
          </p:nvPr>
        </p:nvSpPr>
        <p:spPr>
          <a:xfrm>
            <a:off x="1036638" y="582613"/>
            <a:ext cx="5413375" cy="3044825"/>
          </a:xfrm>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17798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217969" y="9034463"/>
            <a:ext cx="720513" cy="247650"/>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8</a:t>
            </a:fld>
            <a:endParaRPr lang="en-US" sz="1000"/>
          </a:p>
        </p:txBody>
      </p:sp>
      <p:sp>
        <p:nvSpPr>
          <p:cNvPr id="6249474" name="Rectangle 4"/>
          <p:cNvSpPr>
            <a:spLocks noGrp="1" noRot="1" noChangeAspect="1" noChangeArrowheads="1" noTextEdit="1"/>
          </p:cNvSpPr>
          <p:nvPr>
            <p:ph type="sldImg"/>
          </p:nvPr>
        </p:nvSpPr>
        <p:spPr>
          <a:xfrm>
            <a:off x="798513" y="582613"/>
            <a:ext cx="5413375" cy="3044825"/>
          </a:xfrm>
          <a:ln/>
        </p:spPr>
      </p:sp>
      <p:sp>
        <p:nvSpPr>
          <p:cNvPr id="6249475"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36138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
            <a:extLst>
              <a:ext uri="{FF2B5EF4-FFF2-40B4-BE49-F238E27FC236}">
                <a16:creationId xmlns:a16="http://schemas.microsoft.com/office/drawing/2014/main" id="{92804205-7B97-2C61-F6C5-28B4C9A15C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990BAE-E4D6-46C7-BA1F-7531C140ACEB}" type="slidenum">
              <a:rPr lang="en-US" altLang="en-US"/>
              <a:pPr eaLnBrk="1" hangingPunct="1"/>
              <a:t>9</a:t>
            </a:fld>
            <a:endParaRPr lang="en-US" altLang="en-US"/>
          </a:p>
        </p:txBody>
      </p:sp>
      <p:sp>
        <p:nvSpPr>
          <p:cNvPr id="259075" name="Rectangle 2">
            <a:extLst>
              <a:ext uri="{FF2B5EF4-FFF2-40B4-BE49-F238E27FC236}">
                <a16:creationId xmlns:a16="http://schemas.microsoft.com/office/drawing/2014/main" id="{63FBDDB4-EA8D-A6EB-5D9B-A0A98B163E51}"/>
              </a:ext>
            </a:extLst>
          </p:cNvPr>
          <p:cNvSpPr>
            <a:spLocks noGrp="1" noRot="1" noChangeAspect="1" noChangeArrowheads="1" noTextEdit="1"/>
          </p:cNvSpPr>
          <p:nvPr>
            <p:ph type="sldImg"/>
          </p:nvPr>
        </p:nvSpPr>
        <p:spPr>
          <a:ln/>
        </p:spPr>
      </p:sp>
      <p:sp>
        <p:nvSpPr>
          <p:cNvPr id="259076" name="Rectangle 3">
            <a:extLst>
              <a:ext uri="{FF2B5EF4-FFF2-40B4-BE49-F238E27FC236}">
                <a16:creationId xmlns:a16="http://schemas.microsoft.com/office/drawing/2014/main" id="{29C93A9A-C4BD-6417-FAE4-3D62D227D3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668103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12192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12192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80"/>
            <a:ext cx="12192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4068237" y="838200"/>
            <a:ext cx="4042833"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914400" y="2979743"/>
            <a:ext cx="103632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891121" y="4867280"/>
            <a:ext cx="10409767"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7935" y="90491"/>
            <a:ext cx="9867900" cy="860425"/>
          </a:xfrm>
        </p:spPr>
        <p:txBody>
          <a:bodyPr/>
          <a:lstStyle/>
          <a:p>
            <a:r>
              <a:rPr lang="en-US"/>
              <a:t>Click to edit Master title style</a:t>
            </a:r>
          </a:p>
        </p:txBody>
      </p:sp>
      <p:sp>
        <p:nvSpPr>
          <p:cNvPr id="3" name="Chart Placeholder 2"/>
          <p:cNvSpPr>
            <a:spLocks noGrp="1"/>
          </p:cNvSpPr>
          <p:nvPr>
            <p:ph type="chart" idx="1"/>
          </p:nvPr>
        </p:nvSpPr>
        <p:spPr>
          <a:xfrm>
            <a:off x="660400" y="1647830"/>
            <a:ext cx="108712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6"/>
            <a:ext cx="112776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511808" y="6294780"/>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43445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12192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print"/>
          <a:srcRect t="4605"/>
          <a:stretch>
            <a:fillRect/>
          </a:stretch>
        </p:blipFill>
        <p:spPr bwMode="auto">
          <a:xfrm>
            <a:off x="0" y="0"/>
            <a:ext cx="12192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660400" y="1647830"/>
            <a:ext cx="108712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397935" y="90491"/>
            <a:ext cx="9867900"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12192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print"/>
          <a:srcRect/>
          <a:stretch>
            <a:fillRect/>
          </a:stretch>
        </p:blipFill>
        <p:spPr bwMode="auto">
          <a:xfrm>
            <a:off x="10348386" y="349250"/>
            <a:ext cx="1638300"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114300" y="6961193"/>
            <a:ext cx="1803400"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3594100" y="6961188"/>
            <a:ext cx="500380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11468103" y="6656393"/>
            <a:ext cx="596900"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3" r:id="rId13"/>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ert.Hartwig@moore.s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www.mitchell.com/insights/auto-physical-damage/article/average-length-rental-repairable-vehicles-q1-2023"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www.nhtsa.gov/press-releases/traffic-crash-death-estimates-2022" TargetMode="External"/><Relationship Id="rId5" Type="http://schemas.openxmlformats.org/officeDocument/2006/relationships/hyperlink" Target="https://www.iihs.org/iihs/topics/t/general-statistics/fatalityfacts/overview-of-fatality-facts" TargetMode="Externa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federalreserve.gov/releases/h15/data.ht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oleObject" Target="../embeddings/oleObject1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9.emf"/><Relationship Id="rId4"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www.artemis.bm/us-property-cat-rate-on-line-index" TargetMode="External"/><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hyperlink" Target="https://www.artemis.bm/news/alternative-reinsurance-capital-grows-to-new-100bn-high-aon/"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2.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3.emf"/><Relationship Id="rId5" Type="http://schemas.openxmlformats.org/officeDocument/2006/relationships/oleObject" Target="../embeddings/oleObject22.bin"/><Relationship Id="rId4" Type="http://schemas.openxmlformats.org/officeDocument/2006/relationships/hyperlink" Target="https://www.nifc.gov/fire-information/statistics/wildfire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ncei.noaa.gov/access/billions/time-series"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5.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chart" Target="../charts/char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25.bin"/><Relationship Id="rId1" Type="http://schemas.openxmlformats.org/officeDocument/2006/relationships/slideLayout" Target="../slideLayouts/slideLayout7.xml"/><Relationship Id="rId4" Type="http://schemas.openxmlformats.org/officeDocument/2006/relationships/hyperlink" Target="https://www.wsj.com/articles/despite-easing-price-pressures-economists-in-wsj-survey-still-see-recession-this-year-11673723571"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4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44.emf"/></Relationships>
</file>

<file path=ppt/slides/_rels/slide5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29.bin"/><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healthsystemtracker.org/brief/how-does-medical-inflation-compare-to-inflation-in-the-rest-of-the-economy/"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hyperlink" Target="https://www.healthsystemtracker.org/brief/how-does-medical-inflation-compare-to-inflation-in-the-rest-of-the-economy/"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48.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mailto:robert.hartwig@moore.sc.edu"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hyperlink" Target="http://www.uscriskcenter.com/" TargetMode="Externa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154072" y="613105"/>
            <a:ext cx="11883853" cy="1138773"/>
          </a:xfrm>
          <a:ln/>
        </p:spPr>
        <p:txBody>
          <a:bodyPr/>
          <a:lstStyle/>
          <a:p>
            <a:r>
              <a:rPr lang="en-US" sz="4400" dirty="0"/>
              <a:t>Insurance Industry Overview &amp; Outlook: </a:t>
            </a:r>
            <a:br>
              <a:rPr lang="en-US" sz="4400" dirty="0"/>
            </a:br>
            <a:r>
              <a:rPr lang="en-US" sz="3600" i="1" dirty="0"/>
              <a:t>Trends, Challenges and Opportunities</a:t>
            </a:r>
            <a:endParaRPr lang="en-US" sz="2000" i="1" dirty="0">
              <a:solidFill>
                <a:srgbClr val="C00000"/>
              </a:solidFill>
            </a:endParaRPr>
          </a:p>
        </p:txBody>
      </p:sp>
      <p:sp>
        <p:nvSpPr>
          <p:cNvPr id="106500" name="Rectangle 3"/>
          <p:cNvSpPr txBox="1">
            <a:spLocks noChangeArrowheads="1"/>
          </p:cNvSpPr>
          <p:nvPr/>
        </p:nvSpPr>
        <p:spPr bwMode="gray">
          <a:xfrm>
            <a:off x="1607575" y="3915321"/>
            <a:ext cx="9144000" cy="1297278"/>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a:t>
            </a:r>
          </a:p>
          <a:p>
            <a:pPr algn="ctr" eaLnBrk="0" hangingPunct="0">
              <a:lnSpc>
                <a:spcPct val="90000"/>
              </a:lnSpc>
              <a:spcBef>
                <a:spcPct val="25000"/>
              </a:spcBef>
              <a:buClr>
                <a:schemeClr val="accent1"/>
              </a:buClr>
            </a:pPr>
            <a:r>
              <a:rPr lang="en-US" b="1" dirty="0">
                <a:solidFill>
                  <a:schemeClr val="bg2"/>
                </a:solidFill>
                <a:sym typeface="Symbol" pitchFamily="18" charset="2"/>
              </a:rPr>
              <a:t>Clinical Associate Professor of Finance, Risk Management &amp; Insurance</a:t>
            </a:r>
          </a:p>
          <a:p>
            <a:pPr algn="ctr" eaLnBrk="0" hangingPunct="0">
              <a:lnSpc>
                <a:spcPct val="90000"/>
              </a:lnSpc>
              <a:spcBef>
                <a:spcPct val="25000"/>
              </a:spcBef>
              <a:buClr>
                <a:schemeClr val="accent1"/>
              </a:buClr>
            </a:pPr>
            <a:r>
              <a:rPr lang="en-US" b="1" dirty="0">
                <a:solidFill>
                  <a:schemeClr val="bg2"/>
                </a:solidFill>
                <a:sym typeface="Symbol" pitchFamily="18" charset="2"/>
              </a:rPr>
              <a:t>Darla Moore School of Business  University of South Carolina</a:t>
            </a:r>
          </a:p>
          <a:p>
            <a:pPr algn="ctr" eaLnBrk="0" hangingPunct="0">
              <a:lnSpc>
                <a:spcPct val="90000"/>
              </a:lnSpc>
              <a:spcBef>
                <a:spcPct val="25000"/>
              </a:spcBef>
              <a:buClr>
                <a:schemeClr val="accent1"/>
              </a:buClr>
            </a:pPr>
            <a:r>
              <a:rPr lang="en-US" b="1" dirty="0">
                <a:solidFill>
                  <a:schemeClr val="bg2"/>
                </a:solidFill>
                <a:sym typeface="Symbol" pitchFamily="18" charset="2"/>
                <a:hlinkClick r:id="rId3"/>
              </a:rPr>
              <a:t>Robert.Hartwig@moore.sc.edu</a:t>
            </a:r>
            <a:r>
              <a:rPr lang="en-US" b="1" dirty="0">
                <a:solidFill>
                  <a:schemeClr val="bg2"/>
                </a:solidFill>
                <a:sym typeface="Symbol" pitchFamily="18" charset="2"/>
              </a:rPr>
              <a:t>   803.777.6782</a:t>
            </a:r>
            <a:endParaRPr lang="en-US" b="1" dirty="0">
              <a:solidFill>
                <a:schemeClr val="bg1"/>
              </a:solidFill>
              <a:sym typeface="Symbol" pitchFamily="18" charset="2"/>
            </a:endParaRPr>
          </a:p>
        </p:txBody>
      </p:sp>
      <p:sp>
        <p:nvSpPr>
          <p:cNvPr id="6" name="Rectangle 3"/>
          <p:cNvSpPr txBox="1">
            <a:spLocks noChangeArrowheads="1"/>
          </p:cNvSpPr>
          <p:nvPr/>
        </p:nvSpPr>
        <p:spPr bwMode="auto">
          <a:xfrm>
            <a:off x="766917" y="2162646"/>
            <a:ext cx="10825316" cy="1341906"/>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sz="2800" kern="0" dirty="0"/>
              <a:t>ICAE 2023 Exchange</a:t>
            </a:r>
          </a:p>
          <a:p>
            <a:pPr>
              <a:lnSpc>
                <a:spcPct val="80000"/>
              </a:lnSpc>
            </a:pPr>
            <a:r>
              <a:rPr lang="en-US" sz="2800" kern="0" dirty="0"/>
              <a:t>Hershey, PA</a:t>
            </a:r>
          </a:p>
          <a:p>
            <a:pPr>
              <a:lnSpc>
                <a:spcPct val="80000"/>
              </a:lnSpc>
            </a:pPr>
            <a:r>
              <a:rPr lang="en-US" sz="2800" kern="0" dirty="0"/>
              <a:t>September 26, 2023</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7557" y="5353854"/>
            <a:ext cx="4860230" cy="1241438"/>
          </a:xfrm>
          <a:prstGeom prst="rect">
            <a:avLst/>
          </a:prstGeom>
        </p:spPr>
      </p:pic>
    </p:spTree>
    <p:extLst>
      <p:ext uri="{BB962C8B-B14F-4D97-AF65-F5344CB8AC3E}">
        <p14:creationId xmlns:p14="http://schemas.microsoft.com/office/powerpoint/2010/main" val="324391875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264981" y="-43540"/>
            <a:ext cx="1166203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E&amp;S Percent of P/C Industry DPW: Homeowners,            2010 – 2021 </a:t>
            </a:r>
            <a:endParaRPr lang="en-US" sz="1800" b="1" i="1" kern="0" dirty="0">
              <a:solidFill>
                <a:srgbClr val="2B7299"/>
              </a:solidFill>
            </a:endParaRPr>
          </a:p>
        </p:txBody>
      </p:sp>
      <p:sp>
        <p:nvSpPr>
          <p:cNvPr id="15" name="TextBox 14"/>
          <p:cNvSpPr txBox="1"/>
          <p:nvPr/>
        </p:nvSpPr>
        <p:spPr>
          <a:xfrm>
            <a:off x="180314" y="6290060"/>
            <a:ext cx="9588309" cy="523220"/>
          </a:xfrm>
          <a:prstGeom prst="rect">
            <a:avLst/>
          </a:prstGeom>
          <a:noFill/>
        </p:spPr>
        <p:txBody>
          <a:bodyPr wrap="square" rtlCol="0">
            <a:spAutoFit/>
          </a:bodyPr>
          <a:lstStyle/>
          <a:p>
            <a:endParaRPr lang="en-US" sz="1400" dirty="0"/>
          </a:p>
          <a:p>
            <a:r>
              <a:rPr lang="en-US" sz="1400" dirty="0"/>
              <a:t>Source: APCIA via S&amp;P Global Market Intelligence. </a:t>
            </a:r>
          </a:p>
        </p:txBody>
      </p:sp>
      <p:sp>
        <p:nvSpPr>
          <p:cNvPr id="2" name="AutoShape 6">
            <a:extLst>
              <a:ext uri="{FF2B5EF4-FFF2-40B4-BE49-F238E27FC236}">
                <a16:creationId xmlns:a16="http://schemas.microsoft.com/office/drawing/2014/main" id="{4CBF6437-D604-E1A8-5B15-263FF2CF1430}"/>
              </a:ext>
            </a:extLst>
          </p:cNvPr>
          <p:cNvSpPr>
            <a:spLocks noChangeArrowheads="1"/>
          </p:cNvSpPr>
          <p:nvPr/>
        </p:nvSpPr>
        <p:spPr bwMode="blackWhite">
          <a:xfrm>
            <a:off x="9372953" y="2508091"/>
            <a:ext cx="2623872" cy="2034725"/>
          </a:xfrm>
          <a:prstGeom prst="wedgeRectCallout">
            <a:avLst>
              <a:gd name="adj1" fmla="val -45721"/>
              <a:gd name="adj2" fmla="val 12282"/>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An increasing share of the homeowners markets is being written by surplus lines carriers—esp. in CA, FL and LA</a:t>
            </a:r>
            <a:endParaRPr lang="en-US" sz="2000" b="1" i="1" dirty="0">
              <a:solidFill>
                <a:schemeClr val="bg1"/>
              </a:solidFill>
            </a:endParaRPr>
          </a:p>
        </p:txBody>
      </p:sp>
      <p:pic>
        <p:nvPicPr>
          <p:cNvPr id="10" name="Picture 9">
            <a:extLst>
              <a:ext uri="{FF2B5EF4-FFF2-40B4-BE49-F238E27FC236}">
                <a16:creationId xmlns:a16="http://schemas.microsoft.com/office/drawing/2014/main" id="{5FCED0C5-3E22-1C85-45E2-BB95C9B35BFD}"/>
              </a:ext>
            </a:extLst>
          </p:cNvPr>
          <p:cNvPicPr>
            <a:picLocks noChangeAspect="1"/>
          </p:cNvPicPr>
          <p:nvPr/>
        </p:nvPicPr>
        <p:blipFill>
          <a:blip r:embed="rId3"/>
          <a:stretch>
            <a:fillRect/>
          </a:stretch>
        </p:blipFill>
        <p:spPr>
          <a:xfrm>
            <a:off x="369735" y="1988472"/>
            <a:ext cx="8651808" cy="3843624"/>
          </a:xfrm>
          <a:prstGeom prst="rect">
            <a:avLst/>
          </a:prstGeom>
        </p:spPr>
      </p:pic>
    </p:spTree>
    <p:extLst>
      <p:ext uri="{BB962C8B-B14F-4D97-AF65-F5344CB8AC3E}">
        <p14:creationId xmlns:p14="http://schemas.microsoft.com/office/powerpoint/2010/main" val="14926683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524000" y="6556376"/>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10125076" y="6656389"/>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11</a:t>
            </a:fld>
            <a:endParaRPr lang="en-US" altLang="en-US" sz="900">
              <a:solidFill>
                <a:schemeClr val="bg1"/>
              </a:solidFill>
            </a:endParaRPr>
          </a:p>
        </p:txBody>
      </p:sp>
      <p:sp>
        <p:nvSpPr>
          <p:cNvPr id="2152455" name="Rectangle 7"/>
          <p:cNvSpPr>
            <a:spLocks noChangeArrowheads="1"/>
          </p:cNvSpPr>
          <p:nvPr/>
        </p:nvSpPr>
        <p:spPr bwMode="blackWhite">
          <a:xfrm>
            <a:off x="2352676"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2800" b="1" dirty="0">
                <a:solidFill>
                  <a:schemeClr val="bg1"/>
                </a:solidFill>
              </a:rPr>
              <a:t>Private Passenger Auto Frequency &amp; Severity Trends</a:t>
            </a:r>
          </a:p>
        </p:txBody>
      </p:sp>
      <p:sp>
        <p:nvSpPr>
          <p:cNvPr id="2152456" name="Rectangle 8"/>
          <p:cNvSpPr>
            <a:spLocks noChangeArrowheads="1"/>
          </p:cNvSpPr>
          <p:nvPr/>
        </p:nvSpPr>
        <p:spPr bwMode="auto">
          <a:xfrm>
            <a:off x="2352675" y="4078289"/>
            <a:ext cx="77089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 Frequency, Severity and Loss Ratio Trends Are Adverse</a:t>
            </a:r>
          </a:p>
          <a:p>
            <a:pPr algn="ctr">
              <a:spcBef>
                <a:spcPct val="25000"/>
              </a:spcBef>
              <a:buFont typeface="Wingdings" panose="05000000000000000000" pitchFamily="2" charset="2"/>
              <a:buNone/>
            </a:pPr>
            <a:r>
              <a:rPr lang="en-US" altLang="en-US" sz="4000" b="1" i="1" dirty="0">
                <a:solidFill>
                  <a:srgbClr val="C00000"/>
                </a:solidFill>
              </a:rPr>
              <a:t>Inflation is a Major Driver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329" y="292945"/>
            <a:ext cx="4860230" cy="1241438"/>
          </a:xfrm>
          <a:prstGeom prst="rect">
            <a:avLst/>
          </a:prstGeom>
        </p:spPr>
      </p:pic>
    </p:spTree>
    <p:extLst>
      <p:ext uri="{BB962C8B-B14F-4D97-AF65-F5344CB8AC3E}">
        <p14:creationId xmlns:p14="http://schemas.microsoft.com/office/powerpoint/2010/main" val="121090556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a:t>12/01/09 - 9pm</a:t>
            </a:r>
          </a:p>
        </p:txBody>
      </p:sp>
      <p:sp>
        <p:nvSpPr>
          <p:cNvPr id="43012"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553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CAFC-7995-4FB9-9A5E-5AEA2BC0659B}" type="slidenum">
              <a:rPr lang="en-US" altLang="en-US" smtClean="0"/>
              <a:pPr/>
              <a:t>12</a:t>
            </a:fld>
            <a:endParaRPr lang="en-US" altLang="en-US"/>
          </a:p>
        </p:txBody>
      </p:sp>
      <p:sp>
        <p:nvSpPr>
          <p:cNvPr id="55301" name="Rectangle 2"/>
          <p:cNvSpPr>
            <a:spLocks noGrp="1" noChangeArrowheads="1"/>
          </p:cNvSpPr>
          <p:nvPr>
            <p:ph type="title"/>
          </p:nvPr>
        </p:nvSpPr>
        <p:spPr>
          <a:xfrm>
            <a:off x="114300" y="144077"/>
            <a:ext cx="11994204" cy="860425"/>
          </a:xfrm>
        </p:spPr>
        <p:txBody>
          <a:bodyPr/>
          <a:lstStyle/>
          <a:p>
            <a:r>
              <a:rPr lang="en-US" altLang="en-US" dirty="0">
                <a:latin typeface="Arial" panose="020B0604020202020204" pitchFamily="34" charset="0"/>
              </a:rPr>
              <a:t>At the Peak of the Pandemic, Frequencies Across All Coverages Plummeted and But Severities Rose: 4 Qtrs. Ending Q1 2021</a:t>
            </a:r>
          </a:p>
        </p:txBody>
      </p:sp>
      <p:graphicFrame>
        <p:nvGraphicFramePr>
          <p:cNvPr id="55302" name="Object 3"/>
          <p:cNvGraphicFramePr>
            <a:graphicFrameLocks noChangeAspect="1"/>
          </p:cNvGraphicFramePr>
          <p:nvPr/>
        </p:nvGraphicFramePr>
        <p:xfrm>
          <a:off x="1426554" y="1324950"/>
          <a:ext cx="10041549" cy="4005309"/>
        </p:xfrm>
        <a:graphic>
          <a:graphicData uri="http://schemas.openxmlformats.org/presentationml/2006/ole">
            <mc:AlternateContent xmlns:mc="http://schemas.openxmlformats.org/markup-compatibility/2006">
              <mc:Choice xmlns:v="urn:schemas-microsoft-com:vml" Requires="v">
                <p:oleObj name="Chart" r:id="rId3" imgW="9420241" imgH="3753021" progId="MSGraph.Chart.8">
                  <p:embed followColorScheme="full"/>
                </p:oleObj>
              </mc:Choice>
              <mc:Fallback>
                <p:oleObj name="Chart" r:id="rId3" imgW="9420241" imgH="3753021" progId="MSGraph.Chart.8">
                  <p:embed followColorScheme="full"/>
                  <p:pic>
                    <p:nvPicPr>
                      <p:cNvPr id="55302" name="Object 3"/>
                      <p:cNvPicPr>
                        <a:picLocks noChangeAspect="1" noChangeArrowheads="1"/>
                      </p:cNvPicPr>
                      <p:nvPr/>
                    </p:nvPicPr>
                    <p:blipFill>
                      <a:blip r:embed="rId4"/>
                      <a:srcRect/>
                      <a:stretch>
                        <a:fillRect/>
                      </a:stretch>
                    </p:blipFill>
                    <p:spPr bwMode="gray">
                      <a:xfrm>
                        <a:off x="1426554" y="1324950"/>
                        <a:ext cx="10041549" cy="4005309"/>
                      </a:xfrm>
                      <a:prstGeom prst="rect">
                        <a:avLst/>
                      </a:prstGeom>
                      <a:noFill/>
                      <a:ln>
                        <a:noFill/>
                      </a:ln>
                    </p:spPr>
                  </p:pic>
                </p:oleObj>
              </mc:Fallback>
            </mc:AlternateContent>
          </a:graphicData>
        </a:graphic>
      </p:graphicFrame>
      <p:sp>
        <p:nvSpPr>
          <p:cNvPr id="55303" name="Rectangle 5"/>
          <p:cNvSpPr>
            <a:spLocks noChangeArrowheads="1"/>
          </p:cNvSpPr>
          <p:nvPr/>
        </p:nvSpPr>
        <p:spPr bwMode="black">
          <a:xfrm>
            <a:off x="392485" y="1534839"/>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Year-over-Year Change</a:t>
            </a:r>
          </a:p>
        </p:txBody>
      </p:sp>
      <p:sp>
        <p:nvSpPr>
          <p:cNvPr id="1936390" name="Rectangle 6"/>
          <p:cNvSpPr>
            <a:spLocks noChangeArrowheads="1"/>
          </p:cNvSpPr>
          <p:nvPr/>
        </p:nvSpPr>
        <p:spPr bwMode="blackWhite">
          <a:xfrm>
            <a:off x="2453389" y="5330259"/>
            <a:ext cx="6803344"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dirty="0">
                <a:solidFill>
                  <a:srgbClr val="FFFFFF"/>
                </a:solidFill>
              </a:rPr>
              <a:t>The COVID-19 Pandemic Introduced Unparalleled Volatility in the Personal Auto Line</a:t>
            </a:r>
          </a:p>
        </p:txBody>
      </p:sp>
      <p:sp>
        <p:nvSpPr>
          <p:cNvPr id="11" name="Rectangle 4"/>
          <p:cNvSpPr>
            <a:spLocks noChangeArrowheads="1"/>
          </p:cNvSpPr>
          <p:nvPr/>
        </p:nvSpPr>
        <p:spPr bwMode="auto">
          <a:xfrm>
            <a:off x="-1" y="6515200"/>
            <a:ext cx="893427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ISO/PCI </a:t>
            </a:r>
            <a:r>
              <a:rPr lang="en-US" altLang="en-US" sz="1100" i="1" dirty="0"/>
              <a:t>Fast Track </a:t>
            </a:r>
            <a:r>
              <a:rPr lang="en-US" altLang="en-US" sz="1100" dirty="0"/>
              <a:t>data for 4 quarters ending in Q1 2021; Risk and Uncertainty Management Center, Univ. of South Carolina.</a:t>
            </a:r>
          </a:p>
        </p:txBody>
      </p:sp>
    </p:spTree>
    <p:extLst>
      <p:ext uri="{BB962C8B-B14F-4D97-AF65-F5344CB8AC3E}">
        <p14:creationId xmlns:p14="http://schemas.microsoft.com/office/powerpoint/2010/main" val="892690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a:t>12/01/09 - 9pm</a:t>
            </a:r>
          </a:p>
        </p:txBody>
      </p:sp>
      <p:sp>
        <p:nvSpPr>
          <p:cNvPr id="43012"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553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CAFC-7995-4FB9-9A5E-5AEA2BC0659B}" type="slidenum">
              <a:rPr lang="en-US" altLang="en-US" smtClean="0"/>
              <a:pPr/>
              <a:t>13</a:t>
            </a:fld>
            <a:endParaRPr lang="en-US" altLang="en-US"/>
          </a:p>
        </p:txBody>
      </p:sp>
      <p:sp>
        <p:nvSpPr>
          <p:cNvPr id="55301" name="Rectangle 2"/>
          <p:cNvSpPr>
            <a:spLocks noGrp="1" noChangeArrowheads="1"/>
          </p:cNvSpPr>
          <p:nvPr>
            <p:ph type="title"/>
          </p:nvPr>
        </p:nvSpPr>
        <p:spPr>
          <a:xfrm>
            <a:off x="0" y="197946"/>
            <a:ext cx="12192000" cy="860425"/>
          </a:xfrm>
        </p:spPr>
        <p:txBody>
          <a:bodyPr/>
          <a:lstStyle/>
          <a:p>
            <a:r>
              <a:rPr lang="en-US" altLang="en-US" dirty="0">
                <a:latin typeface="Arial" panose="020B0604020202020204" pitchFamily="34" charset="0"/>
              </a:rPr>
              <a:t>Personal Auto Claim Severities Continue to Trend Upward; Frequency Increase Are Moderating: 4 Qtrs. Ending Q1 2023</a:t>
            </a:r>
          </a:p>
        </p:txBody>
      </p:sp>
      <p:graphicFrame>
        <p:nvGraphicFramePr>
          <p:cNvPr id="55302" name="Object 3"/>
          <p:cNvGraphicFramePr>
            <a:graphicFrameLocks noChangeAspect="1"/>
          </p:cNvGraphicFramePr>
          <p:nvPr>
            <p:extLst>
              <p:ext uri="{D42A27DB-BD31-4B8C-83A1-F6EECF244321}">
                <p14:modId xmlns:p14="http://schemas.microsoft.com/office/powerpoint/2010/main" val="2872704091"/>
              </p:ext>
            </p:extLst>
          </p:nvPr>
        </p:nvGraphicFramePr>
        <p:xfrm>
          <a:off x="1427163" y="1325563"/>
          <a:ext cx="10040937" cy="4005262"/>
        </p:xfrm>
        <a:graphic>
          <a:graphicData uri="http://schemas.openxmlformats.org/presentationml/2006/ole">
            <mc:AlternateContent xmlns:mc="http://schemas.openxmlformats.org/markup-compatibility/2006">
              <mc:Choice xmlns:v="urn:schemas-microsoft-com:vml" Requires="v">
                <p:oleObj name="Chart" r:id="rId3" imgW="9439438" imgH="3762340" progId="MSGraph.Chart.8">
                  <p:embed followColorScheme="full"/>
                </p:oleObj>
              </mc:Choice>
              <mc:Fallback>
                <p:oleObj name="Chart" r:id="rId3" imgW="9439438" imgH="3762340" progId="MSGraph.Chart.8">
                  <p:embed followColorScheme="full"/>
                  <p:pic>
                    <p:nvPicPr>
                      <p:cNvPr id="55302" name="Object 3"/>
                      <p:cNvPicPr>
                        <a:picLocks noChangeAspect="1" noChangeArrowheads="1"/>
                      </p:cNvPicPr>
                      <p:nvPr/>
                    </p:nvPicPr>
                    <p:blipFill>
                      <a:blip r:embed="rId4"/>
                      <a:srcRect/>
                      <a:stretch>
                        <a:fillRect/>
                      </a:stretch>
                    </p:blipFill>
                    <p:spPr bwMode="gray">
                      <a:xfrm>
                        <a:off x="1427163" y="1325563"/>
                        <a:ext cx="10040937" cy="4005262"/>
                      </a:xfrm>
                      <a:prstGeom prst="rect">
                        <a:avLst/>
                      </a:prstGeom>
                      <a:noFill/>
                      <a:ln>
                        <a:noFill/>
                      </a:ln>
                    </p:spPr>
                  </p:pic>
                </p:oleObj>
              </mc:Fallback>
            </mc:AlternateContent>
          </a:graphicData>
        </a:graphic>
      </p:graphicFrame>
      <p:sp>
        <p:nvSpPr>
          <p:cNvPr id="55303" name="Rectangle 5"/>
          <p:cNvSpPr>
            <a:spLocks noChangeArrowheads="1"/>
          </p:cNvSpPr>
          <p:nvPr/>
        </p:nvSpPr>
        <p:spPr bwMode="black">
          <a:xfrm>
            <a:off x="392485" y="1534839"/>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Year-over-Year Change</a:t>
            </a:r>
          </a:p>
        </p:txBody>
      </p:sp>
      <p:sp>
        <p:nvSpPr>
          <p:cNvPr id="1936390" name="Rectangle 6"/>
          <p:cNvSpPr>
            <a:spLocks noChangeArrowheads="1"/>
          </p:cNvSpPr>
          <p:nvPr/>
        </p:nvSpPr>
        <p:spPr bwMode="blackWhite">
          <a:xfrm>
            <a:off x="4175185" y="5243994"/>
            <a:ext cx="6803344"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dirty="0">
                <a:solidFill>
                  <a:srgbClr val="FFFFFF"/>
                </a:solidFill>
              </a:rPr>
              <a:t>Auto Claim Frequencies Fell Sharply During the Pandemic, though Claim Severities Rose Materially</a:t>
            </a:r>
          </a:p>
        </p:txBody>
      </p:sp>
      <p:sp>
        <p:nvSpPr>
          <p:cNvPr id="10" name="AutoShape 26"/>
          <p:cNvSpPr>
            <a:spLocks noChangeArrowheads="1"/>
          </p:cNvSpPr>
          <p:nvPr/>
        </p:nvSpPr>
        <p:spPr bwMode="blackWhite">
          <a:xfrm>
            <a:off x="392485" y="5412063"/>
            <a:ext cx="2920057" cy="872411"/>
          </a:xfrm>
          <a:prstGeom prst="wedgeRectCallout">
            <a:avLst>
              <a:gd name="adj1" fmla="val 23940"/>
              <a:gd name="adj2" fmla="val -1036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Recall: PD Liability claims were down 32.2% for the 4 qtrs. ending Q1 2021</a:t>
            </a:r>
          </a:p>
        </p:txBody>
      </p:sp>
      <p:sp>
        <p:nvSpPr>
          <p:cNvPr id="11" name="Rectangle 4"/>
          <p:cNvSpPr>
            <a:spLocks noChangeArrowheads="1"/>
          </p:cNvSpPr>
          <p:nvPr/>
        </p:nvSpPr>
        <p:spPr bwMode="auto">
          <a:xfrm>
            <a:off x="-1" y="6515200"/>
            <a:ext cx="893427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ISO/PCI </a:t>
            </a:r>
            <a:r>
              <a:rPr lang="en-US" altLang="en-US" sz="1100" i="1" dirty="0"/>
              <a:t>Fast Track </a:t>
            </a:r>
            <a:r>
              <a:rPr lang="en-US" altLang="en-US" sz="1100" dirty="0"/>
              <a:t>data for Q1 2023; Risk and Uncertainty Management Center, Univ. of South Carolina.</a:t>
            </a:r>
          </a:p>
        </p:txBody>
      </p:sp>
    </p:spTree>
    <p:extLst>
      <p:ext uri="{BB962C8B-B14F-4D97-AF65-F5344CB8AC3E}">
        <p14:creationId xmlns:p14="http://schemas.microsoft.com/office/powerpoint/2010/main" val="42616236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a:t>12/01/09 - 9pm</a:t>
            </a:r>
          </a:p>
        </p:txBody>
      </p:sp>
      <p:sp>
        <p:nvSpPr>
          <p:cNvPr id="40964"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14</a:t>
            </a:fld>
            <a:endParaRPr lang="en-US"/>
          </a:p>
        </p:txBody>
      </p:sp>
      <p:sp>
        <p:nvSpPr>
          <p:cNvPr id="40966" name="Rectangle 2"/>
          <p:cNvSpPr>
            <a:spLocks noGrp="1" noChangeArrowheads="1"/>
          </p:cNvSpPr>
          <p:nvPr>
            <p:ph type="title"/>
          </p:nvPr>
        </p:nvSpPr>
        <p:spPr>
          <a:xfrm>
            <a:off x="179614" y="74901"/>
            <a:ext cx="12192000" cy="860425"/>
          </a:xfrm>
        </p:spPr>
        <p:txBody>
          <a:bodyPr/>
          <a:lstStyle/>
          <a:p>
            <a:r>
              <a:rPr lang="en-US" dirty="0"/>
              <a:t>Collision Claim Severity: Rising to New Record Highs</a:t>
            </a:r>
          </a:p>
        </p:txBody>
      </p:sp>
      <p:graphicFrame>
        <p:nvGraphicFramePr>
          <p:cNvPr id="40962" name="Object 3"/>
          <p:cNvGraphicFramePr>
            <a:graphicFrameLocks noChangeAspect="1"/>
          </p:cNvGraphicFramePr>
          <p:nvPr>
            <p:extLst>
              <p:ext uri="{D42A27DB-BD31-4B8C-83A1-F6EECF244321}">
                <p14:modId xmlns:p14="http://schemas.microsoft.com/office/powerpoint/2010/main" val="4202891872"/>
              </p:ext>
            </p:extLst>
          </p:nvPr>
        </p:nvGraphicFramePr>
        <p:xfrm>
          <a:off x="604838" y="1407743"/>
          <a:ext cx="10742967" cy="4178994"/>
        </p:xfrm>
        <a:graphic>
          <a:graphicData uri="http://schemas.openxmlformats.org/presentationml/2006/ole">
            <mc:AlternateContent xmlns:mc="http://schemas.openxmlformats.org/markup-compatibility/2006">
              <mc:Choice xmlns:v="urn:schemas-microsoft-com:vml" Requires="v">
                <p:oleObj name="Chart" r:id="rId3" imgW="8648830" imgH="3781460" progId="MSGraph.Chart.8">
                  <p:embed followColorScheme="full"/>
                </p:oleObj>
              </mc:Choice>
              <mc:Fallback>
                <p:oleObj name="Chart" r:id="rId3" imgW="8648830" imgH="3781460" progId="MSGraph.Chart.8">
                  <p:embed followColorScheme="full"/>
                  <p:pic>
                    <p:nvPicPr>
                      <p:cNvPr id="40962" name="Object 3"/>
                      <p:cNvPicPr>
                        <a:picLocks noChangeAspect="1" noChangeArrowheads="1"/>
                      </p:cNvPicPr>
                      <p:nvPr/>
                    </p:nvPicPr>
                    <p:blipFill>
                      <a:blip r:embed="rId4"/>
                      <a:srcRect/>
                      <a:stretch>
                        <a:fillRect/>
                      </a:stretch>
                    </p:blipFill>
                    <p:spPr bwMode="gray">
                      <a:xfrm>
                        <a:off x="604838" y="1407743"/>
                        <a:ext cx="10742967" cy="4178994"/>
                      </a:xfrm>
                      <a:prstGeom prst="rect">
                        <a:avLst/>
                      </a:prstGeom>
                      <a:noFill/>
                    </p:spPr>
                  </p:pic>
                </p:oleObj>
              </mc:Fallback>
            </mc:AlternateContent>
          </a:graphicData>
        </a:graphic>
      </p:graphicFrame>
      <p:sp>
        <p:nvSpPr>
          <p:cNvPr id="40967" name="Rectangle 5"/>
          <p:cNvSpPr>
            <a:spLocks noChangeArrowheads="1"/>
          </p:cNvSpPr>
          <p:nvPr/>
        </p:nvSpPr>
        <p:spPr bwMode="black">
          <a:xfrm>
            <a:off x="604838" y="1165509"/>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Average Loss, 2018:Q1 through 2023:Q1</a:t>
            </a:r>
          </a:p>
        </p:txBody>
      </p:sp>
      <p:sp>
        <p:nvSpPr>
          <p:cNvPr id="11" name="Rectangle 4"/>
          <p:cNvSpPr>
            <a:spLocks noChangeArrowheads="1"/>
          </p:cNvSpPr>
          <p:nvPr/>
        </p:nvSpPr>
        <p:spPr bwMode="auto">
          <a:xfrm>
            <a:off x="114300" y="6210490"/>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Center for Risk and Uncertainty Management, Univ. of South Carolina.</a:t>
            </a:r>
          </a:p>
        </p:txBody>
      </p:sp>
      <p:sp>
        <p:nvSpPr>
          <p:cNvPr id="10" name="Rectangle 6">
            <a:extLst>
              <a:ext uri="{FF2B5EF4-FFF2-40B4-BE49-F238E27FC236}">
                <a16:creationId xmlns:a16="http://schemas.microsoft.com/office/drawing/2014/main" id="{326ED9CD-526C-4F76-B665-07CBB3DF0492}"/>
              </a:ext>
            </a:extLst>
          </p:cNvPr>
          <p:cNvSpPr>
            <a:spLocks noChangeArrowheads="1"/>
          </p:cNvSpPr>
          <p:nvPr/>
        </p:nvSpPr>
        <p:spPr bwMode="blackWhite">
          <a:xfrm>
            <a:off x="2605092" y="5607373"/>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Severities Are Up Sharply—Inflation Is a Major Factor</a:t>
            </a:r>
          </a:p>
        </p:txBody>
      </p:sp>
      <p:sp>
        <p:nvSpPr>
          <p:cNvPr id="12" name="AutoShape 13">
            <a:extLst>
              <a:ext uri="{FF2B5EF4-FFF2-40B4-BE49-F238E27FC236}">
                <a16:creationId xmlns:a16="http://schemas.microsoft.com/office/drawing/2014/main" id="{FA3C2B08-07A3-4CD7-8653-509D9EBC5BCA}"/>
              </a:ext>
            </a:extLst>
          </p:cNvPr>
          <p:cNvSpPr>
            <a:spLocks noChangeArrowheads="1"/>
          </p:cNvSpPr>
          <p:nvPr/>
        </p:nvSpPr>
        <p:spPr bwMode="blackWhite">
          <a:xfrm>
            <a:off x="7794175" y="862231"/>
            <a:ext cx="3673928" cy="787147"/>
          </a:xfrm>
          <a:prstGeom prst="wedgeRectCallout">
            <a:avLst>
              <a:gd name="adj1" fmla="val 26708"/>
              <a:gd name="adj2" fmla="val 76493"/>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Collision claim severity reached another record high in 2023:Q1, up 42.6% from 2020:Q1</a:t>
            </a:r>
          </a:p>
        </p:txBody>
      </p:sp>
    </p:spTree>
    <p:extLst>
      <p:ext uri="{BB962C8B-B14F-4D97-AF65-F5344CB8AC3E}">
        <p14:creationId xmlns:p14="http://schemas.microsoft.com/office/powerpoint/2010/main" val="3219348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15</a:t>
            </a:fld>
            <a:endParaRPr lang="en-US"/>
          </a:p>
        </p:txBody>
      </p:sp>
      <p:sp>
        <p:nvSpPr>
          <p:cNvPr id="43014" name="Rectangle 2"/>
          <p:cNvSpPr>
            <a:spLocks noGrp="1" noChangeArrowheads="1"/>
          </p:cNvSpPr>
          <p:nvPr>
            <p:ph type="title"/>
          </p:nvPr>
        </p:nvSpPr>
        <p:spPr>
          <a:xfrm>
            <a:off x="114300" y="312728"/>
            <a:ext cx="10461763" cy="860425"/>
          </a:xfrm>
        </p:spPr>
        <p:txBody>
          <a:bodyPr/>
          <a:lstStyle/>
          <a:p>
            <a:r>
              <a:rPr lang="en-US" sz="3200" dirty="0"/>
              <a:t>US: Collision Loss Ratios, Personal Auto, </a:t>
            </a:r>
            <a:br>
              <a:rPr lang="en-US" sz="3200" dirty="0"/>
            </a:br>
            <a:r>
              <a:rPr lang="en-US" sz="3200" dirty="0"/>
              <a:t>2019:Q1 – 2023:Q1</a:t>
            </a:r>
          </a:p>
        </p:txBody>
      </p:sp>
      <p:graphicFrame>
        <p:nvGraphicFramePr>
          <p:cNvPr id="43010" name="Object 3"/>
          <p:cNvGraphicFramePr>
            <a:graphicFrameLocks noChangeAspect="1"/>
          </p:cNvGraphicFramePr>
          <p:nvPr>
            <p:extLst>
              <p:ext uri="{D42A27DB-BD31-4B8C-83A1-F6EECF244321}">
                <p14:modId xmlns:p14="http://schemas.microsoft.com/office/powerpoint/2010/main" val="1991803027"/>
              </p:ext>
            </p:extLst>
          </p:nvPr>
        </p:nvGraphicFramePr>
        <p:xfrm>
          <a:off x="1043804" y="1440417"/>
          <a:ext cx="10461763" cy="4551097"/>
        </p:xfrm>
        <a:graphic>
          <a:graphicData uri="http://schemas.openxmlformats.org/presentationml/2006/ole">
            <mc:AlternateContent xmlns:mc="http://schemas.openxmlformats.org/markup-compatibility/2006">
              <mc:Choice xmlns:v="urn:schemas-microsoft-com:vml" Requires="v">
                <p:oleObj name="Chart" r:id="rId3" imgW="8686800" imgH="3800411" progId="MSGraph.Chart.8">
                  <p:embed followColorScheme="full"/>
                </p:oleObj>
              </mc:Choice>
              <mc:Fallback>
                <p:oleObj name="Chart" r:id="rId3" imgW="8686800" imgH="3800411" progId="MSGraph.Chart.8">
                  <p:embed followColorScheme="full"/>
                  <p:pic>
                    <p:nvPicPr>
                      <p:cNvPr id="43010" name="Object 3"/>
                      <p:cNvPicPr>
                        <a:picLocks noChangeAspect="1" noChangeArrowheads="1"/>
                      </p:cNvPicPr>
                      <p:nvPr/>
                    </p:nvPicPr>
                    <p:blipFill>
                      <a:blip r:embed="rId4"/>
                      <a:srcRect/>
                      <a:stretch>
                        <a:fillRect/>
                      </a:stretch>
                    </p:blipFill>
                    <p:spPr bwMode="gray">
                      <a:xfrm>
                        <a:off x="1043804" y="1440417"/>
                        <a:ext cx="10461763" cy="4551097"/>
                      </a:xfrm>
                      <a:prstGeom prst="rect">
                        <a:avLst/>
                      </a:prstGeom>
                      <a:noFill/>
                    </p:spPr>
                  </p:pic>
                </p:oleObj>
              </mc:Fallback>
            </mc:AlternateContent>
          </a:graphicData>
        </a:graphic>
      </p:graphicFrame>
      <p:sp>
        <p:nvSpPr>
          <p:cNvPr id="43015" name="Rectangle 5"/>
          <p:cNvSpPr>
            <a:spLocks noChangeArrowheads="1"/>
          </p:cNvSpPr>
          <p:nvPr/>
        </p:nvSpPr>
        <p:spPr bwMode="black">
          <a:xfrm>
            <a:off x="921375" y="1440417"/>
            <a:ext cx="1707144" cy="2492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a:solidFill>
                  <a:srgbClr val="225A7A"/>
                </a:solidFill>
                <a:latin typeface="Arial" panose="020B0604020202020204" pitchFamily="34" charset="0"/>
                <a:cs typeface="Arial" panose="020B0604020202020204" pitchFamily="34" charset="0"/>
              </a:rPr>
              <a:t>Loss Ratio</a:t>
            </a:r>
          </a:p>
        </p:txBody>
      </p:sp>
      <p:sp>
        <p:nvSpPr>
          <p:cNvPr id="1936390" name="Rectangle 6"/>
          <p:cNvSpPr>
            <a:spLocks noChangeArrowheads="1"/>
          </p:cNvSpPr>
          <p:nvPr/>
        </p:nvSpPr>
        <p:spPr bwMode="blackWhite">
          <a:xfrm>
            <a:off x="2489327" y="5646845"/>
            <a:ext cx="7152640"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Collision Loss Ratios Are Rising Rapidly and Are Now Far Above Pre-Covid Levels</a:t>
            </a:r>
          </a:p>
        </p:txBody>
      </p:sp>
      <p:sp>
        <p:nvSpPr>
          <p:cNvPr id="11" name="AutoShape 26"/>
          <p:cNvSpPr>
            <a:spLocks noChangeArrowheads="1"/>
          </p:cNvSpPr>
          <p:nvPr/>
        </p:nvSpPr>
        <p:spPr bwMode="blackWhite">
          <a:xfrm>
            <a:off x="5260545" y="862692"/>
            <a:ext cx="3612996" cy="1285802"/>
          </a:xfrm>
          <a:prstGeom prst="wedgeRectCallout">
            <a:avLst>
              <a:gd name="adj1" fmla="val 67991"/>
              <a:gd name="adj2" fmla="val 676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The Personal Auto collision loss ratio is up by approximately 20 pts. compared to pre-pandemic levels.  The upward trend has put significant pressure on rates.</a:t>
            </a:r>
          </a:p>
        </p:txBody>
      </p:sp>
      <p:sp>
        <p:nvSpPr>
          <p:cNvPr id="12" name="Rectangle 4"/>
          <p:cNvSpPr>
            <a:spLocks noChangeArrowheads="1"/>
          </p:cNvSpPr>
          <p:nvPr/>
        </p:nvSpPr>
        <p:spPr bwMode="auto">
          <a:xfrm>
            <a:off x="-57151" y="6344540"/>
            <a:ext cx="1003871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Fast Track data; University of South Carolina, Risk &amp; Uncertainty Management Center.</a:t>
            </a:r>
          </a:p>
        </p:txBody>
      </p:sp>
    </p:spTree>
    <p:extLst>
      <p:ext uri="{BB962C8B-B14F-4D97-AF65-F5344CB8AC3E}">
        <p14:creationId xmlns:p14="http://schemas.microsoft.com/office/powerpoint/2010/main" val="3992327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a:t>12/01/09 - 9pm</a:t>
            </a:r>
          </a:p>
        </p:txBody>
      </p:sp>
      <p:sp>
        <p:nvSpPr>
          <p:cNvPr id="40964"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16</a:t>
            </a:fld>
            <a:endParaRPr lang="en-US"/>
          </a:p>
        </p:txBody>
      </p:sp>
      <p:sp>
        <p:nvSpPr>
          <p:cNvPr id="40966" name="Rectangle 2"/>
          <p:cNvSpPr>
            <a:spLocks noGrp="1" noChangeArrowheads="1"/>
          </p:cNvSpPr>
          <p:nvPr>
            <p:ph type="title"/>
          </p:nvPr>
        </p:nvSpPr>
        <p:spPr>
          <a:xfrm>
            <a:off x="179614" y="74901"/>
            <a:ext cx="12192000" cy="860425"/>
          </a:xfrm>
        </p:spPr>
        <p:txBody>
          <a:bodyPr/>
          <a:lstStyle/>
          <a:p>
            <a:r>
              <a:rPr lang="en-US" dirty="0"/>
              <a:t>US Collision Claim Frequency Trend: Returning to </a:t>
            </a:r>
            <a:br>
              <a:rPr lang="en-US" dirty="0"/>
            </a:br>
            <a:r>
              <a:rPr lang="en-US" dirty="0"/>
              <a:t>Pre-Pandemic Levels? </a:t>
            </a:r>
          </a:p>
        </p:txBody>
      </p:sp>
      <p:graphicFrame>
        <p:nvGraphicFramePr>
          <p:cNvPr id="40962" name="Object 3"/>
          <p:cNvGraphicFramePr>
            <a:graphicFrameLocks noChangeAspect="1"/>
          </p:cNvGraphicFramePr>
          <p:nvPr>
            <p:extLst>
              <p:ext uri="{D42A27DB-BD31-4B8C-83A1-F6EECF244321}">
                <p14:modId xmlns:p14="http://schemas.microsoft.com/office/powerpoint/2010/main" val="4138118117"/>
              </p:ext>
            </p:extLst>
          </p:nvPr>
        </p:nvGraphicFramePr>
        <p:xfrm>
          <a:off x="604838" y="1407743"/>
          <a:ext cx="10742967" cy="4178994"/>
        </p:xfrm>
        <a:graphic>
          <a:graphicData uri="http://schemas.openxmlformats.org/presentationml/2006/ole">
            <mc:AlternateContent xmlns:mc="http://schemas.openxmlformats.org/markup-compatibility/2006">
              <mc:Choice xmlns:v="urn:schemas-microsoft-com:vml" Requires="v">
                <p:oleObj name="Chart" r:id="rId3" imgW="8648764" imgH="3781532" progId="MSGraph.Chart.8">
                  <p:embed followColorScheme="full"/>
                </p:oleObj>
              </mc:Choice>
              <mc:Fallback>
                <p:oleObj name="Chart" r:id="rId3" imgW="8648764" imgH="3781532" progId="MSGraph.Chart.8">
                  <p:embed followColorScheme="full"/>
                  <p:pic>
                    <p:nvPicPr>
                      <p:cNvPr id="40962" name="Object 3"/>
                      <p:cNvPicPr>
                        <a:picLocks noChangeAspect="1" noChangeArrowheads="1"/>
                      </p:cNvPicPr>
                      <p:nvPr/>
                    </p:nvPicPr>
                    <p:blipFill>
                      <a:blip r:embed="rId4"/>
                      <a:srcRect/>
                      <a:stretch>
                        <a:fillRect/>
                      </a:stretch>
                    </p:blipFill>
                    <p:spPr bwMode="gray">
                      <a:xfrm>
                        <a:off x="604838" y="1407743"/>
                        <a:ext cx="10742967" cy="4178994"/>
                      </a:xfrm>
                      <a:prstGeom prst="rect">
                        <a:avLst/>
                      </a:prstGeom>
                      <a:noFill/>
                    </p:spPr>
                  </p:pic>
                </p:oleObj>
              </mc:Fallback>
            </mc:AlternateContent>
          </a:graphicData>
        </a:graphic>
      </p:graphicFrame>
      <p:sp>
        <p:nvSpPr>
          <p:cNvPr id="40967" name="Rectangle 5"/>
          <p:cNvSpPr>
            <a:spLocks noChangeArrowheads="1"/>
          </p:cNvSpPr>
          <p:nvPr/>
        </p:nvSpPr>
        <p:spPr bwMode="black">
          <a:xfrm>
            <a:off x="604838" y="1165509"/>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Paid Claim Frequency, 2019:Q1 through 2023:Q1*</a:t>
            </a:r>
          </a:p>
        </p:txBody>
      </p:sp>
      <p:sp>
        <p:nvSpPr>
          <p:cNvPr id="11" name="Rectangle 4"/>
          <p:cNvSpPr>
            <a:spLocks noChangeArrowheads="1"/>
          </p:cNvSpPr>
          <p:nvPr/>
        </p:nvSpPr>
        <p:spPr bwMode="auto">
          <a:xfrm>
            <a:off x="114300" y="6210490"/>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*Number of claims per 100 earned car years.</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Center for Risk and Uncertainty Management, Univ. of South Carolina.</a:t>
            </a:r>
          </a:p>
        </p:txBody>
      </p:sp>
      <p:sp>
        <p:nvSpPr>
          <p:cNvPr id="10" name="Rectangle 6">
            <a:extLst>
              <a:ext uri="{FF2B5EF4-FFF2-40B4-BE49-F238E27FC236}">
                <a16:creationId xmlns:a16="http://schemas.microsoft.com/office/drawing/2014/main" id="{326ED9CD-526C-4F76-B665-07CBB3DF0492}"/>
              </a:ext>
            </a:extLst>
          </p:cNvPr>
          <p:cNvSpPr>
            <a:spLocks noChangeArrowheads="1"/>
          </p:cNvSpPr>
          <p:nvPr/>
        </p:nvSpPr>
        <p:spPr bwMode="blackWhite">
          <a:xfrm>
            <a:off x="2485408" y="5623608"/>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Pandemic-Induced Frequency Decline Has Ended and Has Nearly Normalized</a:t>
            </a:r>
          </a:p>
        </p:txBody>
      </p:sp>
      <p:sp>
        <p:nvSpPr>
          <p:cNvPr id="12" name="AutoShape 13">
            <a:extLst>
              <a:ext uri="{FF2B5EF4-FFF2-40B4-BE49-F238E27FC236}">
                <a16:creationId xmlns:a16="http://schemas.microsoft.com/office/drawing/2014/main" id="{FA3C2B08-07A3-4CD7-8653-509D9EBC5BCA}"/>
              </a:ext>
            </a:extLst>
          </p:cNvPr>
          <p:cNvSpPr>
            <a:spLocks noChangeArrowheads="1"/>
          </p:cNvSpPr>
          <p:nvPr/>
        </p:nvSpPr>
        <p:spPr bwMode="blackWhite">
          <a:xfrm>
            <a:off x="7085001" y="1165509"/>
            <a:ext cx="3109586" cy="892901"/>
          </a:xfrm>
          <a:prstGeom prst="wedgeRectCallout">
            <a:avLst>
              <a:gd name="adj1" fmla="val 62766"/>
              <a:gd name="adj2" fmla="val 88939"/>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Collision claim frequency remains below pre-pandemic levels</a:t>
            </a:r>
          </a:p>
        </p:txBody>
      </p:sp>
    </p:spTree>
    <p:extLst>
      <p:ext uri="{BB962C8B-B14F-4D97-AF65-F5344CB8AC3E}">
        <p14:creationId xmlns:p14="http://schemas.microsoft.com/office/powerpoint/2010/main" val="17145630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24290" name="Rectangle 2"/>
          <p:cNvSpPr>
            <a:spLocks noGrp="1" noChangeArrowheads="1"/>
          </p:cNvSpPr>
          <p:nvPr>
            <p:ph type="title" idx="4294967295"/>
          </p:nvPr>
        </p:nvSpPr>
        <p:spPr>
          <a:xfrm>
            <a:off x="234316" y="115889"/>
            <a:ext cx="11784620" cy="1066800"/>
          </a:xfrm>
        </p:spPr>
        <p:txBody>
          <a:bodyPr/>
          <a:lstStyle/>
          <a:p>
            <a:pPr>
              <a:lnSpc>
                <a:spcPct val="80000"/>
              </a:lnSpc>
            </a:pPr>
            <a:r>
              <a:rPr lang="en-US" altLang="en-US" sz="3200" dirty="0"/>
              <a:t>Price Index Changes for Used Cars &amp; Trucks, </a:t>
            </a:r>
            <a:br>
              <a:rPr lang="en-US" altLang="en-US" sz="3200" dirty="0"/>
            </a:br>
            <a:r>
              <a:rPr lang="en-US" altLang="en-US" sz="2800" dirty="0"/>
              <a:t>Jan. 2020 – August 2023</a:t>
            </a:r>
            <a:endParaRPr lang="en-US" altLang="en-US" sz="2400" dirty="0"/>
          </a:p>
        </p:txBody>
      </p:sp>
      <p:sp>
        <p:nvSpPr>
          <p:cNvPr id="3080" name="Slide Number Placeholder 7"/>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17</a:t>
            </a:fld>
            <a:endParaRPr lang="en-US" altLang="en-US" sz="1400">
              <a:latin typeface="Arial" panose="020B0604020202020204" pitchFamily="34" charset="0"/>
            </a:endParaRPr>
          </a:p>
        </p:txBody>
      </p:sp>
      <p:sp>
        <p:nvSpPr>
          <p:cNvPr id="13" name="Rectangle 5"/>
          <p:cNvSpPr>
            <a:spLocks noChangeArrowheads="1"/>
          </p:cNvSpPr>
          <p:nvPr/>
        </p:nvSpPr>
        <p:spPr bwMode="auto">
          <a:xfrm>
            <a:off x="0" y="6436247"/>
            <a:ext cx="993441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Risk and Uncertainty Management Center, University of South Carolina.</a:t>
            </a:r>
          </a:p>
        </p:txBody>
      </p:sp>
      <p:sp>
        <p:nvSpPr>
          <p:cNvPr id="5" name="AutoShape 6">
            <a:extLst>
              <a:ext uri="{FF2B5EF4-FFF2-40B4-BE49-F238E27FC236}">
                <a16:creationId xmlns:a16="http://schemas.microsoft.com/office/drawing/2014/main" id="{FE60D69D-6EAE-E641-7871-60977079404A}"/>
              </a:ext>
            </a:extLst>
          </p:cNvPr>
          <p:cNvSpPr>
            <a:spLocks noChangeArrowheads="1"/>
          </p:cNvSpPr>
          <p:nvPr/>
        </p:nvSpPr>
        <p:spPr bwMode="blackWhite">
          <a:xfrm>
            <a:off x="7869677" y="1051513"/>
            <a:ext cx="3608155" cy="1760773"/>
          </a:xfrm>
          <a:prstGeom prst="wedgeRectCallout">
            <a:avLst>
              <a:gd name="adj1" fmla="val 55182"/>
              <a:gd name="adj2" fmla="val 87442"/>
            </a:avLst>
          </a:prstGeom>
          <a:solidFill>
            <a:srgbClr val="28688C"/>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2000" b="1" dirty="0">
                <a:solidFill>
                  <a:srgbClr val="FFFFFF"/>
                </a:solidFill>
              </a:rPr>
              <a:t>Used car prices in recent months have begun to fall, albeit very modestly, and still remain far above pre-Covid levels, +40% as of Aug. 2023</a:t>
            </a:r>
            <a:endParaRPr lang="pt-BR" sz="2400" b="1" i="1" dirty="0">
              <a:solidFill>
                <a:srgbClr val="FFFFFF"/>
              </a:solidFill>
            </a:endParaRPr>
          </a:p>
        </p:txBody>
      </p:sp>
      <p:pic>
        <p:nvPicPr>
          <p:cNvPr id="7" name="Picture 6">
            <a:extLst>
              <a:ext uri="{FF2B5EF4-FFF2-40B4-BE49-F238E27FC236}">
                <a16:creationId xmlns:a16="http://schemas.microsoft.com/office/drawing/2014/main" id="{5A03CB45-CA74-0F88-B484-B94568FCE659}"/>
              </a:ext>
            </a:extLst>
          </p:cNvPr>
          <p:cNvPicPr>
            <a:picLocks noChangeAspect="1"/>
          </p:cNvPicPr>
          <p:nvPr/>
        </p:nvPicPr>
        <p:blipFill>
          <a:blip r:embed="rId3"/>
          <a:stretch>
            <a:fillRect/>
          </a:stretch>
        </p:blipFill>
        <p:spPr>
          <a:xfrm>
            <a:off x="10305" y="2807231"/>
            <a:ext cx="12192000" cy="2944837"/>
          </a:xfrm>
          <a:prstGeom prst="rect">
            <a:avLst/>
          </a:prstGeom>
        </p:spPr>
      </p:pic>
      <p:sp>
        <p:nvSpPr>
          <p:cNvPr id="8" name="TextBox 7">
            <a:extLst>
              <a:ext uri="{FF2B5EF4-FFF2-40B4-BE49-F238E27FC236}">
                <a16:creationId xmlns:a16="http://schemas.microsoft.com/office/drawing/2014/main" id="{87392451-A54A-606C-3F13-E781A7A087BA}"/>
              </a:ext>
            </a:extLst>
          </p:cNvPr>
          <p:cNvSpPr txBox="1"/>
          <p:nvPr/>
        </p:nvSpPr>
        <p:spPr>
          <a:xfrm>
            <a:off x="6316730" y="3747910"/>
            <a:ext cx="3516084" cy="1569660"/>
          </a:xfrm>
          <a:prstGeom prst="rect">
            <a:avLst/>
          </a:prstGeom>
          <a:solidFill>
            <a:srgbClr val="C00000"/>
          </a:solidFill>
        </p:spPr>
        <p:txBody>
          <a:bodyPr wrap="square" rtlCol="0">
            <a:spAutoFit/>
          </a:bodyPr>
          <a:lstStyle/>
          <a:p>
            <a:pPr algn="ctr"/>
            <a:r>
              <a:rPr lang="en-US" sz="2400" b="1" dirty="0">
                <a:solidFill>
                  <a:schemeClr val="bg1"/>
                </a:solidFill>
              </a:rPr>
              <a:t>Realistically, used vehicle prices will likely </a:t>
            </a:r>
            <a:r>
              <a:rPr lang="en-US" sz="2400" b="1" i="1" dirty="0">
                <a:solidFill>
                  <a:schemeClr val="bg1"/>
                </a:solidFill>
              </a:rPr>
              <a:t>never</a:t>
            </a:r>
            <a:r>
              <a:rPr lang="en-US" sz="2400" b="1" dirty="0">
                <a:solidFill>
                  <a:schemeClr val="bg1"/>
                </a:solidFill>
              </a:rPr>
              <a:t> return to pre-pandemic levels</a:t>
            </a:r>
          </a:p>
        </p:txBody>
      </p:sp>
      <p:sp>
        <p:nvSpPr>
          <p:cNvPr id="9" name="AutoShape 6">
            <a:extLst>
              <a:ext uri="{FF2B5EF4-FFF2-40B4-BE49-F238E27FC236}">
                <a16:creationId xmlns:a16="http://schemas.microsoft.com/office/drawing/2014/main" id="{3B4B0F29-9C8C-E75E-2A69-D18A27D9BB20}"/>
              </a:ext>
            </a:extLst>
          </p:cNvPr>
          <p:cNvSpPr>
            <a:spLocks noChangeArrowheads="1"/>
          </p:cNvSpPr>
          <p:nvPr/>
        </p:nvSpPr>
        <p:spPr bwMode="blackWhite">
          <a:xfrm>
            <a:off x="890902" y="1230342"/>
            <a:ext cx="5174763" cy="2108021"/>
          </a:xfrm>
          <a:prstGeom prst="wedgeRectCallout">
            <a:avLst>
              <a:gd name="adj1" fmla="val 67972"/>
              <a:gd name="adj2" fmla="val 36037"/>
            </a:avLst>
          </a:prstGeom>
          <a:solidFill>
            <a:srgbClr val="28688C"/>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2000" b="1" dirty="0">
                <a:solidFill>
                  <a:srgbClr val="FFFFFF"/>
                </a:solidFill>
              </a:rPr>
              <a:t>New and Used Vehicle prices surged during the pandemic, +52.3% from Jan. 2020 before peaking in Jan. 2022—putting significant pressure on the overall CPI </a:t>
            </a:r>
            <a:r>
              <a:rPr lang="pt-BR" sz="2000" b="1" i="1" dirty="0">
                <a:solidFill>
                  <a:srgbClr val="FFFFFF"/>
                </a:solidFill>
              </a:rPr>
              <a:t>(new and used vehicles account for 7.5% of the index and gasoline 2.8%</a:t>
            </a:r>
            <a:r>
              <a:rPr lang="pt-BR" sz="2000" b="1" dirty="0">
                <a:solidFill>
                  <a:srgbClr val="FFFFFF"/>
                </a:solidFill>
              </a:rPr>
              <a:t> — </a:t>
            </a:r>
            <a:r>
              <a:rPr lang="pt-BR" sz="2000" b="1" i="1" dirty="0">
                <a:solidFill>
                  <a:srgbClr val="FFFFFF"/>
                </a:solidFill>
              </a:rPr>
              <a:t>auto insurance is 1.6% )</a:t>
            </a:r>
            <a:endParaRPr lang="pt-BR" sz="2400" b="1" i="1" dirty="0">
              <a:solidFill>
                <a:srgbClr val="FFFFFF"/>
              </a:solidFill>
            </a:endParaRPr>
          </a:p>
        </p:txBody>
      </p:sp>
    </p:spTree>
    <p:extLst>
      <p:ext uri="{BB962C8B-B14F-4D97-AF65-F5344CB8AC3E}">
        <p14:creationId xmlns:p14="http://schemas.microsoft.com/office/powerpoint/2010/main" val="1424969289"/>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24290" name="Rectangle 2"/>
          <p:cNvSpPr>
            <a:spLocks noGrp="1" noChangeArrowheads="1"/>
          </p:cNvSpPr>
          <p:nvPr>
            <p:ph type="title" idx="4294967295"/>
          </p:nvPr>
        </p:nvSpPr>
        <p:spPr>
          <a:xfrm>
            <a:off x="234316" y="115889"/>
            <a:ext cx="11784620" cy="1066800"/>
          </a:xfrm>
        </p:spPr>
        <p:txBody>
          <a:bodyPr/>
          <a:lstStyle/>
          <a:p>
            <a:pPr>
              <a:lnSpc>
                <a:spcPct val="80000"/>
              </a:lnSpc>
            </a:pPr>
            <a:r>
              <a:rPr lang="en-US" altLang="en-US" sz="3200" dirty="0"/>
              <a:t>Price Index Changes for New Vehicles, </a:t>
            </a:r>
            <a:br>
              <a:rPr lang="en-US" altLang="en-US" sz="3200" dirty="0"/>
            </a:br>
            <a:r>
              <a:rPr lang="en-US" altLang="en-US" sz="2800" dirty="0"/>
              <a:t>Jan. 2020 – Aug. 2023</a:t>
            </a:r>
            <a:endParaRPr lang="en-US" altLang="en-US" sz="2400" dirty="0"/>
          </a:p>
        </p:txBody>
      </p:sp>
      <p:sp>
        <p:nvSpPr>
          <p:cNvPr id="3080" name="Slide Number Placeholder 7"/>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18</a:t>
            </a:fld>
            <a:endParaRPr lang="en-US" altLang="en-US" sz="1400">
              <a:latin typeface="Arial" panose="020B0604020202020204" pitchFamily="34" charset="0"/>
            </a:endParaRPr>
          </a:p>
        </p:txBody>
      </p:sp>
      <p:sp>
        <p:nvSpPr>
          <p:cNvPr id="13" name="Rectangle 5"/>
          <p:cNvSpPr>
            <a:spLocks noChangeArrowheads="1"/>
          </p:cNvSpPr>
          <p:nvPr/>
        </p:nvSpPr>
        <p:spPr bwMode="auto">
          <a:xfrm>
            <a:off x="0" y="6436247"/>
            <a:ext cx="993441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Risk and Uncertainty Management Center, University of South Carolina.</a:t>
            </a:r>
          </a:p>
        </p:txBody>
      </p:sp>
      <p:sp>
        <p:nvSpPr>
          <p:cNvPr id="10" name="AutoShape 6">
            <a:extLst>
              <a:ext uri="{FF2B5EF4-FFF2-40B4-BE49-F238E27FC236}">
                <a16:creationId xmlns:a16="http://schemas.microsoft.com/office/drawing/2014/main" id="{71954320-74BC-507C-0B35-D47F027FE619}"/>
              </a:ext>
            </a:extLst>
          </p:cNvPr>
          <p:cNvSpPr>
            <a:spLocks noChangeArrowheads="1"/>
          </p:cNvSpPr>
          <p:nvPr/>
        </p:nvSpPr>
        <p:spPr bwMode="blackWhite">
          <a:xfrm>
            <a:off x="8229600" y="680720"/>
            <a:ext cx="3387699" cy="1225827"/>
          </a:xfrm>
          <a:prstGeom prst="wedgeRectCallout">
            <a:avLst>
              <a:gd name="adj1" fmla="val 61480"/>
              <a:gd name="adj2" fmla="val 133027"/>
            </a:avLst>
          </a:prstGeom>
          <a:solidFill>
            <a:srgbClr val="28688C"/>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2000" b="1" dirty="0">
                <a:solidFill>
                  <a:srgbClr val="FFFFFF"/>
                </a:solidFill>
              </a:rPr>
              <a:t>New car prices rising at a more modest pace—</a:t>
            </a:r>
            <a:r>
              <a:rPr lang="pt-BR" sz="2000" b="1" i="1" dirty="0">
                <a:solidFill>
                  <a:srgbClr val="FFFFFF"/>
                </a:solidFill>
              </a:rPr>
              <a:t>UAW strike could change that</a:t>
            </a:r>
            <a:endParaRPr lang="pt-BR" sz="2400" b="1" i="1" dirty="0">
              <a:solidFill>
                <a:srgbClr val="FFFFFF"/>
              </a:solidFill>
            </a:endParaRPr>
          </a:p>
        </p:txBody>
      </p:sp>
      <p:pic>
        <p:nvPicPr>
          <p:cNvPr id="3" name="Picture 2">
            <a:extLst>
              <a:ext uri="{FF2B5EF4-FFF2-40B4-BE49-F238E27FC236}">
                <a16:creationId xmlns:a16="http://schemas.microsoft.com/office/drawing/2014/main" id="{BDC06249-AC20-1FBE-8C3A-7E4141B081A6}"/>
              </a:ext>
            </a:extLst>
          </p:cNvPr>
          <p:cNvPicPr>
            <a:picLocks noChangeAspect="1"/>
          </p:cNvPicPr>
          <p:nvPr/>
        </p:nvPicPr>
        <p:blipFill>
          <a:blip r:embed="rId3"/>
          <a:stretch>
            <a:fillRect/>
          </a:stretch>
        </p:blipFill>
        <p:spPr>
          <a:xfrm>
            <a:off x="0" y="2899485"/>
            <a:ext cx="12192000" cy="2989430"/>
          </a:xfrm>
          <a:prstGeom prst="rect">
            <a:avLst/>
          </a:prstGeom>
        </p:spPr>
      </p:pic>
      <p:sp>
        <p:nvSpPr>
          <p:cNvPr id="4" name="TextBox 3">
            <a:extLst>
              <a:ext uri="{FF2B5EF4-FFF2-40B4-BE49-F238E27FC236}">
                <a16:creationId xmlns:a16="http://schemas.microsoft.com/office/drawing/2014/main" id="{7C4A6EF9-1752-7C49-B58B-23284EA84C4A}"/>
              </a:ext>
            </a:extLst>
          </p:cNvPr>
          <p:cNvSpPr txBox="1"/>
          <p:nvPr/>
        </p:nvSpPr>
        <p:spPr>
          <a:xfrm>
            <a:off x="7569201" y="3946589"/>
            <a:ext cx="4449735" cy="1477328"/>
          </a:xfrm>
          <a:prstGeom prst="rect">
            <a:avLst/>
          </a:prstGeom>
          <a:solidFill>
            <a:srgbClr val="C00000"/>
          </a:solidFill>
        </p:spPr>
        <p:txBody>
          <a:bodyPr wrap="square" rtlCol="0">
            <a:spAutoFit/>
          </a:bodyPr>
          <a:lstStyle/>
          <a:p>
            <a:pPr algn="ctr"/>
            <a:r>
              <a:rPr lang="en-US" b="1" dirty="0">
                <a:solidFill>
                  <a:schemeClr val="bg1"/>
                </a:solidFill>
              </a:rPr>
              <a:t>Realistically, new vehicle prices will likely never return to pre-pandemic levels—supply/demand imbalances, technology, higher labor costs, EV transition will support an upward trend</a:t>
            </a:r>
          </a:p>
        </p:txBody>
      </p:sp>
      <p:sp>
        <p:nvSpPr>
          <p:cNvPr id="5" name="AutoShape 6">
            <a:extLst>
              <a:ext uri="{FF2B5EF4-FFF2-40B4-BE49-F238E27FC236}">
                <a16:creationId xmlns:a16="http://schemas.microsoft.com/office/drawing/2014/main" id="{139DF25B-CD03-C44D-F0F1-EC0F3A4E27A2}"/>
              </a:ext>
            </a:extLst>
          </p:cNvPr>
          <p:cNvSpPr>
            <a:spLocks noChangeArrowheads="1"/>
          </p:cNvSpPr>
          <p:nvPr/>
        </p:nvSpPr>
        <p:spPr bwMode="blackWhite">
          <a:xfrm>
            <a:off x="1747520" y="1585133"/>
            <a:ext cx="5480105" cy="2108021"/>
          </a:xfrm>
          <a:prstGeom prst="wedgeRectCallout">
            <a:avLst>
              <a:gd name="adj1" fmla="val 63272"/>
              <a:gd name="adj2" fmla="val 39790"/>
            </a:avLst>
          </a:prstGeom>
          <a:solidFill>
            <a:srgbClr val="28688C"/>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2000" b="1" dirty="0">
                <a:solidFill>
                  <a:srgbClr val="FFFFFF"/>
                </a:solidFill>
              </a:rPr>
              <a:t>New vehicle prices surged during the pandemic, +22.0% from Jan. 2020 through Aug. 2023 and seem to have  peaked but are unlikely to fall, keeping pressure on auto claims severities </a:t>
            </a:r>
            <a:r>
              <a:rPr lang="pt-BR" sz="2000" b="1" i="1" dirty="0">
                <a:solidFill>
                  <a:srgbClr val="FFFFFF"/>
                </a:solidFill>
              </a:rPr>
              <a:t>(new and used vehicles account for 7.5% of the index and gasoline 2.8%</a:t>
            </a:r>
            <a:r>
              <a:rPr lang="pt-BR" sz="2000" b="1" dirty="0">
                <a:solidFill>
                  <a:srgbClr val="FFFFFF"/>
                </a:solidFill>
              </a:rPr>
              <a:t> — </a:t>
            </a:r>
            <a:r>
              <a:rPr lang="pt-BR" sz="2000" b="1" i="1" dirty="0">
                <a:solidFill>
                  <a:srgbClr val="FFFFFF"/>
                </a:solidFill>
              </a:rPr>
              <a:t>auto insurance is 1.6% )</a:t>
            </a:r>
            <a:endParaRPr lang="pt-BR" sz="2400" b="1" i="1" dirty="0">
              <a:solidFill>
                <a:srgbClr val="FFFFFF"/>
              </a:solidFill>
            </a:endParaRPr>
          </a:p>
        </p:txBody>
      </p:sp>
      <p:pic>
        <p:nvPicPr>
          <p:cNvPr id="16" name="Picture 15">
            <a:extLst>
              <a:ext uri="{FF2B5EF4-FFF2-40B4-BE49-F238E27FC236}">
                <a16:creationId xmlns:a16="http://schemas.microsoft.com/office/drawing/2014/main" id="{20E41ADA-B1FF-B6CC-F5D1-2FB217ECD843}"/>
              </a:ext>
            </a:extLst>
          </p:cNvPr>
          <p:cNvPicPr>
            <a:picLocks noChangeAspect="1"/>
          </p:cNvPicPr>
          <p:nvPr/>
        </p:nvPicPr>
        <p:blipFill>
          <a:blip r:embed="rId4"/>
          <a:stretch>
            <a:fillRect/>
          </a:stretch>
        </p:blipFill>
        <p:spPr>
          <a:xfrm>
            <a:off x="7871302" y="2012166"/>
            <a:ext cx="2207685" cy="1066801"/>
          </a:xfrm>
          <a:prstGeom prst="rect">
            <a:avLst/>
          </a:prstGeom>
        </p:spPr>
      </p:pic>
    </p:spTree>
    <p:extLst>
      <p:ext uri="{BB962C8B-B14F-4D97-AF65-F5344CB8AC3E}">
        <p14:creationId xmlns:p14="http://schemas.microsoft.com/office/powerpoint/2010/main" val="349253758"/>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10"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7" name="Rectangle 2"/>
          <p:cNvSpPr>
            <a:spLocks noGrp="1" noChangeArrowheads="1"/>
          </p:cNvSpPr>
          <p:nvPr>
            <p:ph type="title"/>
          </p:nvPr>
        </p:nvSpPr>
        <p:spPr>
          <a:xfrm>
            <a:off x="175466" y="43905"/>
            <a:ext cx="10573597" cy="860425"/>
          </a:xfrm>
        </p:spPr>
        <p:txBody>
          <a:bodyPr/>
          <a:lstStyle/>
          <a:p>
            <a:r>
              <a:rPr lang="en-US" dirty="0">
                <a:solidFill>
                  <a:srgbClr val="2B7299"/>
                </a:solidFill>
              </a:rPr>
              <a:t>Length of Collision Replacement Rentals by State (Days), 2023:Q1</a:t>
            </a:r>
          </a:p>
        </p:txBody>
      </p:sp>
      <p:sp>
        <p:nvSpPr>
          <p:cNvPr id="14" name="Rectangle 4"/>
          <p:cNvSpPr>
            <a:spLocks noChangeArrowheads="1"/>
          </p:cNvSpPr>
          <p:nvPr/>
        </p:nvSpPr>
        <p:spPr bwMode="auto">
          <a:xfrm>
            <a:off x="0" y="6359204"/>
            <a:ext cx="7463547" cy="59093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5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pPr>
            <a:r>
              <a:rPr lang="en-US" sz="1050" dirty="0"/>
              <a:t>Source: Enterprise Rental-A-Car U.S. Length of Rental Report accessed via Mitchell.com at: </a:t>
            </a:r>
            <a:r>
              <a:rPr lang="en-US" sz="1050" dirty="0">
                <a:hlinkClick r:id="rId3"/>
              </a:rPr>
              <a:t>https://www.mitchell.com/insights/auto-physical-damage/article/average-length-rental-repairable-vehicles-q1-2023</a:t>
            </a:r>
            <a:r>
              <a:rPr lang="en-US" sz="1050" dirty="0"/>
              <a:t>.  </a:t>
            </a:r>
          </a:p>
        </p:txBody>
      </p:sp>
      <p:sp>
        <p:nvSpPr>
          <p:cNvPr id="10" name="AutoShape 7">
            <a:extLst>
              <a:ext uri="{FF2B5EF4-FFF2-40B4-BE49-F238E27FC236}">
                <a16:creationId xmlns:a16="http://schemas.microsoft.com/office/drawing/2014/main" id="{53FE544A-A833-4469-BF80-300F4538DA92}"/>
              </a:ext>
            </a:extLst>
          </p:cNvPr>
          <p:cNvSpPr>
            <a:spLocks noChangeArrowheads="1"/>
          </p:cNvSpPr>
          <p:nvPr/>
        </p:nvSpPr>
        <p:spPr bwMode="blackWhite">
          <a:xfrm>
            <a:off x="8122596" y="4840461"/>
            <a:ext cx="3435131" cy="1814208"/>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The increase in length of rental was referred to as “striking” by Enterprise and is a key driver of auto claim severity.  The increase in the cost of rentals materially exacerbates the problem.</a:t>
            </a:r>
            <a:endParaRPr lang="en-US" b="1" dirty="0">
              <a:solidFill>
                <a:schemeClr val="bg1"/>
              </a:solidFill>
              <a:latin typeface="Arial" pitchFamily="34" charset="0"/>
            </a:endParaRPr>
          </a:p>
        </p:txBody>
      </p:sp>
      <p:pic>
        <p:nvPicPr>
          <p:cNvPr id="6" name="Picture 5">
            <a:extLst>
              <a:ext uri="{FF2B5EF4-FFF2-40B4-BE49-F238E27FC236}">
                <a16:creationId xmlns:a16="http://schemas.microsoft.com/office/drawing/2014/main" id="{CC973CCA-77E5-97AB-0453-26DBE3656ECC}"/>
              </a:ext>
            </a:extLst>
          </p:cNvPr>
          <p:cNvPicPr>
            <a:picLocks noChangeAspect="1"/>
          </p:cNvPicPr>
          <p:nvPr/>
        </p:nvPicPr>
        <p:blipFill>
          <a:blip r:embed="rId4"/>
          <a:stretch>
            <a:fillRect/>
          </a:stretch>
        </p:blipFill>
        <p:spPr>
          <a:xfrm>
            <a:off x="643831" y="1107642"/>
            <a:ext cx="7010400" cy="5048250"/>
          </a:xfrm>
          <a:prstGeom prst="rect">
            <a:avLst/>
          </a:prstGeom>
        </p:spPr>
      </p:pic>
      <p:sp>
        <p:nvSpPr>
          <p:cNvPr id="8" name="AutoShape 6">
            <a:extLst>
              <a:ext uri="{FF2B5EF4-FFF2-40B4-BE49-F238E27FC236}">
                <a16:creationId xmlns:a16="http://schemas.microsoft.com/office/drawing/2014/main" id="{22D0C683-3A5D-9AD9-AE84-8BD977AF486E}"/>
              </a:ext>
            </a:extLst>
          </p:cNvPr>
          <p:cNvSpPr>
            <a:spLocks noChangeArrowheads="1"/>
          </p:cNvSpPr>
          <p:nvPr/>
        </p:nvSpPr>
        <p:spPr bwMode="blackWhite">
          <a:xfrm>
            <a:off x="8122596" y="670560"/>
            <a:ext cx="3819322" cy="4084320"/>
          </a:xfrm>
          <a:prstGeom prst="wedgeRectCallout">
            <a:avLst>
              <a:gd name="adj1" fmla="val -78918"/>
              <a:gd name="adj2" fmla="val 16912"/>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u="sng" dirty="0">
                <a:solidFill>
                  <a:schemeClr val="bg1"/>
                </a:solidFill>
                <a:latin typeface="Arial" pitchFamily="34" charset="0"/>
              </a:rPr>
              <a:t>Avg. Length of Rental</a:t>
            </a:r>
          </a:p>
          <a:p>
            <a:pPr algn="ctr" eaLnBrk="0" hangingPunct="0">
              <a:lnSpc>
                <a:spcPct val="90000"/>
              </a:lnSpc>
              <a:spcBef>
                <a:spcPct val="50000"/>
              </a:spcBef>
              <a:buClr>
                <a:schemeClr val="bg1"/>
              </a:buClr>
              <a:buFont typeface="Wingdings" pitchFamily="2" charset="2"/>
              <a:buNone/>
              <a:defRPr/>
            </a:pPr>
            <a:r>
              <a:rPr lang="en-US" sz="2000" b="1" i="1" dirty="0">
                <a:solidFill>
                  <a:srgbClr val="FFFF00"/>
                </a:solidFill>
                <a:latin typeface="Arial" pitchFamily="34" charset="0"/>
              </a:rPr>
              <a:t>2023:Q1: 18.7 days</a:t>
            </a:r>
          </a:p>
          <a:p>
            <a:pPr algn="ctr" eaLnBrk="0" hangingPunct="0">
              <a:lnSpc>
                <a:spcPct val="90000"/>
              </a:lnSpc>
              <a:spcBef>
                <a:spcPct val="50000"/>
              </a:spcBef>
              <a:buClr>
                <a:schemeClr val="bg1"/>
              </a:buClr>
              <a:buFont typeface="Wingdings" pitchFamily="2" charset="2"/>
              <a:buNone/>
              <a:defRPr/>
            </a:pPr>
            <a:r>
              <a:rPr lang="en-US" sz="2000" b="1" i="1" dirty="0">
                <a:solidFill>
                  <a:schemeClr val="bg1"/>
                </a:solidFill>
                <a:latin typeface="Arial" pitchFamily="34" charset="0"/>
              </a:rPr>
              <a:t>2022:Q4: 18.7 days</a:t>
            </a:r>
          </a:p>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latin typeface="Arial" pitchFamily="34" charset="0"/>
              </a:rPr>
              <a:t>2022:Q2: 17.7 days</a:t>
            </a:r>
          </a:p>
          <a:p>
            <a:pPr algn="ctr" eaLnBrk="0" hangingPunct="0">
              <a:lnSpc>
                <a:spcPct val="90000"/>
              </a:lnSpc>
              <a:spcBef>
                <a:spcPct val="50000"/>
              </a:spcBef>
              <a:buClr>
                <a:schemeClr val="bg1"/>
              </a:buClr>
              <a:defRPr/>
            </a:pPr>
            <a:r>
              <a:rPr lang="en-US" sz="2000" b="1" i="1" dirty="0">
                <a:solidFill>
                  <a:srgbClr val="FFFF00"/>
                </a:solidFill>
                <a:latin typeface="Arial" pitchFamily="34" charset="0"/>
              </a:rPr>
              <a:t>2022:Q1: 18.2 days</a:t>
            </a:r>
            <a:endParaRPr lang="en-US" sz="2000" b="1" dirty="0">
              <a:solidFill>
                <a:schemeClr val="bg1"/>
              </a:solidFill>
              <a:latin typeface="Arial" pitchFamily="34" charset="0"/>
            </a:endParaRPr>
          </a:p>
          <a:p>
            <a:pPr algn="ctr" eaLnBrk="0" hangingPunct="0">
              <a:lnSpc>
                <a:spcPct val="90000"/>
              </a:lnSpc>
              <a:spcBef>
                <a:spcPct val="50000"/>
              </a:spcBef>
              <a:buClr>
                <a:schemeClr val="bg1"/>
              </a:buClr>
              <a:defRPr/>
            </a:pPr>
            <a:r>
              <a:rPr lang="en-US" sz="2000" b="1" dirty="0">
                <a:solidFill>
                  <a:schemeClr val="bg1"/>
                </a:solidFill>
                <a:latin typeface="Arial" pitchFamily="34" charset="0"/>
              </a:rPr>
              <a:t>2021:Q4: 17.0 days</a:t>
            </a:r>
          </a:p>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latin typeface="Arial" pitchFamily="34" charset="0"/>
              </a:rPr>
              <a:t>2021:Q2: 13.2 days</a:t>
            </a:r>
          </a:p>
          <a:p>
            <a:pPr algn="ctr" eaLnBrk="0" hangingPunct="0">
              <a:lnSpc>
                <a:spcPct val="90000"/>
              </a:lnSpc>
              <a:spcBef>
                <a:spcPct val="50000"/>
              </a:spcBef>
              <a:buClr>
                <a:schemeClr val="bg1"/>
              </a:buClr>
              <a:buFont typeface="Wingdings" pitchFamily="2" charset="2"/>
              <a:buNone/>
              <a:defRPr/>
            </a:pPr>
            <a:r>
              <a:rPr lang="en-US" sz="1600" b="1" i="1" dirty="0">
                <a:solidFill>
                  <a:schemeClr val="bg1"/>
                </a:solidFill>
                <a:latin typeface="Arial" pitchFamily="34" charset="0"/>
              </a:rPr>
              <a:t>CHANGE: +0.5 Days (22:Q1 – 23:Q1)</a:t>
            </a:r>
          </a:p>
          <a:p>
            <a:pPr algn="ctr" eaLnBrk="0" hangingPunct="0">
              <a:lnSpc>
                <a:spcPct val="90000"/>
              </a:lnSpc>
              <a:spcBef>
                <a:spcPct val="50000"/>
              </a:spcBef>
              <a:buClr>
                <a:schemeClr val="bg1"/>
              </a:buClr>
              <a:defRPr/>
            </a:pPr>
            <a:r>
              <a:rPr lang="en-US" sz="1600" b="1" i="1" dirty="0">
                <a:solidFill>
                  <a:schemeClr val="bg1"/>
                </a:solidFill>
                <a:latin typeface="Arial" pitchFamily="34" charset="0"/>
              </a:rPr>
              <a:t>CHANGE: +5.5 Days (21:Q2 – 22:Q1)</a:t>
            </a:r>
          </a:p>
          <a:p>
            <a:pPr algn="ctr" eaLnBrk="0" hangingPunct="0">
              <a:lnSpc>
                <a:spcPct val="90000"/>
              </a:lnSpc>
              <a:spcBef>
                <a:spcPct val="50000"/>
              </a:spcBef>
              <a:buClr>
                <a:schemeClr val="bg1"/>
              </a:buClr>
              <a:defRPr/>
            </a:pPr>
            <a:r>
              <a:rPr lang="en-US" sz="1600" b="1" i="1" dirty="0">
                <a:solidFill>
                  <a:schemeClr val="bg1"/>
                </a:solidFill>
                <a:latin typeface="Arial" pitchFamily="34" charset="0"/>
              </a:rPr>
              <a:t>RANGE: 14.0 (HI) to 22.7 (AK)</a:t>
            </a:r>
          </a:p>
        </p:txBody>
      </p:sp>
    </p:spTree>
    <p:extLst>
      <p:ext uri="{BB962C8B-B14F-4D97-AF65-F5344CB8AC3E}">
        <p14:creationId xmlns:p14="http://schemas.microsoft.com/office/powerpoint/2010/main" val="1173784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a:solidFill>
                  <a:schemeClr val="bg1"/>
                </a:solidFill>
              </a:rPr>
              <a:t> – P6466 – The Financial Crisis and the Future of the P/C</a:t>
            </a:r>
          </a:p>
        </p:txBody>
      </p:sp>
      <p:sp>
        <p:nvSpPr>
          <p:cNvPr id="1922051" name="Rectangle 3"/>
          <p:cNvSpPr>
            <a:spLocks noGrp="1" noChangeArrowheads="1"/>
          </p:cNvSpPr>
          <p:nvPr>
            <p:ph type="body" idx="4294967295"/>
          </p:nvPr>
        </p:nvSpPr>
        <p:spPr>
          <a:xfrm>
            <a:off x="288579" y="625475"/>
            <a:ext cx="11614842" cy="4652963"/>
          </a:xfrm>
        </p:spPr>
        <p:txBody>
          <a:bodyPr/>
          <a:lstStyle/>
          <a:p>
            <a:pPr marL="0" indent="0">
              <a:lnSpc>
                <a:spcPts val="1800"/>
              </a:lnSpc>
              <a:buNone/>
            </a:pPr>
            <a:r>
              <a:rPr lang="en-US" sz="3200" b="1" dirty="0">
                <a:solidFill>
                  <a:srgbClr val="C00000"/>
                </a:solidFill>
              </a:rPr>
              <a:t>P/C Insurance Overview &amp; Outlook: Outline </a:t>
            </a:r>
            <a:endParaRPr lang="en-US" b="1" dirty="0"/>
          </a:p>
          <a:p>
            <a:pPr>
              <a:lnSpc>
                <a:spcPts val="1800"/>
              </a:lnSpc>
            </a:pPr>
            <a:r>
              <a:rPr lang="en-US" b="1" dirty="0"/>
              <a:t>P/C Financial Overview &amp; Outlook in the Post-COVID, High-Inflation Era</a:t>
            </a:r>
          </a:p>
          <a:p>
            <a:pPr lvl="1">
              <a:lnSpc>
                <a:spcPts val="1800"/>
              </a:lnSpc>
            </a:pPr>
            <a:r>
              <a:rPr lang="en-US" sz="2000" b="1" dirty="0"/>
              <a:t>Premium Growth	</a:t>
            </a:r>
          </a:p>
          <a:p>
            <a:pPr lvl="1">
              <a:lnSpc>
                <a:spcPts val="1800"/>
              </a:lnSpc>
            </a:pPr>
            <a:r>
              <a:rPr lang="en-US" sz="2000" b="1" dirty="0"/>
              <a:t>Underwriting Performance</a:t>
            </a:r>
          </a:p>
          <a:p>
            <a:pPr lvl="1">
              <a:lnSpc>
                <a:spcPts val="1800"/>
              </a:lnSpc>
            </a:pPr>
            <a:r>
              <a:rPr lang="en-US" sz="2000" b="1" dirty="0"/>
              <a:t>Capacity</a:t>
            </a:r>
          </a:p>
          <a:p>
            <a:pPr lvl="1">
              <a:lnSpc>
                <a:spcPts val="1800"/>
              </a:lnSpc>
            </a:pPr>
            <a:r>
              <a:rPr lang="en-US" sz="2000" b="1" dirty="0"/>
              <a:t>Key Line Pressure </a:t>
            </a:r>
          </a:p>
          <a:p>
            <a:pPr lvl="1">
              <a:lnSpc>
                <a:spcPts val="1800"/>
              </a:lnSpc>
            </a:pPr>
            <a:r>
              <a:rPr lang="en-US" sz="2000" b="1" dirty="0"/>
              <a:t>CAT Loss Update and Reinsurance Markets</a:t>
            </a:r>
          </a:p>
          <a:p>
            <a:pPr lvl="1">
              <a:lnSpc>
                <a:spcPts val="1800"/>
              </a:lnSpc>
            </a:pPr>
            <a:r>
              <a:rPr lang="en-US" sz="2000" b="1" dirty="0"/>
              <a:t>Investment Market Issues</a:t>
            </a:r>
            <a:endParaRPr lang="en-US" b="1" dirty="0"/>
          </a:p>
          <a:p>
            <a:pPr>
              <a:lnSpc>
                <a:spcPts val="1800"/>
              </a:lnSpc>
            </a:pPr>
            <a:r>
              <a:rPr lang="en-US" b="1" dirty="0"/>
              <a:t>Economic Overview &amp; Outlook—Impacts for Insurers</a:t>
            </a:r>
          </a:p>
          <a:p>
            <a:pPr lvl="1">
              <a:lnSpc>
                <a:spcPts val="1800"/>
              </a:lnSpc>
            </a:pPr>
            <a:r>
              <a:rPr lang="en-US" sz="2000" b="1" dirty="0"/>
              <a:t>Growth, Employment, Inflation and Recession</a:t>
            </a:r>
            <a:endParaRPr lang="en-US" sz="2400" b="1" i="1" dirty="0"/>
          </a:p>
          <a:p>
            <a:pPr>
              <a:lnSpc>
                <a:spcPts val="1800"/>
              </a:lnSpc>
            </a:pPr>
            <a:r>
              <a:rPr lang="en-US" b="1" dirty="0"/>
              <a:t>Inflation: Where it Is Headed &amp; What It Means for Insurers</a:t>
            </a:r>
          </a:p>
          <a:p>
            <a:pPr lvl="1">
              <a:lnSpc>
                <a:spcPts val="1800"/>
              </a:lnSpc>
            </a:pPr>
            <a:r>
              <a:rPr lang="en-US" sz="2000" b="1" dirty="0"/>
              <a:t>Impacts on claim severities and loss ratios</a:t>
            </a:r>
          </a:p>
          <a:p>
            <a:pPr lvl="1">
              <a:lnSpc>
                <a:spcPts val="1800"/>
              </a:lnSpc>
            </a:pPr>
            <a:r>
              <a:rPr lang="en-US" sz="2000" b="1" dirty="0"/>
              <a:t>Long-term inflation considerations</a:t>
            </a:r>
            <a:endParaRPr lang="en-US" b="1" dirty="0"/>
          </a:p>
          <a:p>
            <a:pPr>
              <a:lnSpc>
                <a:spcPts val="1800"/>
              </a:lnSpc>
            </a:pPr>
            <a:r>
              <a:rPr lang="en-US" b="1" dirty="0"/>
              <a:t>Summary</a:t>
            </a:r>
            <a:endParaRPr lang="en-US"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35087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22051">
                                            <p:txEl>
                                              <p:pRg st="13" end="13"/>
                                            </p:txEl>
                                          </p:spTgt>
                                        </p:tgtEl>
                                        <p:attrNameLst>
                                          <p:attrName>style.visibility</p:attrName>
                                        </p:attrNameLst>
                                      </p:cBhvr>
                                      <p:to>
                                        <p:strVal val="visible"/>
                                      </p:to>
                                    </p:set>
                                    <p:animEffect transition="in" filter="wipe(left)">
                                      <p:cBhvr>
                                        <p:cTn id="54" dur="500"/>
                                        <p:tgtEl>
                                          <p:spTgt spid="19220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20</a:t>
            </a:fld>
            <a:endParaRPr lang="en-US"/>
          </a:p>
        </p:txBody>
      </p:sp>
      <p:graphicFrame>
        <p:nvGraphicFramePr>
          <p:cNvPr id="39938" name="Object 11"/>
          <p:cNvGraphicFramePr>
            <a:graphicFrameLocks noChangeAspect="1"/>
          </p:cNvGraphicFramePr>
          <p:nvPr/>
        </p:nvGraphicFramePr>
        <p:xfrm>
          <a:off x="550450" y="1046822"/>
          <a:ext cx="9429750" cy="4598987"/>
        </p:xfrm>
        <a:graphic>
          <a:graphicData uri="http://schemas.openxmlformats.org/presentationml/2006/ole">
            <mc:AlternateContent xmlns:mc="http://schemas.openxmlformats.org/markup-compatibility/2006">
              <mc:Choice xmlns:v="urn:schemas-microsoft-com:vml" Requires="v">
                <p:oleObj name="Chart" r:id="rId3" imgW="7839251" imgH="3819675" progId="MSGraph.Chart.8">
                  <p:embed followColorScheme="full"/>
                </p:oleObj>
              </mc:Choice>
              <mc:Fallback>
                <p:oleObj name="Chart" r:id="rId3" imgW="7839251" imgH="3819675" progId="MSGraph.Chart.8">
                  <p:embed followColorScheme="full"/>
                  <p:pic>
                    <p:nvPicPr>
                      <p:cNvPr id="39938" name="Object 11"/>
                      <p:cNvPicPr>
                        <a:picLocks noChangeAspect="1" noChangeArrowheads="1"/>
                      </p:cNvPicPr>
                      <p:nvPr/>
                    </p:nvPicPr>
                    <p:blipFill>
                      <a:blip r:embed="rId4"/>
                      <a:srcRect/>
                      <a:stretch>
                        <a:fillRect/>
                      </a:stretch>
                    </p:blipFill>
                    <p:spPr bwMode="gray">
                      <a:xfrm>
                        <a:off x="550450" y="1046822"/>
                        <a:ext cx="9429750" cy="4598987"/>
                      </a:xfrm>
                      <a:prstGeom prst="rect">
                        <a:avLst/>
                      </a:prstGeom>
                      <a:noFill/>
                    </p:spPr>
                  </p:pic>
                </p:oleObj>
              </mc:Fallback>
            </mc:AlternateContent>
          </a:graphicData>
        </a:graphic>
      </p:graphicFrame>
      <p:sp>
        <p:nvSpPr>
          <p:cNvPr id="39943" name="Rectangle 3"/>
          <p:cNvSpPr>
            <a:spLocks noGrp="1" noChangeArrowheads="1"/>
          </p:cNvSpPr>
          <p:nvPr>
            <p:ph type="title"/>
          </p:nvPr>
        </p:nvSpPr>
        <p:spPr/>
        <p:txBody>
          <a:bodyPr/>
          <a:lstStyle/>
          <a:p>
            <a:r>
              <a:rPr lang="en-US" sz="3200" dirty="0"/>
              <a:t>Traffic Fatalities in the U.S., 2000-2022</a:t>
            </a:r>
          </a:p>
        </p:txBody>
      </p:sp>
      <p:sp>
        <p:nvSpPr>
          <p:cNvPr id="2079752" name="AutoShape 8"/>
          <p:cNvSpPr>
            <a:spLocks noChangeArrowheads="1"/>
          </p:cNvSpPr>
          <p:nvPr/>
        </p:nvSpPr>
        <p:spPr bwMode="blackWhite">
          <a:xfrm>
            <a:off x="4875742" y="2246759"/>
            <a:ext cx="2440515" cy="807981"/>
          </a:xfrm>
          <a:prstGeom prst="wedgeRectCallout">
            <a:avLst>
              <a:gd name="adj1" fmla="val -19091"/>
              <a:gd name="adj2" fmla="val 1192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Financial Crisis/ ”Great Recession” –fatalities fell 25.4%</a:t>
            </a:r>
          </a:p>
        </p:txBody>
      </p:sp>
      <p:sp>
        <p:nvSpPr>
          <p:cNvPr id="11" name="AutoShape 7"/>
          <p:cNvSpPr>
            <a:spLocks noChangeArrowheads="1"/>
          </p:cNvSpPr>
          <p:nvPr/>
        </p:nvSpPr>
        <p:spPr bwMode="blackWhite">
          <a:xfrm>
            <a:off x="9081696" y="83882"/>
            <a:ext cx="3110304" cy="1195759"/>
          </a:xfrm>
          <a:prstGeom prst="wedgeRectCallout">
            <a:avLst>
              <a:gd name="adj1" fmla="val -38124"/>
              <a:gd name="adj2" fmla="val 691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During COVID, fatalities surged by 7.3% in 2020 and 10.1% in 2021 (up 18.1% since 2019)</a:t>
            </a:r>
          </a:p>
        </p:txBody>
      </p:sp>
      <p:sp>
        <p:nvSpPr>
          <p:cNvPr id="14" name="Rectangle 4">
            <a:extLst>
              <a:ext uri="{FF2B5EF4-FFF2-40B4-BE49-F238E27FC236}">
                <a16:creationId xmlns:a16="http://schemas.microsoft.com/office/drawing/2014/main" id="{E69F473C-4BB1-17E1-1407-1EE2AA6101BC}"/>
              </a:ext>
            </a:extLst>
          </p:cNvPr>
          <p:cNvSpPr>
            <a:spLocks noChangeArrowheads="1"/>
          </p:cNvSpPr>
          <p:nvPr/>
        </p:nvSpPr>
        <p:spPr bwMode="auto">
          <a:xfrm>
            <a:off x="-248262" y="6116100"/>
            <a:ext cx="12475029" cy="798680"/>
          </a:xfrm>
          <a:prstGeom prst="rect">
            <a:avLst/>
          </a:prstGeom>
          <a:noFill/>
          <a:ln w="9525">
            <a:noFill/>
            <a:miter lim="800000"/>
            <a:headEnd/>
            <a:tailEnd/>
          </a:ln>
        </p:spPr>
        <p:txBody>
          <a:bodyPr wrap="square" lIns="365760" tIns="0" rIns="0" bIns="137160" anchor="b">
            <a:spAutoFit/>
          </a:bodyPr>
          <a:lstStyle/>
          <a:p>
            <a:pPr>
              <a:lnSpc>
                <a:spcPct val="85000"/>
              </a:lnSpc>
              <a:spcBef>
                <a:spcPct val="25000"/>
              </a:spcBef>
              <a:buClr>
                <a:schemeClr val="accent2"/>
              </a:buClr>
            </a:pPr>
            <a:endParaRPr lang="en-US" sz="1100" dirty="0"/>
          </a:p>
          <a:p>
            <a:pPr>
              <a:lnSpc>
                <a:spcPct val="85000"/>
              </a:lnSpc>
              <a:spcBef>
                <a:spcPct val="25000"/>
              </a:spcBef>
              <a:buClr>
                <a:schemeClr val="accent2"/>
              </a:buClr>
            </a:pPr>
            <a:r>
              <a:rPr lang="en-US" sz="1100" dirty="0"/>
              <a:t>*2022 figure is annualized based on actual of 31,785 through Sept. 30 (a decline of 0.2% from the same period in 2021).</a:t>
            </a:r>
          </a:p>
          <a:p>
            <a:pPr>
              <a:lnSpc>
                <a:spcPct val="85000"/>
              </a:lnSpc>
              <a:spcBef>
                <a:spcPct val="25000"/>
              </a:spcBef>
              <a:buClr>
                <a:schemeClr val="accent2"/>
              </a:buClr>
            </a:pPr>
            <a:r>
              <a:rPr lang="en-US" sz="1100" dirty="0"/>
              <a:t>Source: Insurance Institute for Highway Safety and Highway Loss Data Institute: </a:t>
            </a:r>
            <a:r>
              <a:rPr lang="en-US" sz="1100" dirty="0">
                <a:hlinkClick r:id="rId5"/>
              </a:rPr>
              <a:t>https://www.iihs.org/iihs/topics/t/general-statistics/fatalityfacts/overview-of-fatality-facts</a:t>
            </a:r>
            <a:r>
              <a:rPr lang="en-US" sz="1100" dirty="0"/>
              <a:t> and NHTSA: </a:t>
            </a:r>
            <a:r>
              <a:rPr lang="en-US" sz="1100" dirty="0">
                <a:hlinkClick r:id="rId6"/>
              </a:rPr>
              <a:t>https://www.nhtsa.gov/press-releases/traffic-crash-death-estimates-2022</a:t>
            </a:r>
            <a:r>
              <a:rPr lang="en-US" sz="1100" dirty="0"/>
              <a:t>; Risk and Uncertainty Management Center, University of South Carolina.</a:t>
            </a:r>
          </a:p>
        </p:txBody>
      </p:sp>
      <p:sp>
        <p:nvSpPr>
          <p:cNvPr id="15" name="Rectangle 6">
            <a:extLst>
              <a:ext uri="{FF2B5EF4-FFF2-40B4-BE49-F238E27FC236}">
                <a16:creationId xmlns:a16="http://schemas.microsoft.com/office/drawing/2014/main" id="{526E6C3E-4F34-B841-A7B1-215B9236F559}"/>
              </a:ext>
            </a:extLst>
          </p:cNvPr>
          <p:cNvSpPr>
            <a:spLocks noChangeArrowheads="1"/>
          </p:cNvSpPr>
          <p:nvPr/>
        </p:nvSpPr>
        <p:spPr bwMode="blackWhite">
          <a:xfrm>
            <a:off x="2211194" y="5459228"/>
            <a:ext cx="8054641" cy="6411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Tx/>
              <a:buNone/>
            </a:pPr>
            <a:r>
              <a:rPr lang="en-US" altLang="en-US" sz="1800" b="1" dirty="0">
                <a:solidFill>
                  <a:srgbClr val="FFFFFF"/>
                </a:solidFill>
              </a:rPr>
              <a:t>Extraordinary Increase in Poor Driving Behaviors in 2020, 2021  and 2022 Contributed to Sharply Higher Auto Fatalities</a:t>
            </a:r>
          </a:p>
        </p:txBody>
      </p:sp>
      <p:sp>
        <p:nvSpPr>
          <p:cNvPr id="2" name="AutoShape 8">
            <a:extLst>
              <a:ext uri="{FF2B5EF4-FFF2-40B4-BE49-F238E27FC236}">
                <a16:creationId xmlns:a16="http://schemas.microsoft.com/office/drawing/2014/main" id="{5372988C-49FB-7CD7-2DC7-17FD741ABF8A}"/>
              </a:ext>
            </a:extLst>
          </p:cNvPr>
          <p:cNvSpPr>
            <a:spLocks noChangeArrowheads="1"/>
          </p:cNvSpPr>
          <p:nvPr/>
        </p:nvSpPr>
        <p:spPr bwMode="blackWhite">
          <a:xfrm>
            <a:off x="10265835" y="2043108"/>
            <a:ext cx="1926165" cy="1641021"/>
          </a:xfrm>
          <a:prstGeom prst="wedgeRectCallout">
            <a:avLst>
              <a:gd name="adj1" fmla="val -75059"/>
              <a:gd name="adj2" fmla="val -233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Fatalities remained elevated in 2022 but fell slightly, by 0.3%</a:t>
            </a:r>
          </a:p>
        </p:txBody>
      </p:sp>
    </p:spTree>
    <p:extLst>
      <p:ext uri="{BB962C8B-B14F-4D97-AF65-F5344CB8AC3E}">
        <p14:creationId xmlns:p14="http://schemas.microsoft.com/office/powerpoint/2010/main" val="2526090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079752"/>
                                        </p:tgtEl>
                                        <p:attrNameLst>
                                          <p:attrName>style.visibility</p:attrName>
                                        </p:attrNameLst>
                                      </p:cBhvr>
                                      <p:to>
                                        <p:strVal val="visible"/>
                                      </p:to>
                                    </p:set>
                                    <p:animEffect transition="in" filter="wipe(right)">
                                      <p:cBhvr>
                                        <p:cTn id="7" dur="500"/>
                                        <p:tgtEl>
                                          <p:spTgt spid="2079752"/>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3" presetClass="entr" presetSubtype="16"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2" fill="hold" grpId="0" nodeType="afterEffect">
                                  <p:stCondLst>
                                    <p:cond delay="70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2" grpId="0" animBg="1"/>
      <p:bldP spid="11" grpId="0" animBg="1"/>
      <p:bldP spid="15"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sp>
        <p:nvSpPr>
          <p:cNvPr id="1924102" name="Rectangle 6"/>
          <p:cNvSpPr>
            <a:spLocks noChangeArrowheads="1"/>
          </p:cNvSpPr>
          <p:nvPr/>
        </p:nvSpPr>
        <p:spPr bwMode="blackWhite">
          <a:xfrm>
            <a:off x="1976438" y="996043"/>
            <a:ext cx="8239125" cy="224840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Commercial Lines Growth</a:t>
            </a:r>
          </a:p>
          <a:p>
            <a:pPr algn="ctr" defTabSz="114300">
              <a:lnSpc>
                <a:spcPct val="95000"/>
              </a:lnSpc>
              <a:spcBef>
                <a:spcPct val="25000"/>
              </a:spcBef>
            </a:pPr>
            <a:r>
              <a:rPr lang="en-US" sz="4400" b="1" dirty="0">
                <a:solidFill>
                  <a:srgbClr val="FFFFFF"/>
                </a:solidFill>
              </a:rPr>
              <a:t>&amp; Pricing Cyclicality</a:t>
            </a:r>
          </a:p>
        </p:txBody>
      </p:sp>
      <p:sp>
        <p:nvSpPr>
          <p:cNvPr id="7" name="TextBox 5"/>
          <p:cNvSpPr txBox="1">
            <a:spLocks noChangeArrowheads="1"/>
          </p:cNvSpPr>
          <p:nvPr/>
        </p:nvSpPr>
        <p:spPr bwMode="auto">
          <a:xfrm>
            <a:off x="1705036" y="3623142"/>
            <a:ext cx="8643879" cy="1077218"/>
          </a:xfrm>
          <a:prstGeom prst="rect">
            <a:avLst/>
          </a:prstGeom>
          <a:noFill/>
          <a:ln w="9525">
            <a:noFill/>
            <a:miter lim="800000"/>
            <a:headEnd/>
            <a:tailEnd/>
          </a:ln>
        </p:spPr>
        <p:txBody>
          <a:bodyPr wrap="square">
            <a:spAutoFit/>
          </a:bodyPr>
          <a:lstStyle/>
          <a:p>
            <a:pPr algn="ctr"/>
            <a:r>
              <a:rPr lang="en-US" sz="3200" b="1" dirty="0">
                <a:solidFill>
                  <a:srgbClr val="225A7A"/>
                </a:solidFill>
              </a:rPr>
              <a:t>Economic and Tort Environment Create Pricing Pressure</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extLst>
      <p:ext uri="{BB962C8B-B14F-4D97-AF65-F5344CB8AC3E}">
        <p14:creationId xmlns:p14="http://schemas.microsoft.com/office/powerpoint/2010/main" val="9249803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8" name="Rectangle 3"/>
          <p:cNvSpPr>
            <a:spLocks noGrp="1" noChangeArrowheads="1"/>
          </p:cNvSpPr>
          <p:nvPr>
            <p:ph type="title"/>
          </p:nvPr>
        </p:nvSpPr>
        <p:spPr>
          <a:xfrm>
            <a:off x="253151" y="30532"/>
            <a:ext cx="9466036" cy="860425"/>
          </a:xfrm>
        </p:spPr>
        <p:txBody>
          <a:bodyPr/>
          <a:lstStyle/>
          <a:p>
            <a:r>
              <a:rPr lang="en-US" dirty="0"/>
              <a:t>CIAB: Average Commercial Rate Change, All Lines, 2011:Q1–2023:Q2</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467428633"/>
              </p:ext>
            </p:extLst>
          </p:nvPr>
        </p:nvGraphicFramePr>
        <p:xfrm>
          <a:off x="620486" y="1320800"/>
          <a:ext cx="10646227" cy="5092700"/>
        </p:xfrm>
        <a:graphic>
          <a:graphicData uri="http://schemas.openxmlformats.org/presentationml/2006/ole">
            <mc:AlternateContent xmlns:mc="http://schemas.openxmlformats.org/markup-compatibility/2006">
              <mc:Choice xmlns:v="urn:schemas-microsoft-com:vml" Requires="v">
                <p:oleObj name="Chart" r:id="rId3" imgW="8572682" imgH="4771921" progId="MSGraph.Chart.8">
                  <p:embed followColorScheme="full"/>
                </p:oleObj>
              </mc:Choice>
              <mc:Fallback>
                <p:oleObj name="Chart" r:id="rId3" imgW="8572682" imgH="4771921" progId="MSGraph.Chart.8">
                  <p:embed followColorScheme="full"/>
                  <p:pic>
                    <p:nvPicPr>
                      <p:cNvPr id="7200771" name="Object 2"/>
                      <p:cNvPicPr>
                        <a:picLocks noGrp="1" noChangeAspect="1" noChangeArrowheads="1"/>
                      </p:cNvPicPr>
                      <p:nvPr/>
                    </p:nvPicPr>
                    <p:blipFill>
                      <a:blip r:embed="rId4"/>
                      <a:srcRect/>
                      <a:stretch>
                        <a:fillRect/>
                      </a:stretch>
                    </p:blipFill>
                    <p:spPr bwMode="auto">
                      <a:xfrm>
                        <a:off x="620486" y="1320800"/>
                        <a:ext cx="10646227" cy="5092700"/>
                      </a:xfrm>
                      <a:prstGeom prst="rect">
                        <a:avLst/>
                      </a:prstGeom>
                      <a:noFill/>
                    </p:spPr>
                  </p:pic>
                </p:oleObj>
              </mc:Fallback>
            </mc:AlternateContent>
          </a:graphicData>
        </a:graphic>
      </p:graphicFrame>
      <p:sp useBgFill="1">
        <p:nvSpPr>
          <p:cNvPr id="100359" name="Rectangle 4"/>
          <p:cNvSpPr>
            <a:spLocks noChangeArrowheads="1"/>
          </p:cNvSpPr>
          <p:nvPr/>
        </p:nvSpPr>
        <p:spPr bwMode="auto">
          <a:xfrm>
            <a:off x="253151" y="6414802"/>
            <a:ext cx="8790040" cy="443198"/>
          </a:xfrm>
          <a:prstGeom prst="rect">
            <a:avLst/>
          </a:prstGeom>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tabLst>
                <a:tab pos="112713" algn="r"/>
              </a:tabLst>
            </a:pPr>
            <a:r>
              <a:rPr lang="en-US" sz="1100" dirty="0"/>
              <a:t>Note: CIAB data cited here are based on a survey. Rate changes earned by individual insurers can and do vary, potentially substantially.</a:t>
            </a:r>
          </a:p>
          <a:p>
            <a:pPr marL="63500" indent="-63500" eaLnBrk="0" hangingPunct="0">
              <a:lnSpc>
                <a:spcPct val="90000"/>
              </a:lnSpc>
              <a:buClr>
                <a:schemeClr val="accent2"/>
              </a:buClr>
              <a:tabLst>
                <a:tab pos="112713" algn="r"/>
              </a:tabLst>
            </a:pPr>
            <a:r>
              <a:rPr lang="en-US" sz="1100" dirty="0"/>
              <a:t>Source:  Council of Insurance Agents &amp; Brokers; Center for Risk and Uncertainty Management, Univ. of South Carolina.</a:t>
            </a:r>
          </a:p>
        </p:txBody>
      </p:sp>
      <p:sp>
        <p:nvSpPr>
          <p:cNvPr id="7200776" name="AutoShape 8"/>
          <p:cNvSpPr>
            <a:spLocks noChangeArrowheads="1"/>
          </p:cNvSpPr>
          <p:nvPr/>
        </p:nvSpPr>
        <p:spPr bwMode="blackWhite">
          <a:xfrm>
            <a:off x="9043191" y="495309"/>
            <a:ext cx="3148809" cy="759243"/>
          </a:xfrm>
          <a:prstGeom prst="wedgeRectCallout">
            <a:avLst>
              <a:gd name="adj1" fmla="val 11133"/>
              <a:gd name="adj2" fmla="val 1192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Rate increases peaked in 2020 but continued throughout 2021/2022 and into 2023</a:t>
            </a:r>
          </a:p>
        </p:txBody>
      </p:sp>
      <p:sp>
        <p:nvSpPr>
          <p:cNvPr id="100362" name="Rectangle 8"/>
          <p:cNvSpPr>
            <a:spLocks noChangeArrowheads="1"/>
          </p:cNvSpPr>
          <p:nvPr/>
        </p:nvSpPr>
        <p:spPr bwMode="black">
          <a:xfrm>
            <a:off x="426375" y="116552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1" name="AutoShape 6"/>
          <p:cNvSpPr>
            <a:spLocks noChangeArrowheads="1"/>
          </p:cNvSpPr>
          <p:nvPr/>
        </p:nvSpPr>
        <p:spPr bwMode="blackWhite">
          <a:xfrm>
            <a:off x="1894554" y="4046054"/>
            <a:ext cx="1951038" cy="1303606"/>
          </a:xfrm>
          <a:prstGeom prst="wedgeRectCallout">
            <a:avLst>
              <a:gd name="adj1" fmla="val -42352"/>
              <a:gd name="adj2" fmla="val -1029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Renewals turned positive in late 2011 in the wake of record tornado losses and Superstorm Sandy</a:t>
            </a:r>
          </a:p>
        </p:txBody>
      </p:sp>
      <p:sp>
        <p:nvSpPr>
          <p:cNvPr id="10" name="AutoShape 7"/>
          <p:cNvSpPr>
            <a:spLocks noChangeArrowheads="1"/>
          </p:cNvSpPr>
          <p:nvPr/>
        </p:nvSpPr>
        <p:spPr bwMode="blackWhite">
          <a:xfrm>
            <a:off x="5680953" y="4328662"/>
            <a:ext cx="6085600" cy="1195590"/>
          </a:xfrm>
          <a:prstGeom prst="wedgeRectCallout">
            <a:avLst>
              <a:gd name="adj1" fmla="val 37378"/>
              <a:gd name="adj2" fmla="val -13732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rgbClr val="FFFFFF"/>
                </a:solidFill>
              </a:rPr>
              <a:t>High CAT losses and poor underwriting results in recent years combined with inflation, litigation, reduced capacity, higher reinsurance costs, lower interest rates (until 2022) and increased uncertainty have exerted significant pressure on markets with overall rates up materially</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2955364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200776"/>
                                        </p:tgtEl>
                                        <p:attrNameLst>
                                          <p:attrName>style.visibility</p:attrName>
                                        </p:attrNameLst>
                                      </p:cBhvr>
                                      <p:to>
                                        <p:strVal val="visible"/>
                                      </p:to>
                                    </p:set>
                                    <p:animEffect transition="in" filter="wipe(right)">
                                      <p:cBhvr>
                                        <p:cTn id="7" dur="500"/>
                                        <p:tgtEl>
                                          <p:spTgt spid="7200776"/>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1"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2" name="Rectangle 2"/>
          <p:cNvSpPr>
            <a:spLocks noGrp="1" noChangeArrowheads="1"/>
          </p:cNvSpPr>
          <p:nvPr>
            <p:ph type="title"/>
          </p:nvPr>
        </p:nvSpPr>
        <p:spPr>
          <a:xfrm>
            <a:off x="295353" y="164660"/>
            <a:ext cx="8797847" cy="860425"/>
          </a:xfrm>
        </p:spPr>
        <p:txBody>
          <a:bodyPr/>
          <a:lstStyle/>
          <a:p>
            <a:r>
              <a:rPr lang="en-US" dirty="0"/>
              <a:t>Change in Commercial Rate Renewals, by Line: 2023:Q2</a:t>
            </a:r>
          </a:p>
        </p:txBody>
      </p:sp>
      <p:sp>
        <p:nvSpPr>
          <p:cNvPr id="101383" name="Rectangle 4"/>
          <p:cNvSpPr>
            <a:spLocks noChangeArrowheads="1"/>
          </p:cNvSpPr>
          <p:nvPr/>
        </p:nvSpPr>
        <p:spPr bwMode="auto">
          <a:xfrm>
            <a:off x="0" y="660865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 Council of Insurance Agents and Brokers; USC Center for Risk and Uncertainty Management.</a:t>
            </a:r>
          </a:p>
        </p:txBody>
      </p:sp>
      <p:sp>
        <p:nvSpPr>
          <p:cNvPr id="101385" name="Rectangle 6"/>
          <p:cNvSpPr>
            <a:spLocks noChangeArrowheads="1"/>
          </p:cNvSpPr>
          <p:nvPr/>
        </p:nvSpPr>
        <p:spPr bwMode="black">
          <a:xfrm>
            <a:off x="214008" y="1822856"/>
            <a:ext cx="1698852"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(Percent Change)</a:t>
            </a:r>
          </a:p>
        </p:txBody>
      </p:sp>
      <p:graphicFrame>
        <p:nvGraphicFramePr>
          <p:cNvPr id="101378" name="Object 7"/>
          <p:cNvGraphicFramePr>
            <a:graphicFrameLocks noChangeAspect="1"/>
          </p:cNvGraphicFramePr>
          <p:nvPr>
            <p:extLst>
              <p:ext uri="{D42A27DB-BD31-4B8C-83A1-F6EECF244321}">
                <p14:modId xmlns:p14="http://schemas.microsoft.com/office/powerpoint/2010/main" val="222832950"/>
              </p:ext>
            </p:extLst>
          </p:nvPr>
        </p:nvGraphicFramePr>
        <p:xfrm>
          <a:off x="510193" y="2129178"/>
          <a:ext cx="9742760" cy="3775075"/>
        </p:xfrm>
        <a:graphic>
          <a:graphicData uri="http://schemas.openxmlformats.org/presentationml/2006/ole">
            <mc:AlternateContent xmlns:mc="http://schemas.openxmlformats.org/markup-compatibility/2006">
              <mc:Choice xmlns:v="urn:schemas-microsoft-com:vml" Requires="v">
                <p:oleObj name="Chart" r:id="rId3" imgW="9620445" imgH="3762340" progId="MSGraph.Chart.8">
                  <p:embed followColorScheme="full"/>
                </p:oleObj>
              </mc:Choice>
              <mc:Fallback>
                <p:oleObj name="Chart" r:id="rId3" imgW="9620445" imgH="3762340" progId="MSGraph.Chart.8">
                  <p:embed followColorScheme="full"/>
                  <p:pic>
                    <p:nvPicPr>
                      <p:cNvPr id="101378" name="Object 7"/>
                      <p:cNvPicPr>
                        <a:picLocks noChangeAspect="1" noChangeArrowheads="1"/>
                      </p:cNvPicPr>
                      <p:nvPr/>
                    </p:nvPicPr>
                    <p:blipFill>
                      <a:blip r:embed="rId4"/>
                      <a:srcRect/>
                      <a:stretch>
                        <a:fillRect/>
                      </a:stretch>
                    </p:blipFill>
                    <p:spPr bwMode="auto">
                      <a:xfrm>
                        <a:off x="510193" y="2129178"/>
                        <a:ext cx="9742760" cy="3775075"/>
                      </a:xfrm>
                      <a:prstGeom prst="rect">
                        <a:avLst/>
                      </a:prstGeom>
                      <a:noFill/>
                    </p:spPr>
                  </p:pic>
                </p:oleObj>
              </mc:Fallback>
            </mc:AlternateContent>
          </a:graphicData>
        </a:graphic>
      </p:graphicFrame>
      <p:sp>
        <p:nvSpPr>
          <p:cNvPr id="10" name="AutoShape 8"/>
          <p:cNvSpPr>
            <a:spLocks noChangeArrowheads="1"/>
          </p:cNvSpPr>
          <p:nvPr/>
        </p:nvSpPr>
        <p:spPr bwMode="blackWhite">
          <a:xfrm>
            <a:off x="4256102" y="2044455"/>
            <a:ext cx="2616489" cy="1015562"/>
          </a:xfrm>
          <a:prstGeom prst="wedgeRectCallout">
            <a:avLst>
              <a:gd name="adj1" fmla="val -4913"/>
              <a:gd name="adj2" fmla="val 467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All major commercial lines except WC experienced increases in Q2 2023</a:t>
            </a:r>
          </a:p>
        </p:txBody>
      </p:sp>
      <p:sp>
        <p:nvSpPr>
          <p:cNvPr id="11" name="Rectangle 4"/>
          <p:cNvSpPr>
            <a:spLocks noChangeArrowheads="1"/>
          </p:cNvSpPr>
          <p:nvPr/>
        </p:nvSpPr>
        <p:spPr bwMode="auto">
          <a:xfrm>
            <a:off x="0" y="6367098"/>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tabLst>
                <a:tab pos="112713" algn="r"/>
              </a:tabLst>
            </a:pPr>
            <a:r>
              <a:rPr lang="en-US" sz="1100" dirty="0"/>
              <a:t>Note: CIAB data cited here are based on a survey. Rate changes earned by individual insurers can and do vary, potentially substantially.</a:t>
            </a:r>
          </a:p>
        </p:txBody>
      </p:sp>
      <p:sp>
        <p:nvSpPr>
          <p:cNvPr id="12" name="AutoShape 7"/>
          <p:cNvSpPr>
            <a:spLocks noChangeArrowheads="1"/>
          </p:cNvSpPr>
          <p:nvPr/>
        </p:nvSpPr>
        <p:spPr bwMode="blackWhite">
          <a:xfrm>
            <a:off x="7764819" y="683340"/>
            <a:ext cx="4049810" cy="1063357"/>
          </a:xfrm>
          <a:prstGeom prst="wedgeRectCallout">
            <a:avLst>
              <a:gd name="adj1" fmla="val 3566"/>
              <a:gd name="adj2" fmla="val 890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rgbClr val="FFFFFF"/>
                </a:solidFill>
              </a:rPr>
              <a:t>Commercial property and Business Interruption are experiencing sharp increases due to high CAT losses, inflation and expensive reinsurance</a:t>
            </a:r>
            <a:endParaRPr lang="en-US" sz="1600" b="1" dirty="0">
              <a:solidFill>
                <a:schemeClr val="bg1"/>
              </a:solidFill>
              <a:latin typeface="Arial" pitchFamily="34" charset="0"/>
              <a:cs typeface="+mn-cs"/>
            </a:endParaRPr>
          </a:p>
        </p:txBody>
      </p:sp>
      <p:sp>
        <p:nvSpPr>
          <p:cNvPr id="13" name="Rectangle 12"/>
          <p:cNvSpPr/>
          <p:nvPr/>
        </p:nvSpPr>
        <p:spPr>
          <a:xfrm>
            <a:off x="9084984" y="2230581"/>
            <a:ext cx="511960" cy="38327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06724" y="2230580"/>
            <a:ext cx="537434" cy="38245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BE7FAE6-C366-4C5C-B703-E8DDF7534252}"/>
              </a:ext>
            </a:extLst>
          </p:cNvPr>
          <p:cNvSpPr/>
          <p:nvPr/>
        </p:nvSpPr>
        <p:spPr>
          <a:xfrm>
            <a:off x="1235413" y="4142839"/>
            <a:ext cx="511960" cy="15026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utoShape 8">
            <a:extLst>
              <a:ext uri="{FF2B5EF4-FFF2-40B4-BE49-F238E27FC236}">
                <a16:creationId xmlns:a16="http://schemas.microsoft.com/office/drawing/2014/main" id="{A6915552-1066-4F24-8F10-05A115287413}"/>
              </a:ext>
            </a:extLst>
          </p:cNvPr>
          <p:cNvSpPr>
            <a:spLocks noChangeArrowheads="1"/>
          </p:cNvSpPr>
          <p:nvPr/>
        </p:nvSpPr>
        <p:spPr bwMode="blackWhite">
          <a:xfrm>
            <a:off x="1325713" y="2206382"/>
            <a:ext cx="2166517" cy="1404623"/>
          </a:xfrm>
          <a:prstGeom prst="wedgeRectCallout">
            <a:avLst>
              <a:gd name="adj1" fmla="val -37521"/>
              <a:gd name="adj2" fmla="val 83108"/>
            </a:avLst>
          </a:prstGeom>
          <a:solidFill>
            <a:srgbClr val="C00000"/>
          </a:soli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WC rates have been basically flat or slightly down for several years, due to strong underwriting results</a:t>
            </a:r>
          </a:p>
        </p:txBody>
      </p:sp>
    </p:spTree>
    <p:extLst>
      <p:ext uri="{BB962C8B-B14F-4D97-AF65-F5344CB8AC3E}">
        <p14:creationId xmlns:p14="http://schemas.microsoft.com/office/powerpoint/2010/main" val="1835458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2105025" y="722671"/>
            <a:ext cx="7981950" cy="1813573"/>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Investments: </a:t>
            </a:r>
            <a:br>
              <a:rPr lang="en-US" sz="3800" dirty="0">
                <a:solidFill>
                  <a:schemeClr val="bg1"/>
                </a:solidFill>
              </a:rPr>
            </a:br>
            <a:r>
              <a:rPr lang="en-US" sz="3800" i="1" dirty="0">
                <a:solidFill>
                  <a:schemeClr val="bg1"/>
                </a:solidFill>
              </a:rPr>
              <a:t>Wall Steet’s Wild Ride Continues</a:t>
            </a:r>
          </a:p>
        </p:txBody>
      </p:sp>
      <p:sp>
        <p:nvSpPr>
          <p:cNvPr id="143363"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6" name="Rectangle 8"/>
          <p:cNvSpPr>
            <a:spLocks noChangeArrowheads="1"/>
          </p:cNvSpPr>
          <p:nvPr/>
        </p:nvSpPr>
        <p:spPr bwMode="auto">
          <a:xfrm>
            <a:off x="1016000" y="2811467"/>
            <a:ext cx="10135828"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Investment Performance Is a Key Driver of Insurer Profitability</a:t>
            </a:r>
          </a:p>
          <a:p>
            <a:pPr marL="292100" indent="-292100" algn="ctr" eaLnBrk="0" hangingPunct="0">
              <a:lnSpc>
                <a:spcPct val="90000"/>
              </a:lnSpc>
              <a:spcBef>
                <a:spcPct val="25000"/>
              </a:spcBef>
              <a:buClr>
                <a:schemeClr val="accent2"/>
              </a:buClr>
            </a:pPr>
            <a:r>
              <a:rPr lang="en-US" sz="4000" b="1" dirty="0">
                <a:solidFill>
                  <a:srgbClr val="225A7A"/>
                </a:solidFill>
              </a:rPr>
              <a:t> </a:t>
            </a:r>
            <a:r>
              <a:rPr lang="en-US" sz="4000" b="1" dirty="0">
                <a:solidFill>
                  <a:srgbClr val="C00000"/>
                </a:solidFill>
              </a:rPr>
              <a:t>How Has the Hawkish Fed Impacted Insurer Portfolios?</a:t>
            </a:r>
            <a:endParaRPr lang="en-US" sz="4000" b="1" dirty="0">
              <a:solidFill>
                <a:srgbClr val="00B050"/>
              </a:solidFill>
            </a:endParaRPr>
          </a:p>
        </p:txBody>
      </p:sp>
      <p:sp>
        <p:nvSpPr>
          <p:cNvPr id="7" name="Date Placeholder 6"/>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27349506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604838" y="90488"/>
            <a:ext cx="11587162" cy="860425"/>
          </a:xfrm>
        </p:spPr>
        <p:txBody>
          <a:bodyPr/>
          <a:lstStyle/>
          <a:p>
            <a:r>
              <a:rPr lang="en-US" dirty="0"/>
              <a:t>Property/Casualty Insurance Industry Investment Income: 2000–2023F*</a:t>
            </a:r>
            <a:endParaRPr lang="en-US" baseline="30000" dirty="0"/>
          </a:p>
        </p:txBody>
      </p:sp>
      <p:graphicFrame>
        <p:nvGraphicFramePr>
          <p:cNvPr id="58370" name="Object 3"/>
          <p:cNvGraphicFramePr>
            <a:graphicFrameLocks/>
          </p:cNvGraphicFramePr>
          <p:nvPr>
            <p:extLst>
              <p:ext uri="{D42A27DB-BD31-4B8C-83A1-F6EECF244321}">
                <p14:modId xmlns:p14="http://schemas.microsoft.com/office/powerpoint/2010/main" val="4030429398"/>
              </p:ext>
            </p:extLst>
          </p:nvPr>
        </p:nvGraphicFramePr>
        <p:xfrm>
          <a:off x="825499" y="1256596"/>
          <a:ext cx="10162049" cy="4022401"/>
        </p:xfrm>
        <a:graphic>
          <a:graphicData uri="http://schemas.openxmlformats.org/presentationml/2006/ole">
            <mc:AlternateContent xmlns:mc="http://schemas.openxmlformats.org/markup-compatibility/2006">
              <mc:Choice xmlns:v="urn:schemas-microsoft-com:vml" Requires="v">
                <p:oleObj name="Chart" r:id="rId3" imgW="8401245" imgH="3648040" progId="MSGraph.Chart.8">
                  <p:embed followColorScheme="full"/>
                </p:oleObj>
              </mc:Choice>
              <mc:Fallback>
                <p:oleObj name="Chart" r:id="rId3" imgW="8401245" imgH="3648040" progId="MSGraph.Chart.8">
                  <p:embed followColorScheme="full"/>
                  <p:pic>
                    <p:nvPicPr>
                      <p:cNvPr id="58370" name="Object 3"/>
                      <p:cNvPicPr>
                        <a:picLocks noChangeArrowheads="1"/>
                      </p:cNvPicPr>
                      <p:nvPr/>
                    </p:nvPicPr>
                    <p:blipFill>
                      <a:blip r:embed="rId4"/>
                      <a:srcRect/>
                      <a:stretch>
                        <a:fillRect/>
                      </a:stretch>
                    </p:blipFill>
                    <p:spPr bwMode="auto">
                      <a:xfrm>
                        <a:off x="825499" y="1256596"/>
                        <a:ext cx="10162049" cy="4022401"/>
                      </a:xfrm>
                      <a:prstGeom prst="rect">
                        <a:avLst/>
                      </a:prstGeom>
                      <a:noFill/>
                      <a:ln>
                        <a:noFill/>
                      </a:ln>
                      <a:effectLst/>
                    </p:spPr>
                  </p:pic>
                </p:oleObj>
              </mc:Fallback>
            </mc:AlternateContent>
          </a:graphicData>
        </a:graphic>
      </p:graphicFrame>
      <p:sp>
        <p:nvSpPr>
          <p:cNvPr id="242692" name="Rectangle 4"/>
          <p:cNvSpPr>
            <a:spLocks noChangeArrowheads="1"/>
          </p:cNvSpPr>
          <p:nvPr/>
        </p:nvSpPr>
        <p:spPr bwMode="blackWhite">
          <a:xfrm>
            <a:off x="825499" y="5301712"/>
            <a:ext cx="10423071" cy="73623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Due to persistently low interest rates, investment income remained below pre-crisis levels for a decade.  Lower interest rates during COVID drove investment income down once again.   Fed rate hikes in 2022-23 are reversing this trend.</a:t>
            </a:r>
          </a:p>
        </p:txBody>
      </p:sp>
      <p:sp>
        <p:nvSpPr>
          <p:cNvPr id="58373" name="Rectangle 5"/>
          <p:cNvSpPr>
            <a:spLocks noChangeArrowheads="1"/>
          </p:cNvSpPr>
          <p:nvPr/>
        </p:nvSpPr>
        <p:spPr bwMode="auto">
          <a:xfrm>
            <a:off x="0" y="6165528"/>
            <a:ext cx="10987548"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a:t>*2023 is annualized figure based on Q1 actual of $15.4B.  2018-19 figures are distorted by provisions of the TCJA of 2017.  Increase reflects such items as dividends from foreign subsidiaries.</a:t>
            </a:r>
          </a:p>
          <a:p>
            <a:pPr marL="133350" indent="-133350" eaLnBrk="0" hangingPunct="0">
              <a:lnSpc>
                <a:spcPct val="90000"/>
              </a:lnSpc>
              <a:buClr>
                <a:schemeClr val="accent2"/>
              </a:buClr>
              <a:tabLst>
                <a:tab pos="112713" algn="r"/>
              </a:tabLst>
            </a:pPr>
            <a:r>
              <a:rPr lang="en-US" sz="1100" baseline="30000" dirty="0"/>
              <a:t>1</a:t>
            </a:r>
            <a:r>
              <a:rPr lang="en-US" sz="1100" dirty="0"/>
              <a:t> Investment gains consist primarily of interest and stock dividends. Sources: A.M. Best Review &amp; Preview (March 2023); ISO; University of South Carolina, Center for Risk and Uncertainty Management.                                   </a:t>
            </a:r>
          </a:p>
        </p:txBody>
      </p:sp>
      <p:sp>
        <p:nvSpPr>
          <p:cNvPr id="58374" name="Rectangle 6"/>
          <p:cNvSpPr>
            <a:spLocks noChangeArrowheads="1"/>
          </p:cNvSpPr>
          <p:nvPr/>
        </p:nvSpPr>
        <p:spPr bwMode="black">
          <a:xfrm>
            <a:off x="957263" y="103593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8" name="AutoShape 7"/>
          <p:cNvSpPr>
            <a:spLocks noChangeArrowheads="1"/>
          </p:cNvSpPr>
          <p:nvPr/>
        </p:nvSpPr>
        <p:spPr bwMode="blackWhite">
          <a:xfrm>
            <a:off x="4411696" y="3646754"/>
            <a:ext cx="4352010" cy="1151736"/>
          </a:xfrm>
          <a:prstGeom prst="wedgeRectCallout">
            <a:avLst>
              <a:gd name="adj1" fmla="val 64287"/>
              <a:gd name="adj2" fmla="val -37175"/>
            </a:avLst>
          </a:prstGeom>
          <a:solidFill>
            <a:srgbClr val="C00000"/>
          </a:solidFill>
          <a:ln w="28575" algn="ctr">
            <a:solidFill>
              <a:schemeClr val="bg1"/>
            </a:solidFill>
            <a:miter lim="800000"/>
            <a:headEnd/>
            <a:tailEnd/>
          </a:ln>
          <a:effectLst/>
        </p:spPr>
        <p:txBody>
          <a:bodyPr lIns="91440" tIns="91440" rIns="91440" bIns="91440" anchor="ctr"/>
          <a:lstStyle/>
          <a:p>
            <a:pPr algn="ctr" eaLnBrk="0" hangingPunct="0">
              <a:lnSpc>
                <a:spcPct val="90000"/>
              </a:lnSpc>
              <a:spcBef>
                <a:spcPct val="50000"/>
              </a:spcBef>
              <a:buClr>
                <a:schemeClr val="bg1"/>
              </a:buClr>
              <a:defRPr/>
            </a:pPr>
            <a:r>
              <a:rPr lang="en-US" b="1" dirty="0">
                <a:solidFill>
                  <a:schemeClr val="bg1"/>
                </a:solidFill>
                <a:latin typeface="Arial"/>
                <a:cs typeface="Arial"/>
              </a:rPr>
              <a:t>Aggressive Fed actions in response to COVID and recession  pushed interest rates lower in 2020, adversely impacting investment income</a:t>
            </a:r>
          </a:p>
        </p:txBody>
      </p:sp>
      <p:sp>
        <p:nvSpPr>
          <p:cNvPr id="9" name="AutoShape 7">
            <a:extLst>
              <a:ext uri="{FF2B5EF4-FFF2-40B4-BE49-F238E27FC236}">
                <a16:creationId xmlns:a16="http://schemas.microsoft.com/office/drawing/2014/main" id="{462F45FE-C4FB-B804-A3F5-05725C4A27EA}"/>
              </a:ext>
            </a:extLst>
          </p:cNvPr>
          <p:cNvSpPr>
            <a:spLocks noChangeArrowheads="1"/>
          </p:cNvSpPr>
          <p:nvPr/>
        </p:nvSpPr>
        <p:spPr bwMode="blackWhite">
          <a:xfrm>
            <a:off x="6398419" y="1031267"/>
            <a:ext cx="2584452" cy="1211072"/>
          </a:xfrm>
          <a:prstGeom prst="wedgeRectCallout">
            <a:avLst>
              <a:gd name="adj1" fmla="val 98085"/>
              <a:gd name="adj2" fmla="val 7897"/>
            </a:avLst>
          </a:prstGeom>
          <a:solidFill>
            <a:srgbClr val="FFC000"/>
          </a:solidFill>
          <a:ln w="28575" algn="ctr">
            <a:solidFill>
              <a:schemeClr val="bg1"/>
            </a:solidFill>
            <a:miter lim="800000"/>
            <a:headEnd/>
            <a:tailEnd/>
          </a:ln>
          <a:effectLst/>
        </p:spPr>
        <p:txBody>
          <a:bodyPr lIns="91440" tIns="91440" rIns="91440" bIns="91440" anchor="ctr"/>
          <a:lstStyle/>
          <a:p>
            <a:pPr algn="ctr" eaLnBrk="0" hangingPunct="0">
              <a:lnSpc>
                <a:spcPct val="90000"/>
              </a:lnSpc>
              <a:spcBef>
                <a:spcPct val="50000"/>
              </a:spcBef>
              <a:buClr>
                <a:schemeClr val="bg1"/>
              </a:buClr>
              <a:defRPr/>
            </a:pPr>
            <a:r>
              <a:rPr lang="en-US" b="1" dirty="0">
                <a:solidFill>
                  <a:schemeClr val="bg1"/>
                </a:solidFill>
                <a:latin typeface="Arial"/>
                <a:cs typeface="Arial"/>
              </a:rPr>
              <a:t>Higher interest rates are pushing investment income sharply upward</a:t>
            </a:r>
          </a:p>
        </p:txBody>
      </p:sp>
    </p:spTree>
    <p:extLst>
      <p:ext uri="{BB962C8B-B14F-4D97-AF65-F5344CB8AC3E}">
        <p14:creationId xmlns:p14="http://schemas.microsoft.com/office/powerpoint/2010/main" val="2732538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4"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375782" y="92205"/>
            <a:ext cx="7910513" cy="860425"/>
          </a:xfrm>
        </p:spPr>
        <p:txBody>
          <a:bodyPr/>
          <a:lstStyle/>
          <a:p>
            <a:r>
              <a:rPr lang="en-US" dirty="0"/>
              <a:t>Net Investment Yield on Property/Casualty Insurance Invested Assets, 2007–2023P</a:t>
            </a:r>
            <a:endParaRPr lang="en-US" baseline="30000" dirty="0"/>
          </a:p>
        </p:txBody>
      </p:sp>
      <p:graphicFrame>
        <p:nvGraphicFramePr>
          <p:cNvPr id="58370" name="Object 3"/>
          <p:cNvGraphicFramePr>
            <a:graphicFrameLocks/>
          </p:cNvGraphicFramePr>
          <p:nvPr>
            <p:extLst>
              <p:ext uri="{D42A27DB-BD31-4B8C-83A1-F6EECF244321}">
                <p14:modId xmlns:p14="http://schemas.microsoft.com/office/powerpoint/2010/main" val="3790742974"/>
              </p:ext>
            </p:extLst>
          </p:nvPr>
        </p:nvGraphicFramePr>
        <p:xfrm>
          <a:off x="1371599" y="1469127"/>
          <a:ext cx="9356271" cy="3727154"/>
        </p:xfrm>
        <a:graphic>
          <a:graphicData uri="http://schemas.openxmlformats.org/presentationml/2006/ole">
            <mc:AlternateContent xmlns:mc="http://schemas.openxmlformats.org/markup-compatibility/2006">
              <mc:Choice xmlns:v="urn:schemas-microsoft-com:vml" Requires="v">
                <p:oleObj name="Chart" r:id="rId3" imgW="8419970" imgH="3657600" progId="MSGraph.Chart.8">
                  <p:embed followColorScheme="full"/>
                </p:oleObj>
              </mc:Choice>
              <mc:Fallback>
                <p:oleObj name="Chart" r:id="rId3" imgW="8419970" imgH="3657600" progId="MSGraph.Chart.8">
                  <p:embed followColorScheme="full"/>
                  <p:pic>
                    <p:nvPicPr>
                      <p:cNvPr id="58370" name="Object 3"/>
                      <p:cNvPicPr>
                        <a:picLocks noChangeArrowheads="1"/>
                      </p:cNvPicPr>
                      <p:nvPr/>
                    </p:nvPicPr>
                    <p:blipFill>
                      <a:blip r:embed="rId4"/>
                      <a:srcRect/>
                      <a:stretch>
                        <a:fillRect/>
                      </a:stretch>
                    </p:blipFill>
                    <p:spPr bwMode="auto">
                      <a:xfrm>
                        <a:off x="1371599" y="1469127"/>
                        <a:ext cx="9356271" cy="3727154"/>
                      </a:xfrm>
                      <a:prstGeom prst="rect">
                        <a:avLst/>
                      </a:prstGeom>
                      <a:noFill/>
                      <a:ln>
                        <a:noFill/>
                      </a:ln>
                      <a:effectLst/>
                    </p:spPr>
                  </p:pic>
                </p:oleObj>
              </mc:Fallback>
            </mc:AlternateContent>
          </a:graphicData>
        </a:graphic>
      </p:graphicFrame>
      <p:sp>
        <p:nvSpPr>
          <p:cNvPr id="242692" name="Rectangle 4"/>
          <p:cNvSpPr>
            <a:spLocks noChangeArrowheads="1"/>
          </p:cNvSpPr>
          <p:nvPr/>
        </p:nvSpPr>
        <p:spPr bwMode="blackWhite">
          <a:xfrm>
            <a:off x="149561" y="5301105"/>
            <a:ext cx="6570554" cy="108006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b="1" dirty="0">
                <a:solidFill>
                  <a:srgbClr val="FFFFFF"/>
                </a:solidFill>
              </a:rPr>
              <a:t>The yield on invested assets remains depressed relative to pre-financial crisis and pre-COVID yields. Fed rate hikes in 2022-23 are lifting yields and investment income.</a:t>
            </a:r>
          </a:p>
        </p:txBody>
      </p:sp>
      <p:sp>
        <p:nvSpPr>
          <p:cNvPr id="58373" name="Rectangle 5"/>
          <p:cNvSpPr>
            <a:spLocks noChangeArrowheads="1"/>
          </p:cNvSpPr>
          <p:nvPr/>
        </p:nvSpPr>
        <p:spPr bwMode="auto">
          <a:xfrm>
            <a:off x="136072" y="6463277"/>
            <a:ext cx="11939814" cy="394723"/>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50" dirty="0"/>
              <a:t>Sources: </a:t>
            </a:r>
            <a:r>
              <a:rPr lang="fr-FR" sz="1050" dirty="0"/>
              <a:t>NAIC data, </a:t>
            </a:r>
            <a:r>
              <a:rPr lang="fr-FR" sz="1050" dirty="0" err="1"/>
              <a:t>sourced</a:t>
            </a:r>
            <a:r>
              <a:rPr lang="fr-FR" sz="1050" dirty="0"/>
              <a:t> </a:t>
            </a:r>
            <a:r>
              <a:rPr lang="fr-FR" sz="1050" dirty="0" err="1"/>
              <a:t>from</a:t>
            </a:r>
            <a:r>
              <a:rPr lang="fr-FR" sz="1050" dirty="0"/>
              <a:t> S&amp;P Global </a:t>
            </a:r>
            <a:r>
              <a:rPr lang="fr-FR" sz="1050" dirty="0" err="1"/>
              <a:t>Market</a:t>
            </a:r>
            <a:r>
              <a:rPr lang="fr-FR" sz="1050" dirty="0"/>
              <a:t> Intelligence; 2017-19 figures are </a:t>
            </a:r>
            <a:r>
              <a:rPr lang="fr-FR" sz="1050" dirty="0" err="1"/>
              <a:t>from</a:t>
            </a:r>
            <a:r>
              <a:rPr lang="fr-FR" sz="1050" dirty="0"/>
              <a:t> ISO.  2020-21 data </a:t>
            </a:r>
            <a:r>
              <a:rPr lang="fr-FR" sz="1050" dirty="0" err="1"/>
              <a:t>from</a:t>
            </a:r>
            <a:r>
              <a:rPr lang="fr-FR" sz="1050" dirty="0"/>
              <a:t> the APCIA. 2022</a:t>
            </a:r>
            <a:r>
              <a:rPr lang="fr-FR" sz="1050" baseline="30000" dirty="0"/>
              <a:t>E</a:t>
            </a:r>
            <a:r>
              <a:rPr lang="fr-FR" sz="1050" dirty="0"/>
              <a:t>-23P </a:t>
            </a:r>
            <a:r>
              <a:rPr lang="fr-FR" sz="1050" dirty="0" err="1"/>
              <a:t>from</a:t>
            </a:r>
            <a:r>
              <a:rPr lang="fr-FR" sz="1050" dirty="0"/>
              <a:t> A.M. Best </a:t>
            </a:r>
            <a:r>
              <a:rPr lang="fr-FR" sz="1050" dirty="0" err="1"/>
              <a:t>Review</a:t>
            </a:r>
            <a:r>
              <a:rPr lang="fr-FR" sz="1050" dirty="0"/>
              <a:t> &amp; </a:t>
            </a:r>
            <a:r>
              <a:rPr lang="fr-FR" sz="1050" dirty="0" err="1"/>
              <a:t>Preview</a:t>
            </a:r>
            <a:r>
              <a:rPr lang="fr-FR" sz="1050" dirty="0"/>
              <a:t> (March 2023).  Risk and </a:t>
            </a:r>
            <a:r>
              <a:rPr lang="fr-FR" sz="1050" dirty="0" err="1"/>
              <a:t>Uncertainty</a:t>
            </a:r>
            <a:r>
              <a:rPr lang="fr-FR" sz="1050" dirty="0"/>
              <a:t> Management Center, Univ. of South Carolina.</a:t>
            </a:r>
            <a:endParaRPr lang="en-US" sz="1050" dirty="0"/>
          </a:p>
        </p:txBody>
      </p:sp>
      <p:sp>
        <p:nvSpPr>
          <p:cNvPr id="58374" name="Rectangle 6"/>
          <p:cNvSpPr>
            <a:spLocks noChangeArrowheads="1"/>
          </p:cNvSpPr>
          <p:nvPr/>
        </p:nvSpPr>
        <p:spPr bwMode="black">
          <a:xfrm>
            <a:off x="1051568" y="1219827"/>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a:solidFill>
                  <a:srgbClr val="225A7A"/>
                </a:solidFill>
              </a:rPr>
              <a:t>(Percent)</a:t>
            </a:r>
          </a:p>
        </p:txBody>
      </p:sp>
      <p:sp>
        <p:nvSpPr>
          <p:cNvPr id="8" name="AutoShape 7"/>
          <p:cNvSpPr>
            <a:spLocks noChangeArrowheads="1"/>
          </p:cNvSpPr>
          <p:nvPr/>
        </p:nvSpPr>
        <p:spPr bwMode="blackWhite">
          <a:xfrm>
            <a:off x="6096000" y="1057454"/>
            <a:ext cx="4357625" cy="1685746"/>
          </a:xfrm>
          <a:prstGeom prst="wedgeRectCallout">
            <a:avLst>
              <a:gd name="adj1" fmla="val 33692"/>
              <a:gd name="adj2" fmla="val 108878"/>
            </a:avLst>
          </a:prstGeom>
          <a:solidFill>
            <a:srgbClr val="FF0000"/>
          </a:solidFill>
          <a:ln w="28575" algn="ctr">
            <a:solidFill>
              <a:schemeClr val="bg1"/>
            </a:solidFill>
            <a:miter lim="800000"/>
            <a:headEnd/>
            <a:tailEnd/>
          </a:ln>
          <a:effectLst/>
        </p:spPr>
        <p:txBody>
          <a:bodyPr lIns="91440" tIns="68580" rIns="91440" bIns="6858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latin typeface="Arial"/>
                <a:cs typeface="Arial"/>
              </a:rPr>
              <a:t>Investment yields in 2021 were depressed--down about 200 BP from pre-crisis (and 50-80BP from pre-COVID)  but are now rising. </a:t>
            </a:r>
            <a:r>
              <a:rPr lang="en-US" sz="2000" b="1" i="1" dirty="0">
                <a:solidFill>
                  <a:schemeClr val="bg1"/>
                </a:solidFill>
                <a:latin typeface="Arial"/>
                <a:cs typeface="Arial"/>
              </a:rPr>
              <a:t>Yields in 2021 were the lowest since at least 1960.</a:t>
            </a:r>
          </a:p>
        </p:txBody>
      </p:sp>
      <p:sp>
        <p:nvSpPr>
          <p:cNvPr id="9" name="Rectangle 4"/>
          <p:cNvSpPr>
            <a:spLocks noChangeArrowheads="1"/>
          </p:cNvSpPr>
          <p:nvPr/>
        </p:nvSpPr>
        <p:spPr bwMode="blackWhite">
          <a:xfrm>
            <a:off x="7110399" y="5301105"/>
            <a:ext cx="4503861" cy="1080067"/>
          </a:xfrm>
          <a:prstGeom prst="rect">
            <a:avLst/>
          </a:prstGeom>
          <a:solidFill>
            <a:srgbClr val="66FF33"/>
          </a:solidFill>
          <a:ln w="12700" algn="ctr">
            <a:solidFill>
              <a:srgbClr val="66FF33"/>
            </a:solidFill>
            <a:miter lim="800000"/>
            <a:headEnd/>
            <a:tailEnd/>
          </a:ln>
        </p:spPr>
        <p:txBody>
          <a:bodyPr bIns="48006" anchor="ctr"/>
          <a:lstStyle/>
          <a:p>
            <a:pPr algn="ctr">
              <a:lnSpc>
                <a:spcPct val="95000"/>
              </a:lnSpc>
              <a:spcBef>
                <a:spcPct val="25000"/>
              </a:spcBef>
            </a:pPr>
            <a:r>
              <a:rPr lang="en-US" b="1" dirty="0">
                <a:solidFill>
                  <a:srgbClr val="FFFFFF"/>
                </a:solidFill>
              </a:rPr>
              <a:t>Average: 1960-2019 = 4.9%</a:t>
            </a:r>
          </a:p>
          <a:p>
            <a:pPr algn="ctr">
              <a:lnSpc>
                <a:spcPct val="95000"/>
              </a:lnSpc>
              <a:spcBef>
                <a:spcPct val="25000"/>
              </a:spcBef>
            </a:pPr>
            <a:r>
              <a:rPr lang="en-US" b="1" dirty="0">
                <a:solidFill>
                  <a:srgbClr val="FFFFFF"/>
                </a:solidFill>
              </a:rPr>
              <a:t>Low: 2.8% (1961)</a:t>
            </a:r>
          </a:p>
          <a:p>
            <a:pPr algn="ctr">
              <a:lnSpc>
                <a:spcPct val="95000"/>
              </a:lnSpc>
              <a:spcBef>
                <a:spcPct val="25000"/>
              </a:spcBef>
            </a:pPr>
            <a:r>
              <a:rPr lang="en-US" b="1" dirty="0">
                <a:solidFill>
                  <a:srgbClr val="FFFFFF"/>
                </a:solidFill>
              </a:rPr>
              <a:t>High: 8.2% (1984/85)</a:t>
            </a:r>
          </a:p>
        </p:txBody>
      </p:sp>
    </p:spTree>
    <p:extLst>
      <p:ext uri="{BB962C8B-B14F-4D97-AF65-F5344CB8AC3E}">
        <p14:creationId xmlns:p14="http://schemas.microsoft.com/office/powerpoint/2010/main" val="807940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3" presetClass="entr" presetSubtype="16"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127190" y="6275715"/>
            <a:ext cx="12064809" cy="523220"/>
          </a:xfrm>
          <a:prstGeom prst="rect">
            <a:avLst/>
          </a:prstGeom>
          <a:noFill/>
        </p:spPr>
        <p:txBody>
          <a:bodyPr wrap="square" rtlCol="0">
            <a:spAutoFit/>
          </a:bodyPr>
          <a:lstStyle/>
          <a:p>
            <a:endParaRPr lang="en-US" sz="1400" dirty="0"/>
          </a:p>
          <a:p>
            <a:r>
              <a:rPr lang="en-US" sz="1400" dirty="0"/>
              <a:t>Source: Federal Reserve Board and Wells Fargo Economics (6/23); Risk and Uncertainty Management Center, University of South Carolina.</a:t>
            </a:r>
          </a:p>
        </p:txBody>
      </p:sp>
      <p:sp>
        <p:nvSpPr>
          <p:cNvPr id="26" name="Rectangle 3">
            <a:extLst>
              <a:ext uri="{FF2B5EF4-FFF2-40B4-BE49-F238E27FC236}">
                <a16:creationId xmlns:a16="http://schemas.microsoft.com/office/drawing/2014/main" id="{0D7CD77B-A44D-F06F-08DA-66F3217721DF}"/>
              </a:ext>
            </a:extLst>
          </p:cNvPr>
          <p:cNvSpPr txBox="1">
            <a:spLocks noChangeArrowheads="1"/>
          </p:cNvSpPr>
          <p:nvPr/>
        </p:nvSpPr>
        <p:spPr bwMode="auto">
          <a:xfrm>
            <a:off x="185702" y="63955"/>
            <a:ext cx="1166203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Federal Funds Target Rate:  Up, Up and Away!</a:t>
            </a:r>
          </a:p>
          <a:p>
            <a:pPr marL="0" indent="0">
              <a:lnSpc>
                <a:spcPct val="100000"/>
              </a:lnSpc>
              <a:buFont typeface="Wingdings" pitchFamily="2" charset="2"/>
              <a:buNone/>
            </a:pPr>
            <a:endParaRPr lang="en-US" b="1" kern="0" dirty="0">
              <a:solidFill>
                <a:srgbClr val="2B7299"/>
              </a:solidFill>
            </a:endParaRPr>
          </a:p>
        </p:txBody>
      </p:sp>
      <p:sp>
        <p:nvSpPr>
          <p:cNvPr id="27" name="Rectangle 6">
            <a:extLst>
              <a:ext uri="{FF2B5EF4-FFF2-40B4-BE49-F238E27FC236}">
                <a16:creationId xmlns:a16="http://schemas.microsoft.com/office/drawing/2014/main" id="{BF1E9115-7B0D-3CD6-88D4-8E153CCB9809}"/>
              </a:ext>
            </a:extLst>
          </p:cNvPr>
          <p:cNvSpPr>
            <a:spLocks noChangeArrowheads="1"/>
          </p:cNvSpPr>
          <p:nvPr/>
        </p:nvSpPr>
        <p:spPr bwMode="black">
          <a:xfrm>
            <a:off x="344260" y="713502"/>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a:solidFill>
                  <a:srgbClr val="225A7A"/>
                </a:solidFill>
              </a:rPr>
              <a:t>Upper Bound, Quarter-End</a:t>
            </a:r>
          </a:p>
        </p:txBody>
      </p:sp>
      <p:pic>
        <p:nvPicPr>
          <p:cNvPr id="10" name="Picture 9">
            <a:extLst>
              <a:ext uri="{FF2B5EF4-FFF2-40B4-BE49-F238E27FC236}">
                <a16:creationId xmlns:a16="http://schemas.microsoft.com/office/drawing/2014/main" id="{D8B3CE41-90D0-9D64-DBA6-A38E43EF436F}"/>
              </a:ext>
            </a:extLst>
          </p:cNvPr>
          <p:cNvPicPr>
            <a:picLocks noChangeAspect="1"/>
          </p:cNvPicPr>
          <p:nvPr/>
        </p:nvPicPr>
        <p:blipFill>
          <a:blip r:embed="rId3"/>
          <a:stretch>
            <a:fillRect/>
          </a:stretch>
        </p:blipFill>
        <p:spPr>
          <a:xfrm>
            <a:off x="364725" y="1147048"/>
            <a:ext cx="7876173" cy="5149023"/>
          </a:xfrm>
          <a:prstGeom prst="rect">
            <a:avLst/>
          </a:prstGeom>
        </p:spPr>
      </p:pic>
      <p:sp>
        <p:nvSpPr>
          <p:cNvPr id="11" name="AutoShape 6">
            <a:extLst>
              <a:ext uri="{FF2B5EF4-FFF2-40B4-BE49-F238E27FC236}">
                <a16:creationId xmlns:a16="http://schemas.microsoft.com/office/drawing/2014/main" id="{27ADBA94-0E86-6E29-B0CD-174D749F73C3}"/>
              </a:ext>
            </a:extLst>
          </p:cNvPr>
          <p:cNvSpPr>
            <a:spLocks noChangeArrowheads="1"/>
          </p:cNvSpPr>
          <p:nvPr/>
        </p:nvSpPr>
        <p:spPr bwMode="blackWhite">
          <a:xfrm>
            <a:off x="4219575" y="1892574"/>
            <a:ext cx="1640183" cy="924271"/>
          </a:xfrm>
          <a:prstGeom prst="wedgeRectCallout">
            <a:avLst>
              <a:gd name="adj1" fmla="val 94631"/>
              <a:gd name="adj2" fmla="val 13717"/>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Fed Funds Rate as of July 2023</a:t>
            </a:r>
            <a:endParaRPr lang="en-US" sz="2000" b="1" i="1" dirty="0">
              <a:solidFill>
                <a:schemeClr val="bg1"/>
              </a:solidFill>
            </a:endParaRPr>
          </a:p>
        </p:txBody>
      </p:sp>
      <p:sp>
        <p:nvSpPr>
          <p:cNvPr id="13" name="Arrow: Right 12">
            <a:extLst>
              <a:ext uri="{FF2B5EF4-FFF2-40B4-BE49-F238E27FC236}">
                <a16:creationId xmlns:a16="http://schemas.microsoft.com/office/drawing/2014/main" id="{A1540AD8-934F-8D93-F870-9280179CD05E}"/>
              </a:ext>
            </a:extLst>
          </p:cNvPr>
          <p:cNvSpPr/>
          <p:nvPr/>
        </p:nvSpPr>
        <p:spPr>
          <a:xfrm>
            <a:off x="6601741" y="2354710"/>
            <a:ext cx="383458" cy="2212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6" name="Multiplication Sign 15">
            <a:extLst>
              <a:ext uri="{FF2B5EF4-FFF2-40B4-BE49-F238E27FC236}">
                <a16:creationId xmlns:a16="http://schemas.microsoft.com/office/drawing/2014/main" id="{4F621205-2D4C-2AD9-719B-8127F1BB7EB4}"/>
              </a:ext>
            </a:extLst>
          </p:cNvPr>
          <p:cNvSpPr/>
          <p:nvPr/>
        </p:nvSpPr>
        <p:spPr>
          <a:xfrm>
            <a:off x="7042512" y="2267246"/>
            <a:ext cx="191729" cy="30869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utoShape 6">
            <a:extLst>
              <a:ext uri="{FF2B5EF4-FFF2-40B4-BE49-F238E27FC236}">
                <a16:creationId xmlns:a16="http://schemas.microsoft.com/office/drawing/2014/main" id="{B3045FFA-3EE2-B11F-DFF4-3F75D48FB502}"/>
              </a:ext>
            </a:extLst>
          </p:cNvPr>
          <p:cNvSpPr>
            <a:spLocks noChangeArrowheads="1"/>
          </p:cNvSpPr>
          <p:nvPr/>
        </p:nvSpPr>
        <p:spPr bwMode="blackWhite">
          <a:xfrm>
            <a:off x="8911422" y="3046115"/>
            <a:ext cx="2725222" cy="3037215"/>
          </a:xfrm>
          <a:prstGeom prst="wedgeRectCallout">
            <a:avLst>
              <a:gd name="adj1" fmla="val -103029"/>
              <a:gd name="adj2" fmla="val -38367"/>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The cycle of rate increases is likely over. The Fed is now expected to hold rates steady until early 2024, before beginning to ease, assuming inflation slows amid a weakening economy. </a:t>
            </a:r>
            <a:endParaRPr lang="en-US" sz="2000" b="1" i="1" dirty="0">
              <a:solidFill>
                <a:schemeClr val="bg1"/>
              </a:solidFill>
            </a:endParaRPr>
          </a:p>
        </p:txBody>
      </p:sp>
      <p:sp>
        <p:nvSpPr>
          <p:cNvPr id="21" name="AutoShape 6">
            <a:extLst>
              <a:ext uri="{FF2B5EF4-FFF2-40B4-BE49-F238E27FC236}">
                <a16:creationId xmlns:a16="http://schemas.microsoft.com/office/drawing/2014/main" id="{9DD54F1C-A09F-E058-A97F-1FF2A8B0EBB8}"/>
              </a:ext>
            </a:extLst>
          </p:cNvPr>
          <p:cNvSpPr>
            <a:spLocks noChangeArrowheads="1"/>
          </p:cNvSpPr>
          <p:nvPr/>
        </p:nvSpPr>
        <p:spPr bwMode="blackWhite">
          <a:xfrm>
            <a:off x="8911422" y="1077148"/>
            <a:ext cx="2783732" cy="1879127"/>
          </a:xfrm>
          <a:prstGeom prst="wedgeRectCallout">
            <a:avLst>
              <a:gd name="adj1" fmla="val -101767"/>
              <a:gd name="adj2" fmla="val 20287"/>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The Fed hiked short-term rates in July 2023 by 25 basis points to a target range of between 5.25% and 5.50%</a:t>
            </a:r>
            <a:endParaRPr lang="en-US" sz="2000" b="1" i="1" dirty="0">
              <a:solidFill>
                <a:schemeClr val="bg1"/>
              </a:solidFill>
            </a:endParaRPr>
          </a:p>
        </p:txBody>
      </p:sp>
      <p:sp>
        <p:nvSpPr>
          <p:cNvPr id="22" name="AutoShape 6">
            <a:extLst>
              <a:ext uri="{FF2B5EF4-FFF2-40B4-BE49-F238E27FC236}">
                <a16:creationId xmlns:a16="http://schemas.microsoft.com/office/drawing/2014/main" id="{C71D4327-70B5-D47A-55BC-5FCAA5C46811}"/>
              </a:ext>
            </a:extLst>
          </p:cNvPr>
          <p:cNvSpPr>
            <a:spLocks noChangeArrowheads="1"/>
          </p:cNvSpPr>
          <p:nvPr/>
        </p:nvSpPr>
        <p:spPr bwMode="blackWhite">
          <a:xfrm>
            <a:off x="1784401" y="1744026"/>
            <a:ext cx="1229198" cy="523220"/>
          </a:xfrm>
          <a:prstGeom prst="wedgeRectCallout">
            <a:avLst>
              <a:gd name="adj1" fmla="val 48998"/>
              <a:gd name="adj2" fmla="val 77495"/>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u="sng" dirty="0">
                <a:solidFill>
                  <a:schemeClr val="bg1"/>
                </a:solidFill>
              </a:rPr>
              <a:t>July 2007 </a:t>
            </a:r>
            <a:r>
              <a:rPr lang="en-US" sz="1600" b="1" dirty="0">
                <a:solidFill>
                  <a:schemeClr val="bg1"/>
                </a:solidFill>
              </a:rPr>
              <a:t>5.25%</a:t>
            </a:r>
            <a:endParaRPr lang="en-US" sz="1600" b="1" i="1" dirty="0">
              <a:solidFill>
                <a:schemeClr val="bg1"/>
              </a:solidFill>
            </a:endParaRPr>
          </a:p>
        </p:txBody>
      </p:sp>
      <p:sp>
        <p:nvSpPr>
          <p:cNvPr id="2" name="TextBox 1">
            <a:extLst>
              <a:ext uri="{FF2B5EF4-FFF2-40B4-BE49-F238E27FC236}">
                <a16:creationId xmlns:a16="http://schemas.microsoft.com/office/drawing/2014/main" id="{9F8E6ED5-AC8F-F0FD-D839-1771CA826AAB}"/>
              </a:ext>
            </a:extLst>
          </p:cNvPr>
          <p:cNvSpPr txBox="1"/>
          <p:nvPr/>
        </p:nvSpPr>
        <p:spPr>
          <a:xfrm>
            <a:off x="6194189" y="1329981"/>
            <a:ext cx="1263878" cy="307777"/>
          </a:xfrm>
          <a:prstGeom prst="rect">
            <a:avLst/>
          </a:prstGeom>
          <a:solidFill>
            <a:schemeClr val="bg1"/>
          </a:solidFill>
        </p:spPr>
        <p:txBody>
          <a:bodyPr wrap="square" rtlCol="0">
            <a:spAutoFit/>
          </a:bodyPr>
          <a:lstStyle/>
          <a:p>
            <a:r>
              <a:rPr lang="en-US" sz="1400" dirty="0"/>
              <a:t>July @ 5.5%</a:t>
            </a:r>
          </a:p>
        </p:txBody>
      </p:sp>
    </p:spTree>
    <p:extLst>
      <p:ext uri="{BB962C8B-B14F-4D97-AF65-F5344CB8AC3E}">
        <p14:creationId xmlns:p14="http://schemas.microsoft.com/office/powerpoint/2010/main" val="17380778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par>
                          <p:cTn id="16" fill="hold">
                            <p:stCondLst>
                              <p:cond delay="3500"/>
                            </p:stCondLst>
                            <p:childTnLst>
                              <p:par>
                                <p:cTn id="17" presetID="22" presetClass="entr" presetSubtype="2" fill="hold" grpId="0" nodeType="after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500"/>
                                        <p:tgtEl>
                                          <p:spTgt spid="21"/>
                                        </p:tgtEl>
                                      </p:cBhvr>
                                    </p:animEffect>
                                  </p:childTnLst>
                                </p:cTn>
                              </p:par>
                            </p:childTnLst>
                          </p:cTn>
                        </p:par>
                        <p:par>
                          <p:cTn id="20" fill="hold">
                            <p:stCondLst>
                              <p:cond delay="5000"/>
                            </p:stCondLst>
                            <p:childTnLst>
                              <p:par>
                                <p:cTn id="21" presetID="22" presetClass="entr" presetSubtype="2" fill="hold" grpId="0" nodeType="afterEffect">
                                  <p:stCondLst>
                                    <p:cond delay="1000"/>
                                  </p:stCondLst>
                                  <p:childTnLst>
                                    <p:set>
                                      <p:cBhvr>
                                        <p:cTn id="22" dur="1" fill="hold">
                                          <p:stCondLst>
                                            <p:cond delay="0"/>
                                          </p:stCondLst>
                                        </p:cTn>
                                        <p:tgtEl>
                                          <p:spTgt spid="22"/>
                                        </p:tgtEl>
                                        <p:attrNameLst>
                                          <p:attrName>style.visibility</p:attrName>
                                        </p:attrNameLst>
                                      </p:cBhvr>
                                      <p:to>
                                        <p:strVal val="visible"/>
                                      </p:to>
                                    </p:set>
                                    <p:animEffect transition="in" filter="wipe(righ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utoUpdateAnimBg="0"/>
      <p:bldP spid="11" grpId="0" animBg="1"/>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70" name="Rectangle 7"/>
          <p:cNvSpPr>
            <a:spLocks noGrp="1" noChangeArrowheads="1"/>
          </p:cNvSpPr>
          <p:nvPr>
            <p:ph type="title" idx="4294967295"/>
          </p:nvPr>
        </p:nvSpPr>
        <p:spPr>
          <a:xfrm>
            <a:off x="89832" y="117475"/>
            <a:ext cx="7777687" cy="860425"/>
          </a:xfrm>
        </p:spPr>
        <p:txBody>
          <a:bodyPr/>
          <a:lstStyle/>
          <a:p>
            <a:r>
              <a:rPr lang="en-US" sz="3200" b="1" dirty="0">
                <a:solidFill>
                  <a:srgbClr val="2B7299"/>
                </a:solidFill>
                <a:latin typeface="Arial" pitchFamily="34" charset="0"/>
              </a:rPr>
              <a:t>US Treasury Security Yields:</a:t>
            </a:r>
            <a:br>
              <a:rPr lang="en-US" sz="3200" b="1" dirty="0">
                <a:solidFill>
                  <a:srgbClr val="2B7299"/>
                </a:solidFill>
                <a:latin typeface="Arial" pitchFamily="34" charset="0"/>
              </a:rPr>
            </a:br>
            <a:r>
              <a:rPr lang="en-US" sz="3200" b="1" dirty="0">
                <a:solidFill>
                  <a:srgbClr val="2B7299"/>
                </a:solidFill>
                <a:latin typeface="Arial" pitchFamily="34" charset="0"/>
              </a:rPr>
              <a:t>A Long Downward Trend, 1990–2023*</a:t>
            </a:r>
          </a:p>
        </p:txBody>
      </p:sp>
      <p:sp>
        <p:nvSpPr>
          <p:cNvPr id="11271" name="Text Box 5"/>
          <p:cNvSpPr txBox="1">
            <a:spLocks noChangeArrowheads="1"/>
          </p:cNvSpPr>
          <p:nvPr/>
        </p:nvSpPr>
        <p:spPr bwMode="auto">
          <a:xfrm>
            <a:off x="311150" y="6338259"/>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August 2023.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3"/>
              </a:rPr>
              <a:t>http://www.federalreserve.gov/releases/h15/data.htm</a:t>
            </a:r>
            <a:r>
              <a:rPr lang="en-US" sz="1100" dirty="0"/>
              <a:t>. National Bureau of Economic Research (recession dates); Risk and Uncertainty Management Center, University of South Carolina.</a:t>
            </a:r>
          </a:p>
        </p:txBody>
      </p:sp>
      <p:graphicFrame>
        <p:nvGraphicFramePr>
          <p:cNvPr id="11266" name="Object 2"/>
          <p:cNvGraphicFramePr>
            <a:graphicFrameLocks noChangeAspect="1"/>
          </p:cNvGraphicFramePr>
          <p:nvPr>
            <p:extLst>
              <p:ext uri="{D42A27DB-BD31-4B8C-83A1-F6EECF244321}">
                <p14:modId xmlns:p14="http://schemas.microsoft.com/office/powerpoint/2010/main" val="1383588111"/>
              </p:ext>
            </p:extLst>
          </p:nvPr>
        </p:nvGraphicFramePr>
        <p:xfrm>
          <a:off x="793189" y="977900"/>
          <a:ext cx="10087428" cy="4838700"/>
        </p:xfrm>
        <a:graphic>
          <a:graphicData uri="http://schemas.openxmlformats.org/presentationml/2006/ole">
            <mc:AlternateContent xmlns:mc="http://schemas.openxmlformats.org/markup-compatibility/2006">
              <mc:Choice xmlns:v="urn:schemas-microsoft-com:vml" Requires="v">
                <p:oleObj name="Chart" r:id="rId4" imgW="8343822" imgH="4381639" progId="MSGraph.Chart.8">
                  <p:embed followColorScheme="full"/>
                </p:oleObj>
              </mc:Choice>
              <mc:Fallback>
                <p:oleObj name="Chart" r:id="rId4" imgW="8343822" imgH="4381639" progId="MSGraph.Chart.8">
                  <p:embed followColorScheme="full"/>
                  <p:pic>
                    <p:nvPicPr>
                      <p:cNvPr id="11266" name="Object 2"/>
                      <p:cNvPicPr>
                        <a:picLocks noChangeAspect="1" noChangeArrowheads="1"/>
                      </p:cNvPicPr>
                      <p:nvPr/>
                    </p:nvPicPr>
                    <p:blipFill>
                      <a:blip r:embed="rId5"/>
                      <a:srcRect/>
                      <a:stretch>
                        <a:fillRect/>
                      </a:stretch>
                    </p:blipFill>
                    <p:spPr bwMode="auto">
                      <a:xfrm>
                        <a:off x="793189" y="977900"/>
                        <a:ext cx="10087428" cy="4838700"/>
                      </a:xfrm>
                      <a:prstGeom prst="rect">
                        <a:avLst/>
                      </a:prstGeom>
                      <a:noFill/>
                    </p:spPr>
                  </p:pic>
                </p:oleObj>
              </mc:Fallback>
            </mc:AlternateContent>
          </a:graphicData>
        </a:graphic>
      </p:graphicFrame>
      <p:sp>
        <p:nvSpPr>
          <p:cNvPr id="9" name="AutoShape 38"/>
          <p:cNvSpPr>
            <a:spLocks noChangeArrowheads="1"/>
          </p:cNvSpPr>
          <p:nvPr/>
        </p:nvSpPr>
        <p:spPr bwMode="blackWhite">
          <a:xfrm>
            <a:off x="4615543" y="1143005"/>
            <a:ext cx="3137807" cy="932538"/>
          </a:xfrm>
          <a:prstGeom prst="wedgeRectCallout">
            <a:avLst>
              <a:gd name="adj1" fmla="val -36532"/>
              <a:gd name="adj2" fmla="val 145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Yields on 10-Year US Treasury Notes have been essentially  below 5% for 20 years</a:t>
            </a:r>
          </a:p>
        </p:txBody>
      </p:sp>
      <p:sp>
        <p:nvSpPr>
          <p:cNvPr id="11273" name="Rectangle 4"/>
          <p:cNvSpPr>
            <a:spLocks noChangeArrowheads="1"/>
          </p:cNvSpPr>
          <p:nvPr/>
        </p:nvSpPr>
        <p:spPr bwMode="blackWhite">
          <a:xfrm>
            <a:off x="1066633" y="5708986"/>
            <a:ext cx="10058734"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Since roughly 80% of P/C bond/cash investments are in 10-year or shorter durations, Fed rate hikes should over time provide a modest boost to P/C insurer portfolio yields</a:t>
            </a:r>
          </a:p>
        </p:txBody>
      </p:sp>
      <p:sp>
        <p:nvSpPr>
          <p:cNvPr id="11" name="AutoShape 38"/>
          <p:cNvSpPr>
            <a:spLocks noChangeArrowheads="1"/>
          </p:cNvSpPr>
          <p:nvPr/>
        </p:nvSpPr>
        <p:spPr bwMode="blackWhite">
          <a:xfrm>
            <a:off x="8781682" y="765705"/>
            <a:ext cx="2908191" cy="1440389"/>
          </a:xfrm>
          <a:prstGeom prst="wedgeRectCallout">
            <a:avLst>
              <a:gd name="adj1" fmla="val 16948"/>
              <a:gd name="adj2" fmla="val 9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The 2-year Treasury is at its highest yield since mid-2006 and currently exceed the 10-yr. yield by about 70BP</a:t>
            </a:r>
          </a:p>
        </p:txBody>
      </p:sp>
      <p:sp>
        <p:nvSpPr>
          <p:cNvPr id="14" name="Rectangle 7"/>
          <p:cNvSpPr>
            <a:spLocks noChangeArrowheads="1"/>
          </p:cNvSpPr>
          <p:nvPr/>
        </p:nvSpPr>
        <p:spPr bwMode="grayWhite">
          <a:xfrm>
            <a:off x="10252953" y="2939143"/>
            <a:ext cx="732571" cy="2432957"/>
          </a:xfrm>
          <a:prstGeom prst="rect">
            <a:avLst/>
          </a:prstGeom>
          <a:noFill/>
          <a:ln w="3810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4386041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endParaRPr lang="en-US" dirty="0"/>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29</a:t>
            </a:fld>
            <a:endParaRPr lang="en-US" dirty="0"/>
          </a:p>
        </p:txBody>
      </p:sp>
      <p:sp>
        <p:nvSpPr>
          <p:cNvPr id="66566" name="Rectangle 11"/>
          <p:cNvSpPr>
            <a:spLocks noGrp="1" noChangeArrowheads="1"/>
          </p:cNvSpPr>
          <p:nvPr>
            <p:ph type="title"/>
          </p:nvPr>
        </p:nvSpPr>
        <p:spPr>
          <a:xfrm>
            <a:off x="397935" y="90491"/>
            <a:ext cx="11294712" cy="860425"/>
          </a:xfrm>
        </p:spPr>
        <p:txBody>
          <a:bodyPr/>
          <a:lstStyle/>
          <a:p>
            <a:r>
              <a:rPr lang="en-US" sz="3200" b="1" dirty="0">
                <a:solidFill>
                  <a:srgbClr val="2B7299"/>
                </a:solidFill>
                <a:latin typeface="Arial "/>
              </a:rPr>
              <a:t>Interest Rate Forecasts: 2019 – 2025F:</a:t>
            </a:r>
            <a:r>
              <a:rPr lang="en-US" sz="3200" b="1" i="1" dirty="0">
                <a:solidFill>
                  <a:srgbClr val="2B7299"/>
                </a:solidFill>
                <a:latin typeface="Arial "/>
              </a:rPr>
              <a:t> Higher </a:t>
            </a:r>
            <a:r>
              <a:rPr lang="en-US" sz="3200" i="1" dirty="0">
                <a:solidFill>
                  <a:srgbClr val="2B7299"/>
                </a:solidFill>
                <a:latin typeface="Arial "/>
              </a:rPr>
              <a:t>for</a:t>
            </a:r>
            <a:r>
              <a:rPr lang="en-US" sz="3200" b="1" i="1" dirty="0">
                <a:solidFill>
                  <a:srgbClr val="2B7299"/>
                </a:solidFill>
                <a:latin typeface="Arial "/>
              </a:rPr>
              <a:t> Longer</a:t>
            </a:r>
          </a:p>
        </p:txBody>
      </p:sp>
      <p:graphicFrame>
        <p:nvGraphicFramePr>
          <p:cNvPr id="66562" name="Object 4"/>
          <p:cNvGraphicFramePr>
            <a:graphicFrameLocks noChangeAspect="1"/>
          </p:cNvGraphicFramePr>
          <p:nvPr/>
        </p:nvGraphicFramePr>
        <p:xfrm>
          <a:off x="1563688" y="1668667"/>
          <a:ext cx="8867775" cy="3771900"/>
        </p:xfrm>
        <a:graphic>
          <a:graphicData uri="http://schemas.openxmlformats.org/presentationml/2006/ole">
            <mc:AlternateContent xmlns:mc="http://schemas.openxmlformats.org/markup-compatibility/2006">
              <mc:Choice xmlns:v="urn:schemas-microsoft-com:vml" Requires="v">
                <p:oleObj name="Chart" r:id="rId3" imgW="8534400" imgH="3771900" progId="MSGraph.Chart.8">
                  <p:embed followColorScheme="full"/>
                </p:oleObj>
              </mc:Choice>
              <mc:Fallback>
                <p:oleObj name="Chart" r:id="rId3" imgW="8534400" imgH="3771900" progId="MSGraph.Chart.8">
                  <p:embed followColorScheme="full"/>
                  <p:pic>
                    <p:nvPicPr>
                      <p:cNvPr id="66562" name="Object 4"/>
                      <p:cNvPicPr>
                        <a:picLocks noChangeAspect="1" noChangeArrowheads="1"/>
                      </p:cNvPicPr>
                      <p:nvPr/>
                    </p:nvPicPr>
                    <p:blipFill>
                      <a:blip r:embed="rId4"/>
                      <a:srcRect/>
                      <a:stretch>
                        <a:fillRect/>
                      </a:stretch>
                    </p:blipFill>
                    <p:spPr bwMode="gray">
                      <a:xfrm>
                        <a:off x="1563688"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512054" y="5447440"/>
            <a:ext cx="10956049" cy="9948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Rising interest rates will provide a modest tailwind for insurers as the Fed raises interest rates.  This will be especially beneficial to longer-tailed lines such as Workers Comp.</a:t>
            </a:r>
          </a:p>
        </p:txBody>
      </p:sp>
      <p:sp>
        <p:nvSpPr>
          <p:cNvPr id="66570" name="Rectangle 8"/>
          <p:cNvSpPr>
            <a:spLocks noChangeArrowheads="1"/>
          </p:cNvSpPr>
          <p:nvPr/>
        </p:nvSpPr>
        <p:spPr bwMode="black">
          <a:xfrm>
            <a:off x="1577788" y="1223683"/>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Yield (%)</a:t>
            </a:r>
          </a:p>
        </p:txBody>
      </p:sp>
      <p:sp>
        <p:nvSpPr>
          <p:cNvPr id="12" name="Rectangle 5"/>
          <p:cNvSpPr>
            <a:spLocks noChangeArrowheads="1"/>
          </p:cNvSpPr>
          <p:nvPr/>
        </p:nvSpPr>
        <p:spPr bwMode="auto">
          <a:xfrm>
            <a:off x="114300" y="6560553"/>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
              </a:rPr>
              <a:t>Sources: Wells Fargo Securities (9/23); Risk and Uncertainty Management Center, University of South Carolina. </a:t>
            </a:r>
          </a:p>
        </p:txBody>
      </p:sp>
      <p:sp>
        <p:nvSpPr>
          <p:cNvPr id="13" name="Rectangle 3"/>
          <p:cNvSpPr>
            <a:spLocks noChangeArrowheads="1"/>
          </p:cNvSpPr>
          <p:nvPr/>
        </p:nvSpPr>
        <p:spPr bwMode="black">
          <a:xfrm>
            <a:off x="2489069" y="1417230"/>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latin typeface="Arial" panose="020B0604020202020204" pitchFamily="34" charset="0"/>
                <a:cs typeface="Arial" panose="020B0604020202020204" pitchFamily="34" charset="0"/>
              </a:rPr>
              <a:t>3-Month Treasury</a:t>
            </a:r>
          </a:p>
        </p:txBody>
      </p:sp>
      <p:sp>
        <p:nvSpPr>
          <p:cNvPr id="16" name="Rectangle 3"/>
          <p:cNvSpPr>
            <a:spLocks noChangeArrowheads="1"/>
          </p:cNvSpPr>
          <p:nvPr/>
        </p:nvSpPr>
        <p:spPr bwMode="black">
          <a:xfrm>
            <a:off x="6799132" y="1426750"/>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latin typeface="Arial" panose="020B0604020202020204" pitchFamily="34" charset="0"/>
                <a:cs typeface="Arial" panose="020B0604020202020204" pitchFamily="34" charset="0"/>
              </a:rPr>
              <a:t>10-Year Treasury</a:t>
            </a:r>
          </a:p>
        </p:txBody>
      </p:sp>
      <p:sp>
        <p:nvSpPr>
          <p:cNvPr id="18" name="AutoShape 38"/>
          <p:cNvSpPr>
            <a:spLocks noChangeArrowheads="1"/>
          </p:cNvSpPr>
          <p:nvPr/>
        </p:nvSpPr>
        <p:spPr bwMode="blackWhite">
          <a:xfrm>
            <a:off x="2127252" y="2029641"/>
            <a:ext cx="2097276" cy="1399359"/>
          </a:xfrm>
          <a:prstGeom prst="wedgeRectCallout">
            <a:avLst>
              <a:gd name="adj1" fmla="val 63002"/>
              <a:gd name="adj2" fmla="val 479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Persistently low yields had been a challenge for insurers for many years.  Fed rate hikes in 2022/23 boosted yields on invested assets</a:t>
            </a:r>
          </a:p>
        </p:txBody>
      </p:sp>
      <p:sp>
        <p:nvSpPr>
          <p:cNvPr id="14" name="AutoShape 38">
            <a:extLst>
              <a:ext uri="{FF2B5EF4-FFF2-40B4-BE49-F238E27FC236}">
                <a16:creationId xmlns:a16="http://schemas.microsoft.com/office/drawing/2014/main" id="{B42CDD69-F0C8-4B19-A3F5-C23B4A9BEDC6}"/>
              </a:ext>
            </a:extLst>
          </p:cNvPr>
          <p:cNvSpPr>
            <a:spLocks noChangeArrowheads="1"/>
          </p:cNvSpPr>
          <p:nvPr/>
        </p:nvSpPr>
        <p:spPr bwMode="blackWhite">
          <a:xfrm>
            <a:off x="6246748" y="2049756"/>
            <a:ext cx="2306637" cy="854287"/>
          </a:xfrm>
          <a:prstGeom prst="wedgeRectCallout">
            <a:avLst>
              <a:gd name="adj1" fmla="val 46072"/>
              <a:gd name="adj2" fmla="val 709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Fed rate hikes have pushed up longer-term yields from 2020’s record lows</a:t>
            </a:r>
          </a:p>
        </p:txBody>
      </p:sp>
    </p:spTree>
    <p:extLst>
      <p:ext uri="{BB962C8B-B14F-4D97-AF65-F5344CB8AC3E}">
        <p14:creationId xmlns:p14="http://schemas.microsoft.com/office/powerpoint/2010/main" val="25289363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sp>
        <p:nvSpPr>
          <p:cNvPr id="1924102" name="Rectangle 6"/>
          <p:cNvSpPr>
            <a:spLocks noChangeArrowheads="1"/>
          </p:cNvSpPr>
          <p:nvPr/>
        </p:nvSpPr>
        <p:spPr bwMode="blackWhite">
          <a:xfrm>
            <a:off x="502623" y="462274"/>
            <a:ext cx="10965480" cy="271274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P/C Insurance Industry Financial Overview &amp; Outlook: </a:t>
            </a:r>
          </a:p>
          <a:p>
            <a:pPr algn="ctr" defTabSz="114300">
              <a:lnSpc>
                <a:spcPct val="95000"/>
              </a:lnSpc>
              <a:spcBef>
                <a:spcPct val="25000"/>
              </a:spcBef>
            </a:pPr>
            <a:r>
              <a:rPr lang="en-US" sz="4400" b="1" i="1" dirty="0">
                <a:solidFill>
                  <a:srgbClr val="FFFFFF"/>
                </a:solidFill>
              </a:rPr>
              <a:t>Challenges Amid Rising Inflation and Higher Interest Rates</a:t>
            </a:r>
          </a:p>
        </p:txBody>
      </p:sp>
      <p:sp>
        <p:nvSpPr>
          <p:cNvPr id="7" name="TextBox 5"/>
          <p:cNvSpPr txBox="1">
            <a:spLocks noChangeArrowheads="1"/>
          </p:cNvSpPr>
          <p:nvPr/>
        </p:nvSpPr>
        <p:spPr bwMode="auto">
          <a:xfrm>
            <a:off x="1611034" y="3682979"/>
            <a:ext cx="8643879" cy="2062103"/>
          </a:xfrm>
          <a:prstGeom prst="rect">
            <a:avLst/>
          </a:prstGeom>
          <a:noFill/>
          <a:ln w="9525">
            <a:noFill/>
            <a:miter lim="800000"/>
            <a:headEnd/>
            <a:tailEnd/>
          </a:ln>
        </p:spPr>
        <p:txBody>
          <a:bodyPr wrap="square">
            <a:spAutoFit/>
          </a:bodyPr>
          <a:lstStyle/>
          <a:p>
            <a:pPr algn="ctr"/>
            <a:r>
              <a:rPr lang="en-US" sz="3200" b="1" dirty="0">
                <a:solidFill>
                  <a:srgbClr val="225A7A"/>
                </a:solidFill>
              </a:rPr>
              <a:t>The Current Economic Environment Presents Many Challenges for P/C Insurers</a:t>
            </a:r>
          </a:p>
          <a:p>
            <a:pPr algn="ctr"/>
            <a:endParaRPr lang="en-US" sz="3200" b="1" i="1" dirty="0">
              <a:solidFill>
                <a:srgbClr val="C00000"/>
              </a:solidFill>
            </a:endParaRPr>
          </a:p>
          <a:p>
            <a:pPr algn="ctr"/>
            <a:r>
              <a:rPr lang="en-US" sz="3200" b="1" i="1" dirty="0">
                <a:solidFill>
                  <a:srgbClr val="C00000"/>
                </a:solidFill>
              </a:rPr>
              <a:t>Industry Remains Strong</a:t>
            </a:r>
            <a:endParaRPr lang="en-US" sz="2400" b="1" i="1" dirty="0">
              <a:solidFill>
                <a:srgbClr val="C00000"/>
              </a:solidFill>
            </a:endParaRP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extLst>
      <p:ext uri="{BB962C8B-B14F-4D97-AF65-F5344CB8AC3E}">
        <p14:creationId xmlns:p14="http://schemas.microsoft.com/office/powerpoint/2010/main" val="89971809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1996611" y="70355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 Capital, Capacity &amp; Reinsurance</a:t>
            </a:r>
          </a:p>
        </p:txBody>
      </p:sp>
      <p:sp>
        <p:nvSpPr>
          <p:cNvPr id="151558" name="TextBox 5"/>
          <p:cNvSpPr txBox="1">
            <a:spLocks noChangeArrowheads="1"/>
          </p:cNvSpPr>
          <p:nvPr/>
        </p:nvSpPr>
        <p:spPr bwMode="auto">
          <a:xfrm>
            <a:off x="547607" y="3307774"/>
            <a:ext cx="11096786" cy="2554545"/>
          </a:xfrm>
          <a:prstGeom prst="rect">
            <a:avLst/>
          </a:prstGeom>
          <a:noFill/>
          <a:ln w="9525">
            <a:noFill/>
            <a:miter lim="800000"/>
            <a:headEnd/>
            <a:tailEnd/>
          </a:ln>
        </p:spPr>
        <p:txBody>
          <a:bodyPr wrap="square">
            <a:spAutoFit/>
          </a:bodyPr>
          <a:lstStyle/>
          <a:p>
            <a:pPr algn="ctr"/>
            <a:r>
              <a:rPr lang="en-US" sz="3200" b="1" dirty="0">
                <a:solidFill>
                  <a:srgbClr val="28688C"/>
                </a:solidFill>
              </a:rPr>
              <a:t>P/C Insurance: Capital Crunch?</a:t>
            </a:r>
          </a:p>
          <a:p>
            <a:pPr algn="ctr"/>
            <a:endParaRPr lang="en-US" sz="3200" b="1" i="1" dirty="0">
              <a:solidFill>
                <a:srgbClr val="C00000"/>
              </a:solidFill>
            </a:endParaRPr>
          </a:p>
          <a:p>
            <a:pPr algn="ctr"/>
            <a:r>
              <a:rPr lang="en-US" sz="3200" b="1" i="1" dirty="0">
                <a:solidFill>
                  <a:srgbClr val="C00000"/>
                </a:solidFill>
              </a:rPr>
              <a:t>Will Industry Capacity Recover?</a:t>
            </a:r>
          </a:p>
          <a:p>
            <a:pPr algn="ctr"/>
            <a:endParaRPr lang="en-US" sz="3200" b="1" i="1" dirty="0">
              <a:solidFill>
                <a:srgbClr val="C00000"/>
              </a:solidFill>
            </a:endParaRPr>
          </a:p>
          <a:p>
            <a:pPr algn="ctr"/>
            <a:r>
              <a:rPr lang="en-US" sz="3200" b="1" i="1" dirty="0">
                <a:solidFill>
                  <a:srgbClr val="00B050"/>
                </a:solidFill>
              </a:rPr>
              <a:t>Reinsurance Markets Remain Under Pressure</a:t>
            </a:r>
          </a:p>
        </p:txBody>
      </p:sp>
      <p:sp>
        <p:nvSpPr>
          <p:cNvPr id="7" name="Date Placeholder 6"/>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25205286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rPr>
              <a:t>12/01/09 - 9pm</a:t>
            </a:r>
          </a:p>
        </p:txBody>
      </p:sp>
      <p:sp>
        <p:nvSpPr>
          <p:cNvPr id="47108"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rPr>
              <a:t>eSlide – P6466 – The Financial Crisis and the Future of the P/C</a:t>
            </a:r>
          </a:p>
        </p:txBody>
      </p:sp>
      <p:sp>
        <p:nvSpPr>
          <p:cNvPr id="47109" name="Rectangle 110"/>
          <p:cNvSpPr txBox="1">
            <a:spLocks noGrp="1"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rPr>
              <a:pPr algn="r" eaLnBrk="0" fontAlgn="base" hangingPunct="0">
                <a:lnSpc>
                  <a:spcPct val="85000"/>
                </a:lnSpc>
                <a:spcBef>
                  <a:spcPct val="20000"/>
                </a:spcBef>
                <a:spcAft>
                  <a:spcPct val="0"/>
                </a:spcAft>
              </a:pPr>
              <a:t>31</a:t>
            </a:fld>
            <a:endParaRPr lang="en-US" sz="900">
              <a:solidFill>
                <a:srgbClr val="000000"/>
              </a:solidFill>
            </a:endParaRPr>
          </a:p>
        </p:txBody>
      </p:sp>
      <p:sp>
        <p:nvSpPr>
          <p:cNvPr id="47110" name="Rectangle 2"/>
          <p:cNvSpPr>
            <a:spLocks noGrp="1" noChangeArrowheads="1"/>
          </p:cNvSpPr>
          <p:nvPr>
            <p:ph type="title" idx="4294967295"/>
          </p:nvPr>
        </p:nvSpPr>
        <p:spPr>
          <a:xfrm>
            <a:off x="327545" y="136588"/>
            <a:ext cx="7644879" cy="860425"/>
          </a:xfrm>
        </p:spPr>
        <p:txBody>
          <a:bodyPr/>
          <a:lstStyle/>
          <a:p>
            <a:r>
              <a:rPr lang="en-US" dirty="0"/>
              <a:t>Policyholder Surplus (Capacity), </a:t>
            </a:r>
            <a:br>
              <a:rPr lang="en-US" dirty="0"/>
            </a:br>
            <a:r>
              <a:rPr lang="en-US" dirty="0"/>
              <a:t>2006:Q4 – 2023F</a:t>
            </a:r>
          </a:p>
        </p:txBody>
      </p:sp>
      <p:sp>
        <p:nvSpPr>
          <p:cNvPr id="47111" name="Rectangle 4"/>
          <p:cNvSpPr>
            <a:spLocks noChangeArrowheads="1"/>
          </p:cNvSpPr>
          <p:nvPr/>
        </p:nvSpPr>
        <p:spPr bwMode="auto">
          <a:xfrm>
            <a:off x="0" y="6200191"/>
            <a:ext cx="4376057" cy="655564"/>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endParaRPr lang="en-US" sz="1200" dirty="0">
              <a:solidFill>
                <a:srgbClr val="000000"/>
              </a:solidFill>
            </a:endParaRPr>
          </a:p>
          <a:p>
            <a:pPr eaLnBrk="0" fontAlgn="base" hangingPunct="0">
              <a:lnSpc>
                <a:spcPct val="85000"/>
              </a:lnSpc>
              <a:spcBef>
                <a:spcPct val="25000"/>
              </a:spcBef>
              <a:spcAft>
                <a:spcPct val="0"/>
              </a:spcAft>
              <a:buClr>
                <a:srgbClr val="FF6801"/>
              </a:buClr>
              <a:buFont typeface="Wingdings" pitchFamily="2" charset="2"/>
              <a:buNone/>
            </a:pPr>
            <a:r>
              <a:rPr lang="en-US" sz="1200" dirty="0">
                <a:solidFill>
                  <a:srgbClr val="000000"/>
                </a:solidFill>
              </a:rPr>
              <a:t>Sources: ISO, A.M .Best, NAIC.  Risk and Uncertainty Management Center, University of South Carolina.</a:t>
            </a:r>
          </a:p>
        </p:txBody>
      </p:sp>
      <p:sp>
        <p:nvSpPr>
          <p:cNvPr id="47112" name="PPTShape_0"/>
          <p:cNvSpPr>
            <a:spLocks noChangeArrowheads="1"/>
          </p:cNvSpPr>
          <p:nvPr/>
        </p:nvSpPr>
        <p:spPr bwMode="black">
          <a:xfrm>
            <a:off x="1161143" y="1094483"/>
            <a:ext cx="1262743"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graphicFrame>
        <p:nvGraphicFramePr>
          <p:cNvPr id="47106" name="Object 3"/>
          <p:cNvGraphicFramePr>
            <a:graphicFrameLocks/>
          </p:cNvGraphicFramePr>
          <p:nvPr>
            <p:extLst>
              <p:ext uri="{D42A27DB-BD31-4B8C-83A1-F6EECF244321}">
                <p14:modId xmlns:p14="http://schemas.microsoft.com/office/powerpoint/2010/main" val="1006286186"/>
              </p:ext>
            </p:extLst>
          </p:nvPr>
        </p:nvGraphicFramePr>
        <p:xfrm>
          <a:off x="327545" y="1299786"/>
          <a:ext cx="11180093" cy="3551339"/>
        </p:xfrm>
        <a:graphic>
          <a:graphicData uri="http://schemas.openxmlformats.org/presentationml/2006/ole">
            <mc:AlternateContent xmlns:mc="http://schemas.openxmlformats.org/markup-compatibility/2006">
              <mc:Choice xmlns:v="urn:schemas-microsoft-com:vml" Requires="v">
                <p:oleObj name="Chart" r:id="rId4" imgW="8762872" imgH="3286061" progId="MSGraph.Chart.8">
                  <p:embed followColorScheme="full"/>
                </p:oleObj>
              </mc:Choice>
              <mc:Fallback>
                <p:oleObj name="Chart" r:id="rId4" imgW="8762872" imgH="3286061" progId="MSGraph.Chart.8">
                  <p:embed followColorScheme="full"/>
                  <p:pic>
                    <p:nvPicPr>
                      <p:cNvPr id="47106" name="Object 3"/>
                      <p:cNvPicPr>
                        <a:picLocks noChangeArrowheads="1"/>
                      </p:cNvPicPr>
                      <p:nvPr/>
                    </p:nvPicPr>
                    <p:blipFill>
                      <a:blip r:embed="rId5"/>
                      <a:srcRect/>
                      <a:stretch>
                        <a:fillRect/>
                      </a:stretch>
                    </p:blipFill>
                    <p:spPr bwMode="auto">
                      <a:xfrm>
                        <a:off x="327545" y="1299786"/>
                        <a:ext cx="11180093" cy="3551339"/>
                      </a:xfrm>
                      <a:prstGeom prst="rect">
                        <a:avLst/>
                      </a:prstGeom>
                      <a:noFill/>
                      <a:ln>
                        <a:noFill/>
                      </a:ln>
                      <a:effectLst/>
                    </p:spPr>
                  </p:pic>
                </p:oleObj>
              </mc:Fallback>
            </mc:AlternateContent>
          </a:graphicData>
        </a:graphic>
      </p:graphicFrame>
      <p:sp>
        <p:nvSpPr>
          <p:cNvPr id="7200776" name="AutoShape 8"/>
          <p:cNvSpPr>
            <a:spLocks noChangeArrowheads="1"/>
          </p:cNvSpPr>
          <p:nvPr/>
        </p:nvSpPr>
        <p:spPr bwMode="blackWhite">
          <a:xfrm>
            <a:off x="1844656" y="1741574"/>
            <a:ext cx="1410175" cy="883159"/>
          </a:xfrm>
          <a:prstGeom prst="wedgeRectCallout">
            <a:avLst>
              <a:gd name="adj1" fmla="val 41634"/>
              <a:gd name="adj2" fmla="val 1692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Financial Crisis          (-16.2%)</a:t>
            </a:r>
          </a:p>
        </p:txBody>
      </p:sp>
      <p:sp>
        <p:nvSpPr>
          <p:cNvPr id="47122" name="Text Box 5"/>
          <p:cNvSpPr txBox="1">
            <a:spLocks noChangeArrowheads="1"/>
          </p:cNvSpPr>
          <p:nvPr/>
        </p:nvSpPr>
        <p:spPr bwMode="auto">
          <a:xfrm>
            <a:off x="7323089" y="5440562"/>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endParaRPr>
          </a:p>
          <a:p>
            <a:pPr eaLnBrk="0" fontAlgn="base" hangingPunct="0">
              <a:lnSpc>
                <a:spcPct val="85000"/>
              </a:lnSpc>
              <a:spcBef>
                <a:spcPct val="25000"/>
              </a:spcBef>
              <a:spcAft>
                <a:spcPct val="0"/>
              </a:spcAft>
            </a:pPr>
            <a:endParaRPr lang="en-US" sz="1600" b="1" dirty="0">
              <a:solidFill>
                <a:srgbClr val="000000"/>
              </a:solidFill>
            </a:endParaRPr>
          </a:p>
          <a:p>
            <a:pPr eaLnBrk="0" fontAlgn="base" hangingPunct="0">
              <a:lnSpc>
                <a:spcPct val="85000"/>
              </a:lnSpc>
              <a:spcBef>
                <a:spcPct val="25000"/>
              </a:spcBef>
              <a:spcAft>
                <a:spcPct val="0"/>
              </a:spcAft>
            </a:pPr>
            <a:endParaRPr lang="en-US" sz="1600" b="1" i="1" dirty="0">
              <a:solidFill>
                <a:srgbClr val="339966"/>
              </a:solidFill>
            </a:endParaRPr>
          </a:p>
        </p:txBody>
      </p:sp>
      <p:sp>
        <p:nvSpPr>
          <p:cNvPr id="19" name="PPTShape_2"/>
          <p:cNvSpPr>
            <a:spLocks noChangeArrowheads="1"/>
          </p:cNvSpPr>
          <p:nvPr/>
        </p:nvSpPr>
        <p:spPr bwMode="blackWhite">
          <a:xfrm>
            <a:off x="3353779" y="1411910"/>
            <a:ext cx="2563812" cy="934169"/>
          </a:xfrm>
          <a:prstGeom prst="wedgeRectCallout">
            <a:avLst>
              <a:gd name="adj1" fmla="val 19297"/>
              <a:gd name="adj2" fmla="val 1380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Drop due to near-record 2011 CAT losses            (-4.9%)</a:t>
            </a:r>
          </a:p>
        </p:txBody>
      </p:sp>
      <p:sp>
        <p:nvSpPr>
          <p:cNvPr id="15" name="Rectangle 5"/>
          <p:cNvSpPr>
            <a:spLocks noChangeArrowheads="1"/>
          </p:cNvSpPr>
          <p:nvPr/>
        </p:nvSpPr>
        <p:spPr bwMode="blackWhite">
          <a:xfrm>
            <a:off x="4110716" y="4891540"/>
            <a:ext cx="7723415" cy="1724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400" b="1" dirty="0">
                <a:solidFill>
                  <a:srgbClr val="FFFFFF"/>
                </a:solidFill>
              </a:rPr>
              <a:t>Policyholder Surplus is the industry’s financial cushion against large insured events, periods of economic stress and financial market volatility.  It is also a source of capital to underwrite new risks.</a:t>
            </a:r>
          </a:p>
        </p:txBody>
      </p:sp>
      <p:sp>
        <p:nvSpPr>
          <p:cNvPr id="17" name="PPTShape_2"/>
          <p:cNvSpPr>
            <a:spLocks noChangeArrowheads="1"/>
          </p:cNvSpPr>
          <p:nvPr/>
        </p:nvSpPr>
        <p:spPr bwMode="blackWhite">
          <a:xfrm>
            <a:off x="6355650" y="333376"/>
            <a:ext cx="3855150" cy="1809746"/>
          </a:xfrm>
          <a:prstGeom prst="wedgeRectCallout">
            <a:avLst>
              <a:gd name="adj1" fmla="val 56704"/>
              <a:gd name="adj2" fmla="val 29715"/>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The P/C insurance industry entered the COVID-19 pandemic from a position of strength and was able to withstand the 9.0% surplus decline in Q1 2020 (far less than during the Financial Crisis). 2020 ended with record surplus. 2021  set another new record, exceeding $1 trillion for the first time. Unrealized losses caused surplus to drop sharply in 2022.</a:t>
            </a:r>
          </a:p>
        </p:txBody>
      </p:sp>
      <p:sp>
        <p:nvSpPr>
          <p:cNvPr id="2" name="PPTShape_2">
            <a:extLst>
              <a:ext uri="{FF2B5EF4-FFF2-40B4-BE49-F238E27FC236}">
                <a16:creationId xmlns:a16="http://schemas.microsoft.com/office/drawing/2014/main" id="{4A68ED88-747F-75FD-76EE-4BCE6073BB27}"/>
              </a:ext>
            </a:extLst>
          </p:cNvPr>
          <p:cNvSpPr>
            <a:spLocks noChangeArrowheads="1"/>
          </p:cNvSpPr>
          <p:nvPr/>
        </p:nvSpPr>
        <p:spPr bwMode="blackWhite">
          <a:xfrm>
            <a:off x="10933231" y="445232"/>
            <a:ext cx="1148813" cy="614777"/>
          </a:xfrm>
          <a:prstGeom prst="wedgeRectCallout">
            <a:avLst>
              <a:gd name="adj1" fmla="val -35367"/>
              <a:gd name="adj2" fmla="val 140297"/>
            </a:avLst>
          </a:prstGeom>
          <a:solidFill>
            <a:srgbClr val="FFC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2022E        (-9.4%)</a:t>
            </a:r>
          </a:p>
        </p:txBody>
      </p:sp>
    </p:spTree>
    <p:custDataLst>
      <p:tags r:id="rId1"/>
    </p:custDataLst>
    <p:extLst>
      <p:ext uri="{BB962C8B-B14F-4D97-AF65-F5344CB8AC3E}">
        <p14:creationId xmlns:p14="http://schemas.microsoft.com/office/powerpoint/2010/main" val="1523124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3" presetClass="entr" presetSubtype="16"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9" grpId="0" animBg="1"/>
      <p:bldP spid="15" grpId="0" animBg="1"/>
      <p:bldP spid="17"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32</a:t>
            </a:fld>
            <a:endParaRPr lang="en-US" sz="900"/>
          </a:p>
        </p:txBody>
      </p:sp>
      <p:graphicFrame>
        <p:nvGraphicFramePr>
          <p:cNvPr id="2026500" name="Object 2"/>
          <p:cNvGraphicFramePr>
            <a:graphicFrameLocks/>
          </p:cNvGraphicFramePr>
          <p:nvPr>
            <p:extLst>
              <p:ext uri="{D42A27DB-BD31-4B8C-83A1-F6EECF244321}">
                <p14:modId xmlns:p14="http://schemas.microsoft.com/office/powerpoint/2010/main" val="4200858218"/>
              </p:ext>
            </p:extLst>
          </p:nvPr>
        </p:nvGraphicFramePr>
        <p:xfrm>
          <a:off x="580571" y="1165178"/>
          <a:ext cx="10435771" cy="4579938"/>
        </p:xfrm>
        <a:graphic>
          <a:graphicData uri="http://schemas.openxmlformats.org/presentationml/2006/ole">
            <mc:AlternateContent xmlns:mc="http://schemas.openxmlformats.org/markup-compatibility/2006">
              <mc:Choice xmlns:v="urn:schemas-microsoft-com:vml" Requires="v">
                <p:oleObj name="Chart" r:id="rId3" imgW="8619949" imgH="4629150" progId="MSGraph.Chart.8">
                  <p:embed followColorScheme="full"/>
                </p:oleObj>
              </mc:Choice>
              <mc:Fallback>
                <p:oleObj name="Chart" r:id="rId3" imgW="8619949" imgH="4629150" progId="MSGraph.Chart.8">
                  <p:embed followColorScheme="full"/>
                  <p:pic>
                    <p:nvPicPr>
                      <p:cNvPr id="2026500" name="Object 2"/>
                      <p:cNvPicPr>
                        <a:picLocks noChangeArrowheads="1"/>
                      </p:cNvPicPr>
                      <p:nvPr/>
                    </p:nvPicPr>
                    <p:blipFill>
                      <a:blip r:embed="rId4"/>
                      <a:srcRect/>
                      <a:stretch>
                        <a:fillRect/>
                      </a:stretch>
                    </p:blipFill>
                    <p:spPr bwMode="gray">
                      <a:xfrm>
                        <a:off x="580571" y="1165178"/>
                        <a:ext cx="10435771" cy="4579938"/>
                      </a:xfrm>
                      <a:prstGeom prst="rect">
                        <a:avLst/>
                      </a:prstGeom>
                      <a:noFill/>
                    </p:spPr>
                  </p:pic>
                </p:oleObj>
              </mc:Fallback>
            </mc:AlternateContent>
          </a:graphicData>
        </a:graphic>
      </p:graphicFrame>
      <p:sp>
        <p:nvSpPr>
          <p:cNvPr id="26630" name="Rectangle 31"/>
          <p:cNvSpPr>
            <a:spLocks noChangeArrowheads="1"/>
          </p:cNvSpPr>
          <p:nvPr/>
        </p:nvSpPr>
        <p:spPr bwMode="black">
          <a:xfrm>
            <a:off x="413929" y="1240461"/>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26632" name="Rectangle 5"/>
          <p:cNvSpPr>
            <a:spLocks noChangeArrowheads="1"/>
          </p:cNvSpPr>
          <p:nvPr/>
        </p:nvSpPr>
        <p:spPr bwMode="blackWhite">
          <a:xfrm>
            <a:off x="2009775" y="5481643"/>
            <a:ext cx="9080232"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a:solidFill>
                  <a:srgbClr val="FFFFFF"/>
                </a:solidFill>
              </a:rPr>
              <a:t>US Property-CAT Reinsurance Pricing Is Sensitive to CAT Activity and Ultimately Impacts Primary Insurance Pricing, Terms and Conditions.  </a:t>
            </a:r>
          </a:p>
        </p:txBody>
      </p:sp>
      <p:sp>
        <p:nvSpPr>
          <p:cNvPr id="12" name="AutoShape 23"/>
          <p:cNvSpPr>
            <a:spLocks noChangeArrowheads="1"/>
          </p:cNvSpPr>
          <p:nvPr/>
        </p:nvSpPr>
        <p:spPr bwMode="blackWhite">
          <a:xfrm>
            <a:off x="2266408" y="3917438"/>
            <a:ext cx="1144717" cy="416700"/>
          </a:xfrm>
          <a:prstGeom prst="wedgeRectCallout">
            <a:avLst>
              <a:gd name="adj1" fmla="val -59131"/>
              <a:gd name="adj2" fmla="val -14674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Post-Andrew surge</a:t>
            </a:r>
          </a:p>
        </p:txBody>
      </p:sp>
      <p:sp>
        <p:nvSpPr>
          <p:cNvPr id="10" name="Title 1"/>
          <p:cNvSpPr txBox="1">
            <a:spLocks/>
          </p:cNvSpPr>
          <p:nvPr/>
        </p:nvSpPr>
        <p:spPr>
          <a:xfrm>
            <a:off x="147751" y="170486"/>
            <a:ext cx="11669486"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altLang="en-US" kern="0" dirty="0">
                <a:latin typeface="Arial" panose="020B0604020202020204" pitchFamily="34" charset="0"/>
              </a:rPr>
              <a:t>US Property Catastrophe Rate-on-Line Index: 1990 – 2023*</a:t>
            </a:r>
          </a:p>
        </p:txBody>
      </p:sp>
      <p:sp>
        <p:nvSpPr>
          <p:cNvPr id="11" name="Rectangle 4"/>
          <p:cNvSpPr>
            <a:spLocks noChangeArrowheads="1"/>
          </p:cNvSpPr>
          <p:nvPr/>
        </p:nvSpPr>
        <p:spPr bwMode="auto">
          <a:xfrm>
            <a:off x="-162352" y="6129290"/>
            <a:ext cx="8601077"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200" dirty="0">
                <a:solidFill>
                  <a:srgbClr val="000000"/>
                </a:solidFill>
              </a:rPr>
              <a:t>*As of January 1 each year.</a:t>
            </a:r>
          </a:p>
          <a:p>
            <a:pPr eaLnBrk="0" hangingPunct="0">
              <a:lnSpc>
                <a:spcPct val="85000"/>
              </a:lnSpc>
              <a:spcBef>
                <a:spcPct val="25000"/>
              </a:spcBef>
              <a:buClr>
                <a:srgbClr val="FF6801"/>
              </a:buClr>
            </a:pPr>
            <a:r>
              <a:rPr lang="en-US" altLang="en-US" sz="1200" dirty="0">
                <a:solidFill>
                  <a:srgbClr val="000000"/>
                </a:solidFill>
              </a:rPr>
              <a:t>**35.0% figure is the change in reinsurance rate for period from January through July 2023 relative to Jan. 1, 2022.</a:t>
            </a:r>
          </a:p>
          <a:p>
            <a:pPr eaLnBrk="0" hangingPunct="0">
              <a:lnSpc>
                <a:spcPct val="85000"/>
              </a:lnSpc>
              <a:spcBef>
                <a:spcPct val="25000"/>
              </a:spcBef>
              <a:buClr>
                <a:srgbClr val="FF6801"/>
              </a:buClr>
            </a:pPr>
            <a:r>
              <a:rPr lang="en-US" altLang="en-US" sz="1200" dirty="0">
                <a:solidFill>
                  <a:srgbClr val="000000"/>
                </a:solidFill>
              </a:rPr>
              <a:t>Source: Guy Carpenter; Artemis.bm accessed at: </a:t>
            </a:r>
            <a:r>
              <a:rPr lang="en-US" sz="1200" dirty="0">
                <a:hlinkClick r:id="rId5"/>
              </a:rPr>
              <a:t>http://www.artemis.bm/us-property-cat-rate-on-line-index</a:t>
            </a:r>
            <a:r>
              <a:rPr lang="en-US" sz="1200" dirty="0"/>
              <a:t> </a:t>
            </a:r>
            <a:r>
              <a:rPr lang="en-US" altLang="en-US" sz="1200" dirty="0">
                <a:solidFill>
                  <a:srgbClr val="000000"/>
                </a:solidFill>
              </a:rPr>
              <a:t> </a:t>
            </a:r>
          </a:p>
        </p:txBody>
      </p:sp>
      <p:sp>
        <p:nvSpPr>
          <p:cNvPr id="13" name="AutoShape 23"/>
          <p:cNvSpPr>
            <a:spLocks noChangeArrowheads="1"/>
          </p:cNvSpPr>
          <p:nvPr/>
        </p:nvSpPr>
        <p:spPr bwMode="blackWhite">
          <a:xfrm>
            <a:off x="4924300" y="4182318"/>
            <a:ext cx="1144717" cy="416700"/>
          </a:xfrm>
          <a:prstGeom prst="wedgeRectCallout">
            <a:avLst>
              <a:gd name="adj1" fmla="val -42968"/>
              <a:gd name="adj2" fmla="val -15268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Post-9/11 Adjustment</a:t>
            </a:r>
          </a:p>
        </p:txBody>
      </p:sp>
      <p:sp>
        <p:nvSpPr>
          <p:cNvPr id="15" name="AutoShape 23"/>
          <p:cNvSpPr>
            <a:spLocks noChangeArrowheads="1"/>
          </p:cNvSpPr>
          <p:nvPr/>
        </p:nvSpPr>
        <p:spPr bwMode="blackWhite">
          <a:xfrm>
            <a:off x="4204140" y="2049718"/>
            <a:ext cx="1144717" cy="656488"/>
          </a:xfrm>
          <a:prstGeom prst="wedgeRectCallout">
            <a:avLst>
              <a:gd name="adj1" fmla="val 96926"/>
              <a:gd name="adj2" fmla="val -1957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Post Katrina, Rita, Wilma period</a:t>
            </a:r>
          </a:p>
        </p:txBody>
      </p:sp>
      <p:sp>
        <p:nvSpPr>
          <p:cNvPr id="16" name="AutoShape 23"/>
          <p:cNvSpPr>
            <a:spLocks noChangeArrowheads="1"/>
          </p:cNvSpPr>
          <p:nvPr/>
        </p:nvSpPr>
        <p:spPr bwMode="blackWhite">
          <a:xfrm>
            <a:off x="6287417" y="3735958"/>
            <a:ext cx="1144717" cy="463570"/>
          </a:xfrm>
          <a:prstGeom prst="wedgeRectCallout">
            <a:avLst>
              <a:gd name="adj1" fmla="val 9784"/>
              <a:gd name="adj2" fmla="val -21334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Post-Ike adjustment</a:t>
            </a:r>
          </a:p>
        </p:txBody>
      </p:sp>
      <p:sp>
        <p:nvSpPr>
          <p:cNvPr id="17" name="AutoShape 23"/>
          <p:cNvSpPr>
            <a:spLocks noChangeArrowheads="1"/>
          </p:cNvSpPr>
          <p:nvPr/>
        </p:nvSpPr>
        <p:spPr bwMode="blackWhite">
          <a:xfrm>
            <a:off x="7582192" y="3929335"/>
            <a:ext cx="1429352" cy="1021418"/>
          </a:xfrm>
          <a:prstGeom prst="wedgeRectCallout">
            <a:avLst>
              <a:gd name="adj1" fmla="val -25792"/>
              <a:gd name="adj2" fmla="val -12537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Adjustment following  record tornado losses in 2011 and Sandy in 2012</a:t>
            </a:r>
          </a:p>
        </p:txBody>
      </p:sp>
      <p:sp>
        <p:nvSpPr>
          <p:cNvPr id="18" name="AutoShape 7"/>
          <p:cNvSpPr>
            <a:spLocks noChangeArrowheads="1"/>
          </p:cNvSpPr>
          <p:nvPr/>
        </p:nvSpPr>
        <p:spPr bwMode="blackWhite">
          <a:xfrm>
            <a:off x="5930743" y="650276"/>
            <a:ext cx="4503650" cy="1510891"/>
          </a:xfrm>
          <a:prstGeom prst="wedgeRectCallout">
            <a:avLst>
              <a:gd name="adj1" fmla="val 34863"/>
              <a:gd name="adj2" fmla="val 897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sz="2000" b="1" dirty="0">
                <a:solidFill>
                  <a:srgbClr val="FFFFFF"/>
                </a:solidFill>
              </a:rPr>
              <a:t>Record CAT activity in the US pressured US reinsurance prices in recent years (+30.1 in 2023,+14.8% in 2022, +6.4% in 2021, +9.0% in 2020, +2.6% in 2019, +7.5% in 2018)</a:t>
            </a:r>
          </a:p>
        </p:txBody>
      </p:sp>
      <p:sp>
        <p:nvSpPr>
          <p:cNvPr id="14" name="TextBox 13"/>
          <p:cNvSpPr txBox="1"/>
          <p:nvPr/>
        </p:nvSpPr>
        <p:spPr>
          <a:xfrm>
            <a:off x="9831609" y="3443654"/>
            <a:ext cx="2207991" cy="1477328"/>
          </a:xfrm>
          <a:prstGeom prst="rect">
            <a:avLst/>
          </a:prstGeom>
          <a:solidFill>
            <a:srgbClr val="C00000"/>
          </a:solidFill>
        </p:spPr>
        <p:txBody>
          <a:bodyPr wrap="square" rtlCol="0">
            <a:spAutoFit/>
          </a:bodyPr>
          <a:lstStyle/>
          <a:p>
            <a:pPr algn="ctr"/>
            <a:r>
              <a:rPr lang="en-US" b="1" u="sng" dirty="0">
                <a:solidFill>
                  <a:schemeClr val="bg1"/>
                </a:solidFill>
              </a:rPr>
              <a:t>2023 </a:t>
            </a:r>
            <a:r>
              <a:rPr lang="en-US" b="1" u="sng" dirty="0" err="1">
                <a:solidFill>
                  <a:schemeClr val="bg1"/>
                </a:solidFill>
              </a:rPr>
              <a:t>RoLs</a:t>
            </a:r>
            <a:endParaRPr lang="en-US" b="1" u="sng" dirty="0">
              <a:solidFill>
                <a:schemeClr val="bg1"/>
              </a:solidFill>
            </a:endParaRPr>
          </a:p>
          <a:p>
            <a:pPr algn="ctr"/>
            <a:r>
              <a:rPr lang="en-US" b="1" dirty="0">
                <a:solidFill>
                  <a:schemeClr val="bg1"/>
                </a:solidFill>
              </a:rPr>
              <a:t>US: +30.1%* (1/1)</a:t>
            </a:r>
          </a:p>
          <a:p>
            <a:pPr algn="ctr"/>
            <a:r>
              <a:rPr lang="en-US" b="1" dirty="0">
                <a:solidFill>
                  <a:schemeClr val="bg1"/>
                </a:solidFill>
              </a:rPr>
              <a:t>US: +35.0%** (7/1)</a:t>
            </a:r>
          </a:p>
          <a:p>
            <a:pPr algn="ctr"/>
            <a:r>
              <a:rPr lang="en-US" b="1" dirty="0">
                <a:solidFill>
                  <a:schemeClr val="bg1"/>
                </a:solidFill>
              </a:rPr>
              <a:t>Europe: +30.0% </a:t>
            </a:r>
          </a:p>
          <a:p>
            <a:pPr algn="ctr"/>
            <a:r>
              <a:rPr lang="en-US" b="1" dirty="0">
                <a:solidFill>
                  <a:schemeClr val="bg1"/>
                </a:solidFill>
              </a:rPr>
              <a:t>Global: +27.5%</a:t>
            </a:r>
          </a:p>
        </p:txBody>
      </p:sp>
      <p:sp>
        <p:nvSpPr>
          <p:cNvPr id="2" name="AutoShape 23">
            <a:extLst>
              <a:ext uri="{FF2B5EF4-FFF2-40B4-BE49-F238E27FC236}">
                <a16:creationId xmlns:a16="http://schemas.microsoft.com/office/drawing/2014/main" id="{B58CB3FD-99A4-57DE-4297-DC4329CE2940}"/>
              </a:ext>
            </a:extLst>
          </p:cNvPr>
          <p:cNvSpPr>
            <a:spLocks noChangeArrowheads="1"/>
          </p:cNvSpPr>
          <p:nvPr/>
        </p:nvSpPr>
        <p:spPr bwMode="blackWhite">
          <a:xfrm>
            <a:off x="10812790" y="2377962"/>
            <a:ext cx="740388" cy="277920"/>
          </a:xfrm>
          <a:prstGeom prst="wedgeRectCallout">
            <a:avLst>
              <a:gd name="adj1" fmla="val -84971"/>
              <a:gd name="adj2" fmla="val -96858"/>
            </a:avLst>
          </a:prstGeom>
          <a:solidFill>
            <a:srgbClr val="C0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+30.1%</a:t>
            </a:r>
          </a:p>
        </p:txBody>
      </p:sp>
      <p:sp>
        <p:nvSpPr>
          <p:cNvPr id="3" name="AutoShape 23">
            <a:extLst>
              <a:ext uri="{FF2B5EF4-FFF2-40B4-BE49-F238E27FC236}">
                <a16:creationId xmlns:a16="http://schemas.microsoft.com/office/drawing/2014/main" id="{4236467D-6885-5211-5D2A-706B61EBA19C}"/>
              </a:ext>
            </a:extLst>
          </p:cNvPr>
          <p:cNvSpPr>
            <a:spLocks noChangeArrowheads="1"/>
          </p:cNvSpPr>
          <p:nvPr/>
        </p:nvSpPr>
        <p:spPr bwMode="blackWhite">
          <a:xfrm>
            <a:off x="5042644" y="1491047"/>
            <a:ext cx="740388" cy="277920"/>
          </a:xfrm>
          <a:prstGeom prst="wedgeRectCallout">
            <a:avLst>
              <a:gd name="adj1" fmla="val 66835"/>
              <a:gd name="adj2" fmla="val 197885"/>
            </a:avLst>
          </a:prstGeom>
          <a:solidFill>
            <a:srgbClr val="C0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+76%</a:t>
            </a:r>
          </a:p>
        </p:txBody>
      </p:sp>
      <p:sp>
        <p:nvSpPr>
          <p:cNvPr id="4" name="AutoShape 23">
            <a:extLst>
              <a:ext uri="{FF2B5EF4-FFF2-40B4-BE49-F238E27FC236}">
                <a16:creationId xmlns:a16="http://schemas.microsoft.com/office/drawing/2014/main" id="{32C5463C-3866-A24A-FD0E-D81E726AD523}"/>
              </a:ext>
            </a:extLst>
          </p:cNvPr>
          <p:cNvSpPr>
            <a:spLocks noChangeArrowheads="1"/>
          </p:cNvSpPr>
          <p:nvPr/>
        </p:nvSpPr>
        <p:spPr bwMode="blackWhite">
          <a:xfrm>
            <a:off x="1896214" y="1776601"/>
            <a:ext cx="740388" cy="277920"/>
          </a:xfrm>
          <a:prstGeom prst="wedgeRectCallout">
            <a:avLst>
              <a:gd name="adj1" fmla="val 3797"/>
              <a:gd name="adj2" fmla="val 156758"/>
            </a:avLst>
          </a:prstGeom>
          <a:solidFill>
            <a:srgbClr val="C0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+68%</a:t>
            </a:r>
          </a:p>
        </p:txBody>
      </p:sp>
      <p:sp>
        <p:nvSpPr>
          <p:cNvPr id="5" name="AutoShape 23">
            <a:extLst>
              <a:ext uri="{FF2B5EF4-FFF2-40B4-BE49-F238E27FC236}">
                <a16:creationId xmlns:a16="http://schemas.microsoft.com/office/drawing/2014/main" id="{C2887395-18E2-CA49-13A9-C070161285F9}"/>
              </a:ext>
            </a:extLst>
          </p:cNvPr>
          <p:cNvSpPr>
            <a:spLocks noChangeArrowheads="1"/>
          </p:cNvSpPr>
          <p:nvPr/>
        </p:nvSpPr>
        <p:spPr bwMode="blackWhite">
          <a:xfrm>
            <a:off x="11147644" y="1732960"/>
            <a:ext cx="891956" cy="277920"/>
          </a:xfrm>
          <a:prstGeom prst="wedgeRectCallout">
            <a:avLst>
              <a:gd name="adj1" fmla="val -92690"/>
              <a:gd name="adj2" fmla="val 67650"/>
            </a:avLst>
          </a:prstGeom>
          <a:solidFill>
            <a:srgbClr val="C0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+35.0%**</a:t>
            </a:r>
          </a:p>
        </p:txBody>
      </p:sp>
    </p:spTree>
    <p:extLst>
      <p:ext uri="{BB962C8B-B14F-4D97-AF65-F5344CB8AC3E}">
        <p14:creationId xmlns:p14="http://schemas.microsoft.com/office/powerpoint/2010/main" val="42419974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2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27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32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37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4200"/>
                            </p:stCondLst>
                            <p:childTnLst>
                              <p:par>
                                <p:cTn id="29" presetID="22" presetClass="entr" presetSubtype="4" fill="hold" grpId="0" nodeType="afterEffect">
                                  <p:stCondLst>
                                    <p:cond delay="7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par>
                          <p:cTn id="45" fill="hold">
                            <p:stCondLst>
                              <p:cond delay="1500"/>
                            </p:stCondLst>
                            <p:childTnLst>
                              <p:par>
                                <p:cTn id="46" presetID="22" presetClass="entr" presetSubtype="4"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childTnLst>
                          </p:cTn>
                        </p:par>
                        <p:par>
                          <p:cTn id="49" fill="hold">
                            <p:stCondLst>
                              <p:cond delay="2000"/>
                            </p:stCondLst>
                            <p:childTnLst>
                              <p:par>
                                <p:cTn id="50" presetID="22" presetClass="entr" presetSubtype="4"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12" grpId="0" animBg="1"/>
      <p:bldP spid="13" grpId="0" animBg="1"/>
      <p:bldP spid="15" grpId="0" animBg="1"/>
      <p:bldP spid="16" grpId="0" animBg="1"/>
      <p:bldP spid="17" grpId="0" animBg="1"/>
      <p:bldP spid="18" grpId="0" animBg="1"/>
      <p:bldP spid="14" grpId="0" animBg="1"/>
      <p:bldP spid="2" grpId="0" animBg="1"/>
      <p:bldP spid="3" grpId="0" animBg="1"/>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264981" y="124880"/>
            <a:ext cx="11662038" cy="686835"/>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Global Reinsurance Capital, 2013 – 2023:Q1</a:t>
            </a:r>
          </a:p>
        </p:txBody>
      </p:sp>
      <p:sp>
        <p:nvSpPr>
          <p:cNvPr id="15" name="TextBox 14"/>
          <p:cNvSpPr txBox="1"/>
          <p:nvPr/>
        </p:nvSpPr>
        <p:spPr>
          <a:xfrm>
            <a:off x="127191" y="6193952"/>
            <a:ext cx="11263898" cy="738664"/>
          </a:xfrm>
          <a:prstGeom prst="rect">
            <a:avLst/>
          </a:prstGeom>
          <a:noFill/>
        </p:spPr>
        <p:txBody>
          <a:bodyPr wrap="square" rtlCol="0">
            <a:spAutoFit/>
          </a:bodyPr>
          <a:lstStyle/>
          <a:p>
            <a:endParaRPr lang="en-US" sz="1400" dirty="0"/>
          </a:p>
          <a:p>
            <a:r>
              <a:rPr lang="en-US" sz="1400" dirty="0"/>
              <a:t>Source: Aon Reinsurance Solutions/Aon Securities from Artemis.bm, accessed at: </a:t>
            </a:r>
            <a:r>
              <a:rPr lang="en-US" sz="1400" dirty="0">
                <a:hlinkClick r:id="rId3"/>
              </a:rPr>
              <a:t>https://www.artemis.bm/news/alternative-reinsurance-capital-grows-to-new-100bn-high-aon/</a:t>
            </a:r>
            <a:r>
              <a:rPr lang="en-US" sz="1400" dirty="0"/>
              <a:t>. </a:t>
            </a:r>
          </a:p>
        </p:txBody>
      </p:sp>
      <p:pic>
        <p:nvPicPr>
          <p:cNvPr id="11" name="Picture 10">
            <a:extLst>
              <a:ext uri="{FF2B5EF4-FFF2-40B4-BE49-F238E27FC236}">
                <a16:creationId xmlns:a16="http://schemas.microsoft.com/office/drawing/2014/main" id="{2E7D7D8D-3FD9-E474-CE99-304C5497C09A}"/>
              </a:ext>
            </a:extLst>
          </p:cNvPr>
          <p:cNvPicPr>
            <a:picLocks noChangeAspect="1"/>
          </p:cNvPicPr>
          <p:nvPr/>
        </p:nvPicPr>
        <p:blipFill>
          <a:blip r:embed="rId4"/>
          <a:stretch>
            <a:fillRect/>
          </a:stretch>
        </p:blipFill>
        <p:spPr>
          <a:xfrm>
            <a:off x="204956" y="1527940"/>
            <a:ext cx="9852707" cy="4769187"/>
          </a:xfrm>
          <a:prstGeom prst="rect">
            <a:avLst/>
          </a:prstGeom>
        </p:spPr>
      </p:pic>
      <p:sp>
        <p:nvSpPr>
          <p:cNvPr id="17" name="TextBox 16">
            <a:extLst>
              <a:ext uri="{FF2B5EF4-FFF2-40B4-BE49-F238E27FC236}">
                <a16:creationId xmlns:a16="http://schemas.microsoft.com/office/drawing/2014/main" id="{2DF84810-5855-8D06-39A2-C581625A9069}"/>
              </a:ext>
            </a:extLst>
          </p:cNvPr>
          <p:cNvSpPr txBox="1"/>
          <p:nvPr/>
        </p:nvSpPr>
        <p:spPr>
          <a:xfrm>
            <a:off x="204956" y="993073"/>
            <a:ext cx="1239331" cy="338554"/>
          </a:xfrm>
          <a:prstGeom prst="rect">
            <a:avLst/>
          </a:prstGeom>
          <a:noFill/>
        </p:spPr>
        <p:txBody>
          <a:bodyPr wrap="square" rtlCol="0">
            <a:spAutoFit/>
          </a:bodyPr>
          <a:lstStyle/>
          <a:p>
            <a:r>
              <a:rPr lang="en-US" sz="1600" b="1" dirty="0">
                <a:solidFill>
                  <a:srgbClr val="28688C"/>
                </a:solidFill>
              </a:rPr>
              <a:t>$ Billions</a:t>
            </a:r>
          </a:p>
        </p:txBody>
      </p:sp>
      <p:sp>
        <p:nvSpPr>
          <p:cNvPr id="18" name="PPTShape_2">
            <a:extLst>
              <a:ext uri="{FF2B5EF4-FFF2-40B4-BE49-F238E27FC236}">
                <a16:creationId xmlns:a16="http://schemas.microsoft.com/office/drawing/2014/main" id="{AFF19326-3A23-8A12-40DB-5589110DE50A}"/>
              </a:ext>
            </a:extLst>
          </p:cNvPr>
          <p:cNvSpPr>
            <a:spLocks noChangeArrowheads="1"/>
          </p:cNvSpPr>
          <p:nvPr/>
        </p:nvSpPr>
        <p:spPr bwMode="blackWhite">
          <a:xfrm>
            <a:off x="9850201" y="1815196"/>
            <a:ext cx="2254250" cy="2674409"/>
          </a:xfrm>
          <a:prstGeom prst="wedgeRectCallout">
            <a:avLst>
              <a:gd name="adj1" fmla="val -99373"/>
              <a:gd name="adj2" fmla="val 109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pPr>
            <a:r>
              <a:rPr lang="en-US" b="1" dirty="0">
                <a:solidFill>
                  <a:schemeClr val="bg1"/>
                </a:solidFill>
              </a:rPr>
              <a:t>Global reinsurance capital fell by $100B or 14.8% in 2022, contributing to today’s property insurance challenges. Some recovery evident in 2023.</a:t>
            </a:r>
            <a:endParaRPr lang="en-US" b="1" dirty="0">
              <a:solidFill>
                <a:srgbClr val="FFFFFF"/>
              </a:solidFill>
            </a:endParaRPr>
          </a:p>
        </p:txBody>
      </p:sp>
    </p:spTree>
    <p:extLst>
      <p:ext uri="{BB962C8B-B14F-4D97-AF65-F5344CB8AC3E}">
        <p14:creationId xmlns:p14="http://schemas.microsoft.com/office/powerpoint/2010/main" val="32852066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1917700" y="736209"/>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Catastrophe Loss Trends</a:t>
            </a:r>
          </a:p>
        </p:txBody>
      </p:sp>
      <p:sp>
        <p:nvSpPr>
          <p:cNvPr id="151558" name="TextBox 5"/>
          <p:cNvSpPr txBox="1">
            <a:spLocks noChangeArrowheads="1"/>
          </p:cNvSpPr>
          <p:nvPr/>
        </p:nvSpPr>
        <p:spPr bwMode="auto">
          <a:xfrm>
            <a:off x="439193" y="3353494"/>
            <a:ext cx="11096786" cy="1569660"/>
          </a:xfrm>
          <a:prstGeom prst="rect">
            <a:avLst/>
          </a:prstGeom>
          <a:noFill/>
          <a:ln w="9525">
            <a:noFill/>
            <a:miter lim="800000"/>
            <a:headEnd/>
            <a:tailEnd/>
          </a:ln>
        </p:spPr>
        <p:txBody>
          <a:bodyPr wrap="square">
            <a:spAutoFit/>
          </a:bodyPr>
          <a:lstStyle/>
          <a:p>
            <a:pPr algn="ctr"/>
            <a:r>
              <a:rPr lang="en-US" sz="3200" b="1" dirty="0">
                <a:solidFill>
                  <a:srgbClr val="28688C"/>
                </a:solidFill>
              </a:rPr>
              <a:t>The Rise in CAT Losses Shows No Signs of Easing</a:t>
            </a:r>
          </a:p>
          <a:p>
            <a:pPr algn="ctr"/>
            <a:endParaRPr lang="en-US" sz="3200" b="1" i="1" dirty="0">
              <a:solidFill>
                <a:srgbClr val="C00000"/>
              </a:solidFill>
            </a:endParaRPr>
          </a:p>
          <a:p>
            <a:pPr algn="ctr"/>
            <a:r>
              <a:rPr lang="en-US" sz="3200" b="1" i="1" dirty="0">
                <a:solidFill>
                  <a:srgbClr val="C00000"/>
                </a:solidFill>
              </a:rPr>
              <a:t>The 2020s Are Off to an Ominous Beginning</a:t>
            </a:r>
          </a:p>
        </p:txBody>
      </p:sp>
      <p:sp>
        <p:nvSpPr>
          <p:cNvPr id="7" name="Date Placeholder 6"/>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410798651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214874" y="100061"/>
            <a:ext cx="8177091" cy="663635"/>
          </a:xfrm>
        </p:spPr>
        <p:txBody>
          <a:bodyPr/>
          <a:lstStyle/>
          <a:p>
            <a:r>
              <a:rPr lang="en-US" dirty="0"/>
              <a:t>U.S. Inflation-Adjusted Insured CAT Losses:</a:t>
            </a:r>
            <a:br>
              <a:rPr lang="en-US" dirty="0"/>
            </a:br>
            <a:r>
              <a:rPr lang="en-US" dirty="0"/>
              <a:t>1980 – 2023:H1</a:t>
            </a:r>
          </a:p>
        </p:txBody>
      </p:sp>
      <p:sp>
        <p:nvSpPr>
          <p:cNvPr id="6" name="Text Placeholder 5"/>
          <p:cNvSpPr>
            <a:spLocks noGrp="1"/>
          </p:cNvSpPr>
          <p:nvPr>
            <p:ph type="body" sz="quarter" idx="15"/>
          </p:nvPr>
        </p:nvSpPr>
        <p:spPr>
          <a:xfrm>
            <a:off x="189707" y="6109252"/>
            <a:ext cx="8915382" cy="767741"/>
          </a:xfrm>
        </p:spPr>
        <p:txBody>
          <a:bodyPr/>
          <a:lstStyle/>
          <a:p>
            <a:endParaRPr lang="en-US" sz="1200" dirty="0">
              <a:latin typeface="Arial "/>
            </a:endParaRPr>
          </a:p>
          <a:p>
            <a:r>
              <a:rPr lang="en-US" sz="1200" dirty="0">
                <a:latin typeface="Arial "/>
              </a:rPr>
              <a:t>*Stated in 2021 dollars except 2022 and 2023 (2022/23 dollars).</a:t>
            </a:r>
          </a:p>
          <a:p>
            <a:r>
              <a:rPr lang="en-US" sz="1200" dirty="0">
                <a:latin typeface="Arial "/>
              </a:rPr>
              <a:t>Sources: Property Claims Service, a Verisk Analytics business (1980-2019); 2020-21 figures from Munich Re; 2023 YTD data from Gallagher Re, Insurance Information Institute; University of South Carolina, Risk &amp; Uncertainty Management Center.</a:t>
            </a:r>
            <a:endParaRPr lang="en-US" dirty="0">
              <a:latin typeface="Arial "/>
            </a:endParaRPr>
          </a:p>
          <a:p>
            <a:endParaRPr lang="en-US" dirty="0">
              <a:latin typeface="Arial "/>
            </a:endParaRPr>
          </a:p>
        </p:txBody>
      </p:sp>
      <p:graphicFrame>
        <p:nvGraphicFramePr>
          <p:cNvPr id="22" name="Chart 21"/>
          <p:cNvGraphicFramePr/>
          <p:nvPr>
            <p:extLst>
              <p:ext uri="{D42A27DB-BD31-4B8C-83A1-F6EECF244321}">
                <p14:modId xmlns:p14="http://schemas.microsoft.com/office/powerpoint/2010/main" val="3392864528"/>
              </p:ext>
            </p:extLst>
          </p:nvPr>
        </p:nvGraphicFramePr>
        <p:xfrm>
          <a:off x="776377" y="1227400"/>
          <a:ext cx="9412652" cy="422275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3403253" y="5341511"/>
            <a:ext cx="5385494" cy="90364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u="sng" dirty="0">
                <a:latin typeface="Arial" panose="020B0604020202020204" pitchFamily="34" charset="0"/>
              </a:rPr>
              <a:t>Average Insured Loss per Year</a:t>
            </a:r>
            <a:r>
              <a:rPr lang="en-US" dirty="0">
                <a:latin typeface="Arial" panose="020B0604020202020204" pitchFamily="34" charset="0"/>
              </a:rPr>
              <a:t>*</a:t>
            </a:r>
          </a:p>
          <a:p>
            <a:r>
              <a:rPr lang="en-US" dirty="0">
                <a:latin typeface="Arial" panose="020B0604020202020204" pitchFamily="34" charset="0"/>
              </a:rPr>
              <a:t> 1980-2021: $23.8 Billion</a:t>
            </a:r>
          </a:p>
          <a:p>
            <a:r>
              <a:rPr lang="en-US" dirty="0">
                <a:latin typeface="Arial" panose="020B0604020202020204" pitchFamily="34" charset="0"/>
              </a:rPr>
              <a:t> 2012-2021: $44.1 Billion</a:t>
            </a:r>
          </a:p>
        </p:txBody>
      </p:sp>
      <p:grpSp>
        <p:nvGrpSpPr>
          <p:cNvPr id="7" name="Group 6"/>
          <p:cNvGrpSpPr/>
          <p:nvPr/>
        </p:nvGrpSpPr>
        <p:grpSpPr bwMode="gray">
          <a:xfrm>
            <a:off x="8899833" y="78156"/>
            <a:ext cx="1359220" cy="959712"/>
            <a:chOff x="3077715" y="893732"/>
            <a:chExt cx="1359220" cy="879233"/>
          </a:xfrm>
        </p:grpSpPr>
        <p:sp>
          <p:nvSpPr>
            <p:cNvPr id="8" name="AutoShape 4"/>
            <p:cNvSpPr>
              <a:spLocks noChangeArrowheads="1"/>
            </p:cNvSpPr>
            <p:nvPr/>
          </p:nvSpPr>
          <p:spPr bwMode="gray">
            <a:xfrm>
              <a:off x="3077715" y="893732"/>
              <a:ext cx="1359220" cy="5943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418" tIns="45709" rIns="91418" bIns="45709" anchor="ctr">
              <a:flatTx/>
            </a:bodyPr>
            <a:lstStyle/>
            <a:p>
              <a:pPr algn="ctr" eaLnBrk="0" hangingPunct="0">
                <a:lnSpc>
                  <a:spcPct val="90000"/>
                </a:lnSpc>
                <a:spcBef>
                  <a:spcPts val="300"/>
                </a:spcBef>
                <a:buClr>
                  <a:schemeClr val="accent2"/>
                </a:buClr>
                <a:buSzPct val="90000"/>
                <a:tabLst>
                  <a:tab pos="1603375" algn="ctr"/>
                  <a:tab pos="2627313" algn="ctr"/>
                </a:tabLst>
              </a:pPr>
              <a:r>
                <a:rPr lang="en-US" sz="1400" b="1" dirty="0">
                  <a:solidFill>
                    <a:schemeClr val="accent1"/>
                  </a:solidFill>
                  <a:latin typeface="+mj-lt"/>
                </a:rPr>
                <a:t>Harvey, Irma, Maria</a:t>
              </a:r>
            </a:p>
          </p:txBody>
        </p:sp>
        <p:cxnSp>
          <p:nvCxnSpPr>
            <p:cNvPr id="9" name="Straight Arrow Connector 8"/>
            <p:cNvCxnSpPr>
              <a:cxnSpLocks/>
            </p:cNvCxnSpPr>
            <p:nvPr/>
          </p:nvCxnSpPr>
          <p:spPr bwMode="gray">
            <a:xfrm>
              <a:off x="3697192" y="1488092"/>
              <a:ext cx="0" cy="284873"/>
            </a:xfrm>
            <a:prstGeom prst="straightConnector1">
              <a:avLst/>
            </a:prstGeom>
            <a:noFill/>
            <a:ln w="25400">
              <a:solidFill>
                <a:schemeClr val="accent1"/>
              </a:solidFill>
              <a:round/>
              <a:headEnd/>
              <a:tailEnd type="oval" w="med" len="med"/>
            </a:ln>
            <a:effectLst/>
          </p:spPr>
        </p:cxnSp>
      </p:grpSp>
      <p:sp>
        <p:nvSpPr>
          <p:cNvPr id="2" name="Rectangle 1"/>
          <p:cNvSpPr/>
          <p:nvPr/>
        </p:nvSpPr>
        <p:spPr>
          <a:xfrm>
            <a:off x="9876331" y="3812496"/>
            <a:ext cx="146952" cy="1038473"/>
          </a:xfrm>
          <a:prstGeom prst="rect">
            <a:avLst/>
          </a:prstGeom>
          <a:solidFill>
            <a:srgbClr val="225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9749390" y="3573518"/>
            <a:ext cx="495945" cy="276999"/>
          </a:xfrm>
          <a:prstGeom prst="rect">
            <a:avLst/>
          </a:prstGeom>
          <a:noFill/>
        </p:spPr>
        <p:txBody>
          <a:bodyPr wrap="square" rtlCol="0">
            <a:spAutoFit/>
          </a:bodyPr>
          <a:lstStyle/>
          <a:p>
            <a:r>
              <a:rPr lang="en-US" sz="1200" b="1" dirty="0">
                <a:latin typeface="+mn-lt"/>
              </a:rPr>
              <a:t>28</a:t>
            </a:r>
          </a:p>
        </p:txBody>
      </p:sp>
      <p:sp>
        <p:nvSpPr>
          <p:cNvPr id="11" name="TextBox 10"/>
          <p:cNvSpPr txBox="1"/>
          <p:nvPr/>
        </p:nvSpPr>
        <p:spPr>
          <a:xfrm>
            <a:off x="9763108" y="4905917"/>
            <a:ext cx="495945" cy="261610"/>
          </a:xfrm>
          <a:prstGeom prst="rect">
            <a:avLst/>
          </a:prstGeom>
          <a:noFill/>
        </p:spPr>
        <p:txBody>
          <a:bodyPr wrap="square" rtlCol="0">
            <a:spAutoFit/>
          </a:bodyPr>
          <a:lstStyle/>
          <a:p>
            <a:r>
              <a:rPr lang="en-US" sz="1100" dirty="0">
                <a:latin typeface="+mn-lt"/>
              </a:rPr>
              <a:t>19</a:t>
            </a:r>
          </a:p>
        </p:txBody>
      </p:sp>
      <p:sp>
        <p:nvSpPr>
          <p:cNvPr id="15" name="TextBox 14"/>
          <p:cNvSpPr txBox="1"/>
          <p:nvPr/>
        </p:nvSpPr>
        <p:spPr>
          <a:xfrm>
            <a:off x="9976996" y="4900837"/>
            <a:ext cx="380858" cy="261610"/>
          </a:xfrm>
          <a:prstGeom prst="rect">
            <a:avLst/>
          </a:prstGeom>
          <a:noFill/>
        </p:spPr>
        <p:txBody>
          <a:bodyPr wrap="square" rtlCol="0">
            <a:spAutoFit/>
          </a:bodyPr>
          <a:lstStyle/>
          <a:p>
            <a:r>
              <a:rPr lang="en-US" sz="1100" dirty="0">
                <a:latin typeface="+mn-lt"/>
              </a:rPr>
              <a:t>20</a:t>
            </a:r>
          </a:p>
        </p:txBody>
      </p:sp>
      <p:sp>
        <p:nvSpPr>
          <p:cNvPr id="16" name="Rectangle 15"/>
          <p:cNvSpPr/>
          <p:nvPr/>
        </p:nvSpPr>
        <p:spPr>
          <a:xfrm>
            <a:off x="10093307" y="2648306"/>
            <a:ext cx="119248" cy="2199787"/>
          </a:xfrm>
          <a:prstGeom prst="rect">
            <a:avLst/>
          </a:prstGeom>
          <a:solidFill>
            <a:srgbClr val="225A7A"/>
          </a:solidFill>
          <a:ln>
            <a:solidFill>
              <a:srgbClr val="225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941056" y="2372767"/>
            <a:ext cx="495945" cy="276999"/>
          </a:xfrm>
          <a:prstGeom prst="rect">
            <a:avLst/>
          </a:prstGeom>
          <a:noFill/>
        </p:spPr>
        <p:txBody>
          <a:bodyPr wrap="square" rtlCol="0">
            <a:spAutoFit/>
          </a:bodyPr>
          <a:lstStyle/>
          <a:p>
            <a:r>
              <a:rPr lang="en-US" sz="1200" b="1" dirty="0">
                <a:latin typeface="+mn-lt"/>
              </a:rPr>
              <a:t>70</a:t>
            </a:r>
          </a:p>
        </p:txBody>
      </p:sp>
      <p:grpSp>
        <p:nvGrpSpPr>
          <p:cNvPr id="19" name="Group 18"/>
          <p:cNvGrpSpPr/>
          <p:nvPr/>
        </p:nvGrpSpPr>
        <p:grpSpPr bwMode="gray">
          <a:xfrm>
            <a:off x="9874879" y="854153"/>
            <a:ext cx="1994349" cy="1027161"/>
            <a:chOff x="3253063" y="370355"/>
            <a:chExt cx="1318767" cy="1000452"/>
          </a:xfrm>
        </p:grpSpPr>
        <p:sp>
          <p:nvSpPr>
            <p:cNvPr id="20" name="AutoShape 4"/>
            <p:cNvSpPr>
              <a:spLocks noChangeArrowheads="1"/>
            </p:cNvSpPr>
            <p:nvPr/>
          </p:nvSpPr>
          <p:spPr bwMode="gray">
            <a:xfrm>
              <a:off x="3253063" y="370355"/>
              <a:ext cx="1318767" cy="4457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418" tIns="45709" rIns="91418" bIns="45709" anchor="ctr">
              <a:flatTx/>
            </a:bodyPr>
            <a:lstStyle/>
            <a:p>
              <a:pPr algn="ctr" eaLnBrk="0" hangingPunct="0">
                <a:lnSpc>
                  <a:spcPct val="90000"/>
                </a:lnSpc>
                <a:spcBef>
                  <a:spcPts val="300"/>
                </a:spcBef>
                <a:buClr>
                  <a:schemeClr val="accent2"/>
                </a:buClr>
                <a:buSzPct val="90000"/>
                <a:tabLst>
                  <a:tab pos="1603375" algn="ctr"/>
                  <a:tab pos="2627313" algn="ctr"/>
                </a:tabLst>
              </a:pPr>
              <a:r>
                <a:rPr lang="en-US" sz="1400" b="1" dirty="0">
                  <a:solidFill>
                    <a:schemeClr val="accent1"/>
                  </a:solidFill>
                  <a:latin typeface="+mj-lt"/>
                </a:rPr>
                <a:t>Ida ($36B)</a:t>
              </a:r>
            </a:p>
            <a:p>
              <a:pPr algn="ctr" eaLnBrk="0" hangingPunct="0">
                <a:lnSpc>
                  <a:spcPct val="90000"/>
                </a:lnSpc>
                <a:spcBef>
                  <a:spcPts val="300"/>
                </a:spcBef>
                <a:buClr>
                  <a:schemeClr val="accent2"/>
                </a:buClr>
                <a:buSzPct val="90000"/>
                <a:tabLst>
                  <a:tab pos="1603375" algn="ctr"/>
                  <a:tab pos="2627313" algn="ctr"/>
                </a:tabLst>
              </a:pPr>
              <a:r>
                <a:rPr lang="en-US" sz="1400" b="1" dirty="0">
                  <a:solidFill>
                    <a:schemeClr val="accent1"/>
                  </a:solidFill>
                  <a:latin typeface="+mj-lt"/>
                </a:rPr>
                <a:t>TX Freeze ($15B) </a:t>
              </a:r>
            </a:p>
          </p:txBody>
        </p:sp>
        <p:cxnSp>
          <p:nvCxnSpPr>
            <p:cNvPr id="21" name="Straight Arrow Connector 20"/>
            <p:cNvCxnSpPr>
              <a:cxnSpLocks/>
            </p:cNvCxnSpPr>
            <p:nvPr/>
          </p:nvCxnSpPr>
          <p:spPr bwMode="gray">
            <a:xfrm flipH="1">
              <a:off x="3537104" y="812538"/>
              <a:ext cx="13987" cy="558269"/>
            </a:xfrm>
            <a:prstGeom prst="straightConnector1">
              <a:avLst/>
            </a:prstGeom>
            <a:noFill/>
            <a:ln w="25400">
              <a:solidFill>
                <a:schemeClr val="accent1"/>
              </a:solidFill>
              <a:round/>
              <a:headEnd/>
              <a:tailEnd type="oval" w="med" len="med"/>
            </a:ln>
            <a:effectLst/>
          </p:spPr>
        </p:cxnSp>
      </p:grpSp>
      <p:sp>
        <p:nvSpPr>
          <p:cNvPr id="23" name="TextBox 22"/>
          <p:cNvSpPr txBox="1"/>
          <p:nvPr/>
        </p:nvSpPr>
        <p:spPr>
          <a:xfrm>
            <a:off x="9452403" y="5570643"/>
            <a:ext cx="2630997" cy="1077218"/>
          </a:xfrm>
          <a:prstGeom prst="rect">
            <a:avLst/>
          </a:prstGeom>
          <a:solidFill>
            <a:schemeClr val="bg2"/>
          </a:solidFill>
        </p:spPr>
        <p:txBody>
          <a:bodyPr wrap="square" rtlCol="0">
            <a:spAutoFit/>
          </a:bodyPr>
          <a:lstStyle/>
          <a:p>
            <a:pPr algn="ctr"/>
            <a:r>
              <a:rPr lang="en-US" sz="1600" b="1" dirty="0">
                <a:solidFill>
                  <a:schemeClr val="bg1"/>
                </a:solidFill>
              </a:rPr>
              <a:t>The 2020s are off to an ominous start with $85B in average annual insured losses (2020-22)</a:t>
            </a:r>
          </a:p>
        </p:txBody>
      </p:sp>
      <p:sp>
        <p:nvSpPr>
          <p:cNvPr id="24" name="Rectangle 23">
            <a:extLst>
              <a:ext uri="{FF2B5EF4-FFF2-40B4-BE49-F238E27FC236}">
                <a16:creationId xmlns:a16="http://schemas.microsoft.com/office/drawing/2014/main" id="{6031ED00-E5FA-4279-BD91-554015362C1D}"/>
              </a:ext>
            </a:extLst>
          </p:cNvPr>
          <p:cNvSpPr/>
          <p:nvPr/>
        </p:nvSpPr>
        <p:spPr>
          <a:xfrm>
            <a:off x="10304430" y="2214880"/>
            <a:ext cx="140050" cy="2634611"/>
          </a:xfrm>
          <a:prstGeom prst="rect">
            <a:avLst/>
          </a:prstGeom>
          <a:solidFill>
            <a:srgbClr val="225A7A"/>
          </a:solidFill>
          <a:ln>
            <a:solidFill>
              <a:srgbClr val="225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C4CB44A-EDD7-43C1-9E7E-FA3206D7FA89}"/>
              </a:ext>
            </a:extLst>
          </p:cNvPr>
          <p:cNvSpPr txBox="1"/>
          <p:nvPr/>
        </p:nvSpPr>
        <p:spPr>
          <a:xfrm>
            <a:off x="10152931" y="1923567"/>
            <a:ext cx="495945" cy="276999"/>
          </a:xfrm>
          <a:prstGeom prst="rect">
            <a:avLst/>
          </a:prstGeom>
          <a:noFill/>
        </p:spPr>
        <p:txBody>
          <a:bodyPr wrap="square" rtlCol="0">
            <a:spAutoFit/>
          </a:bodyPr>
          <a:lstStyle/>
          <a:p>
            <a:r>
              <a:rPr lang="en-US" sz="1200" b="1" dirty="0">
                <a:latin typeface="+mn-lt"/>
              </a:rPr>
              <a:t>85</a:t>
            </a:r>
          </a:p>
        </p:txBody>
      </p:sp>
      <p:sp>
        <p:nvSpPr>
          <p:cNvPr id="27" name="TextBox 26">
            <a:extLst>
              <a:ext uri="{FF2B5EF4-FFF2-40B4-BE49-F238E27FC236}">
                <a16:creationId xmlns:a16="http://schemas.microsoft.com/office/drawing/2014/main" id="{55FE412F-21E3-45EA-86F1-720E574E92E2}"/>
              </a:ext>
            </a:extLst>
          </p:cNvPr>
          <p:cNvSpPr txBox="1"/>
          <p:nvPr/>
        </p:nvSpPr>
        <p:spPr>
          <a:xfrm>
            <a:off x="10213286" y="4902235"/>
            <a:ext cx="491340" cy="261610"/>
          </a:xfrm>
          <a:prstGeom prst="rect">
            <a:avLst/>
          </a:prstGeom>
          <a:noFill/>
        </p:spPr>
        <p:txBody>
          <a:bodyPr wrap="square" rtlCol="0">
            <a:spAutoFit/>
          </a:bodyPr>
          <a:lstStyle/>
          <a:p>
            <a:r>
              <a:rPr lang="en-US" sz="1050" dirty="0">
                <a:latin typeface="+mn-lt"/>
              </a:rPr>
              <a:t>21</a:t>
            </a:r>
          </a:p>
        </p:txBody>
      </p:sp>
      <p:sp>
        <p:nvSpPr>
          <p:cNvPr id="4" name="Rectangle 3">
            <a:extLst>
              <a:ext uri="{FF2B5EF4-FFF2-40B4-BE49-F238E27FC236}">
                <a16:creationId xmlns:a16="http://schemas.microsoft.com/office/drawing/2014/main" id="{D3A0AC27-06E3-4B47-9EA9-DD163658FC81}"/>
              </a:ext>
            </a:extLst>
          </p:cNvPr>
          <p:cNvSpPr/>
          <p:nvPr/>
        </p:nvSpPr>
        <p:spPr>
          <a:xfrm flipH="1">
            <a:off x="10545003" y="1740652"/>
            <a:ext cx="147971" cy="3116603"/>
          </a:xfrm>
          <a:prstGeom prst="rect">
            <a:avLst/>
          </a:prstGeom>
          <a:solidFill>
            <a:srgbClr val="28688C"/>
          </a:solidFill>
          <a:ln>
            <a:solidFill>
              <a:srgbClr val="225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29CEE3A-C557-78E9-5D57-009FA8BD31E0}"/>
              </a:ext>
            </a:extLst>
          </p:cNvPr>
          <p:cNvSpPr txBox="1"/>
          <p:nvPr/>
        </p:nvSpPr>
        <p:spPr>
          <a:xfrm>
            <a:off x="10458078" y="4900808"/>
            <a:ext cx="491340" cy="253916"/>
          </a:xfrm>
          <a:prstGeom prst="rect">
            <a:avLst/>
          </a:prstGeom>
          <a:noFill/>
        </p:spPr>
        <p:txBody>
          <a:bodyPr wrap="square" rtlCol="0">
            <a:spAutoFit/>
          </a:bodyPr>
          <a:lstStyle/>
          <a:p>
            <a:r>
              <a:rPr lang="en-US" sz="1050" dirty="0">
                <a:latin typeface="+mn-lt"/>
              </a:rPr>
              <a:t>22</a:t>
            </a:r>
          </a:p>
        </p:txBody>
      </p:sp>
      <p:sp>
        <p:nvSpPr>
          <p:cNvPr id="10" name="TextBox 9">
            <a:extLst>
              <a:ext uri="{FF2B5EF4-FFF2-40B4-BE49-F238E27FC236}">
                <a16:creationId xmlns:a16="http://schemas.microsoft.com/office/drawing/2014/main" id="{3792D004-997B-693D-0276-23135C9545CA}"/>
              </a:ext>
            </a:extLst>
          </p:cNvPr>
          <p:cNvSpPr txBox="1"/>
          <p:nvPr/>
        </p:nvSpPr>
        <p:spPr>
          <a:xfrm rot="10800000" flipH="1" flipV="1">
            <a:off x="10385710" y="1461836"/>
            <a:ext cx="491340" cy="276999"/>
          </a:xfrm>
          <a:prstGeom prst="rect">
            <a:avLst/>
          </a:prstGeom>
          <a:noFill/>
        </p:spPr>
        <p:txBody>
          <a:bodyPr wrap="square" rtlCol="0">
            <a:spAutoFit/>
          </a:bodyPr>
          <a:lstStyle/>
          <a:p>
            <a:pPr algn="ctr"/>
            <a:r>
              <a:rPr lang="en-US" sz="1200" b="1" dirty="0">
                <a:latin typeface="+mn-lt"/>
              </a:rPr>
              <a:t>99</a:t>
            </a:r>
          </a:p>
        </p:txBody>
      </p:sp>
      <p:sp>
        <p:nvSpPr>
          <p:cNvPr id="13" name="AutoShape 9">
            <a:extLst>
              <a:ext uri="{FF2B5EF4-FFF2-40B4-BE49-F238E27FC236}">
                <a16:creationId xmlns:a16="http://schemas.microsoft.com/office/drawing/2014/main" id="{B017B229-7E82-D115-7506-585E27BD506C}"/>
              </a:ext>
            </a:extLst>
          </p:cNvPr>
          <p:cNvSpPr>
            <a:spLocks noChangeArrowheads="1"/>
          </p:cNvSpPr>
          <p:nvPr/>
        </p:nvSpPr>
        <p:spPr bwMode="blackWhite">
          <a:xfrm>
            <a:off x="7506567" y="1760549"/>
            <a:ext cx="1906966" cy="954628"/>
          </a:xfrm>
          <a:prstGeom prst="wedgeRectCallout">
            <a:avLst>
              <a:gd name="adj1" fmla="val 112302"/>
              <a:gd name="adj2" fmla="val 80909"/>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Ian 2022 became the 2</a:t>
            </a:r>
            <a:r>
              <a:rPr lang="en-US" sz="1400" b="1" baseline="30000" dirty="0">
                <a:solidFill>
                  <a:schemeClr val="bg1"/>
                </a:solidFill>
              </a:rPr>
              <a:t>nd</a:t>
            </a:r>
            <a:r>
              <a:rPr lang="en-US" sz="1400" b="1" dirty="0">
                <a:solidFill>
                  <a:schemeClr val="bg1"/>
                </a:solidFill>
              </a:rPr>
              <a:t> costliest insured CAT loss ever</a:t>
            </a:r>
            <a:endParaRPr lang="en-US" sz="1400" b="1" i="1" dirty="0">
              <a:solidFill>
                <a:schemeClr val="bg1"/>
              </a:solidFill>
            </a:endParaRPr>
          </a:p>
        </p:txBody>
      </p:sp>
      <p:grpSp>
        <p:nvGrpSpPr>
          <p:cNvPr id="14" name="Group 13">
            <a:extLst>
              <a:ext uri="{FF2B5EF4-FFF2-40B4-BE49-F238E27FC236}">
                <a16:creationId xmlns:a16="http://schemas.microsoft.com/office/drawing/2014/main" id="{C4CFD5F3-7C8A-B79C-9683-BBBCBC6858A8}"/>
              </a:ext>
            </a:extLst>
          </p:cNvPr>
          <p:cNvGrpSpPr/>
          <p:nvPr/>
        </p:nvGrpSpPr>
        <p:grpSpPr bwMode="gray">
          <a:xfrm>
            <a:off x="10638716" y="1881314"/>
            <a:ext cx="1471248" cy="512359"/>
            <a:chOff x="3181877" y="233104"/>
            <a:chExt cx="1589360" cy="499038"/>
          </a:xfrm>
        </p:grpSpPr>
        <p:sp>
          <p:nvSpPr>
            <p:cNvPr id="17" name="AutoShape 4">
              <a:extLst>
                <a:ext uri="{FF2B5EF4-FFF2-40B4-BE49-F238E27FC236}">
                  <a16:creationId xmlns:a16="http://schemas.microsoft.com/office/drawing/2014/main" id="{06525F63-D9DD-E10F-9C1C-66154DDA4079}"/>
                </a:ext>
              </a:extLst>
            </p:cNvPr>
            <p:cNvSpPr>
              <a:spLocks noChangeArrowheads="1"/>
            </p:cNvSpPr>
            <p:nvPr/>
          </p:nvSpPr>
          <p:spPr bwMode="gray">
            <a:xfrm>
              <a:off x="3452470" y="233104"/>
              <a:ext cx="1318767" cy="4990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418" tIns="45709" rIns="91418" bIns="45709" anchor="ctr">
              <a:flatTx/>
            </a:bodyPr>
            <a:lstStyle/>
            <a:p>
              <a:pPr algn="ctr" eaLnBrk="0" hangingPunct="0">
                <a:lnSpc>
                  <a:spcPct val="90000"/>
                </a:lnSpc>
                <a:spcBef>
                  <a:spcPts val="300"/>
                </a:spcBef>
                <a:buClr>
                  <a:schemeClr val="accent2"/>
                </a:buClr>
                <a:buSzPct val="90000"/>
                <a:tabLst>
                  <a:tab pos="1603375" algn="ctr"/>
                  <a:tab pos="2627313" algn="ctr"/>
                </a:tabLst>
              </a:pPr>
              <a:r>
                <a:rPr lang="en-US" sz="1400" b="1" dirty="0">
                  <a:solidFill>
                    <a:schemeClr val="accent1"/>
                  </a:solidFill>
                  <a:latin typeface="+mj-lt"/>
                </a:rPr>
                <a:t>Ian ($52.5B)</a:t>
              </a:r>
            </a:p>
          </p:txBody>
        </p:sp>
        <p:cxnSp>
          <p:nvCxnSpPr>
            <p:cNvPr id="28" name="Straight Arrow Connector 27">
              <a:extLst>
                <a:ext uri="{FF2B5EF4-FFF2-40B4-BE49-F238E27FC236}">
                  <a16:creationId xmlns:a16="http://schemas.microsoft.com/office/drawing/2014/main" id="{04302D6E-41CD-EC22-D2EE-F4BEEFF387A1}"/>
                </a:ext>
              </a:extLst>
            </p:cNvPr>
            <p:cNvCxnSpPr>
              <a:cxnSpLocks/>
              <a:stCxn id="17" idx="1"/>
            </p:cNvCxnSpPr>
            <p:nvPr/>
          </p:nvCxnSpPr>
          <p:spPr bwMode="gray">
            <a:xfrm flipH="1" flipV="1">
              <a:off x="3181877" y="482500"/>
              <a:ext cx="270593" cy="124"/>
            </a:xfrm>
            <a:prstGeom prst="straightConnector1">
              <a:avLst/>
            </a:prstGeom>
            <a:noFill/>
            <a:ln w="25400">
              <a:solidFill>
                <a:schemeClr val="accent1"/>
              </a:solidFill>
              <a:round/>
              <a:headEnd/>
              <a:tailEnd type="oval" w="med" len="med"/>
            </a:ln>
            <a:effectLst/>
          </p:spPr>
        </p:cxnSp>
      </p:grpSp>
      <p:sp>
        <p:nvSpPr>
          <p:cNvPr id="12" name="Rectangle 11">
            <a:extLst>
              <a:ext uri="{FF2B5EF4-FFF2-40B4-BE49-F238E27FC236}">
                <a16:creationId xmlns:a16="http://schemas.microsoft.com/office/drawing/2014/main" id="{567EB5F1-3373-5653-D385-A8F8FA3BB1CA}"/>
              </a:ext>
            </a:extLst>
          </p:cNvPr>
          <p:cNvSpPr/>
          <p:nvPr/>
        </p:nvSpPr>
        <p:spPr>
          <a:xfrm flipH="1">
            <a:off x="10775225" y="3307785"/>
            <a:ext cx="147970" cy="15559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1EF4C5D-DE22-7B5C-658E-0FE7F05F6010}"/>
              </a:ext>
            </a:extLst>
          </p:cNvPr>
          <p:cNvSpPr txBox="1"/>
          <p:nvPr/>
        </p:nvSpPr>
        <p:spPr>
          <a:xfrm rot="10800000" flipH="1" flipV="1">
            <a:off x="10615061" y="3036751"/>
            <a:ext cx="491340" cy="276999"/>
          </a:xfrm>
          <a:prstGeom prst="rect">
            <a:avLst/>
          </a:prstGeom>
          <a:noFill/>
        </p:spPr>
        <p:txBody>
          <a:bodyPr wrap="square" rtlCol="0">
            <a:spAutoFit/>
          </a:bodyPr>
          <a:lstStyle/>
          <a:p>
            <a:pPr algn="ctr"/>
            <a:r>
              <a:rPr lang="en-US" sz="1200" b="1" dirty="0">
                <a:latin typeface="+mn-lt"/>
              </a:rPr>
              <a:t>52</a:t>
            </a:r>
          </a:p>
        </p:txBody>
      </p:sp>
      <p:sp>
        <p:nvSpPr>
          <p:cNvPr id="30" name="TextBox 29">
            <a:extLst>
              <a:ext uri="{FF2B5EF4-FFF2-40B4-BE49-F238E27FC236}">
                <a16:creationId xmlns:a16="http://schemas.microsoft.com/office/drawing/2014/main" id="{255F5D14-9046-6432-EEB8-5ACFAF0141F2}"/>
              </a:ext>
            </a:extLst>
          </p:cNvPr>
          <p:cNvSpPr txBox="1"/>
          <p:nvPr/>
        </p:nvSpPr>
        <p:spPr>
          <a:xfrm>
            <a:off x="10668846" y="4907288"/>
            <a:ext cx="491340" cy="415498"/>
          </a:xfrm>
          <a:prstGeom prst="rect">
            <a:avLst/>
          </a:prstGeom>
          <a:noFill/>
        </p:spPr>
        <p:txBody>
          <a:bodyPr wrap="square" rtlCol="0">
            <a:spAutoFit/>
          </a:bodyPr>
          <a:lstStyle/>
          <a:p>
            <a:r>
              <a:rPr lang="en-US" sz="1050" dirty="0">
                <a:latin typeface="+mn-lt"/>
              </a:rPr>
              <a:t>23:H1</a:t>
            </a:r>
          </a:p>
        </p:txBody>
      </p:sp>
    </p:spTree>
    <p:extLst>
      <p:ext uri="{BB962C8B-B14F-4D97-AF65-F5344CB8AC3E}">
        <p14:creationId xmlns:p14="http://schemas.microsoft.com/office/powerpoint/2010/main" val="2610243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a:xfrm>
            <a:off x="114300" y="139534"/>
            <a:ext cx="10538083" cy="860425"/>
          </a:xfrm>
        </p:spPr>
        <p:txBody>
          <a:bodyPr/>
          <a:lstStyle/>
          <a:p>
            <a:r>
              <a:rPr lang="en-US" dirty="0"/>
              <a:t>Top 22 Most Costly Disasters in U.S. History</a:t>
            </a:r>
          </a:p>
        </p:txBody>
      </p:sp>
      <p:sp>
        <p:nvSpPr>
          <p:cNvPr id="102403" name="Rectangle 105"/>
          <p:cNvSpPr>
            <a:spLocks noGrp="1" noChangeArrowheads="1"/>
          </p:cNvSpPr>
          <p:nvPr>
            <p:ph type="dt" sz="half" idx="10"/>
          </p:nvPr>
        </p:nvSpPr>
        <p:spPr/>
        <p:txBody>
          <a:bodyPr/>
          <a:lstStyle/>
          <a:p>
            <a:pPr>
              <a:defRPr/>
            </a:pPr>
            <a:r>
              <a:rPr lang="en-US">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36</a:t>
            </a:fld>
            <a:endParaRPr lang="en-US">
              <a:solidFill>
                <a:srgbClr val="000000"/>
              </a:solidFill>
            </a:endParaRPr>
          </a:p>
        </p:txBody>
      </p:sp>
      <p:sp>
        <p:nvSpPr>
          <p:cNvPr id="31751" name="Rectangle 3"/>
          <p:cNvSpPr>
            <a:spLocks noChangeArrowheads="1"/>
          </p:cNvSpPr>
          <p:nvPr/>
        </p:nvSpPr>
        <p:spPr bwMode="black">
          <a:xfrm>
            <a:off x="332167" y="1368006"/>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2020 Dollars, $ Billions)</a:t>
            </a:r>
          </a:p>
        </p:txBody>
      </p:sp>
      <p:graphicFrame>
        <p:nvGraphicFramePr>
          <p:cNvPr id="31746" name="Object 5"/>
          <p:cNvGraphicFramePr>
            <a:graphicFrameLocks noChangeAspect="1"/>
          </p:cNvGraphicFramePr>
          <p:nvPr/>
        </p:nvGraphicFramePr>
        <p:xfrm>
          <a:off x="783771" y="1799585"/>
          <a:ext cx="10842172" cy="3753537"/>
        </p:xfrm>
        <a:graphic>
          <a:graphicData uri="http://schemas.openxmlformats.org/presentationml/2006/ole">
            <mc:AlternateContent xmlns:mc="http://schemas.openxmlformats.org/markup-compatibility/2006">
              <mc:Choice xmlns:v="urn:schemas-microsoft-com:vml" Requires="v">
                <p:oleObj name="Chart" r:id="rId3" imgW="8429540" imgH="3381202" progId="MSGraph.Chart.8">
                  <p:embed followColorScheme="full"/>
                </p:oleObj>
              </mc:Choice>
              <mc:Fallback>
                <p:oleObj name="Chart" r:id="rId3" imgW="8429540" imgH="3381202" progId="MSGraph.Chart.8">
                  <p:embed followColorScheme="full"/>
                  <p:pic>
                    <p:nvPicPr>
                      <p:cNvPr id="31746" name="Object 5"/>
                      <p:cNvPicPr>
                        <a:picLocks noChangeAspect="1" noChangeArrowheads="1"/>
                      </p:cNvPicPr>
                      <p:nvPr/>
                    </p:nvPicPr>
                    <p:blipFill>
                      <a:blip r:embed="rId4"/>
                      <a:srcRect/>
                      <a:stretch>
                        <a:fillRect/>
                      </a:stretch>
                    </p:blipFill>
                    <p:spPr bwMode="gray">
                      <a:xfrm>
                        <a:off x="783771" y="1799585"/>
                        <a:ext cx="10842172" cy="3753537"/>
                      </a:xfrm>
                      <a:prstGeom prst="rect">
                        <a:avLst/>
                      </a:prstGeom>
                      <a:noFill/>
                    </p:spPr>
                  </p:pic>
                </p:oleObj>
              </mc:Fallback>
            </mc:AlternateContent>
          </a:graphicData>
        </a:graphic>
      </p:graphicFrame>
      <p:sp>
        <p:nvSpPr>
          <p:cNvPr id="2067463" name="AutoShape 7"/>
          <p:cNvSpPr>
            <a:spLocks noChangeArrowheads="1"/>
          </p:cNvSpPr>
          <p:nvPr/>
        </p:nvSpPr>
        <p:spPr bwMode="blackWhite">
          <a:xfrm>
            <a:off x="3264493" y="1935107"/>
            <a:ext cx="5072234" cy="1375646"/>
          </a:xfrm>
          <a:prstGeom prst="wedgeRectCallout">
            <a:avLst>
              <a:gd name="adj1" fmla="val 71602"/>
              <a:gd name="adj2" fmla="val 195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12 of the top 22 mostly costly insured events in US history occurred between 2010 and 2022 (inclusive)</a:t>
            </a:r>
          </a:p>
        </p:txBody>
      </p:sp>
      <p:sp>
        <p:nvSpPr>
          <p:cNvPr id="14" name="Rectangle 5"/>
          <p:cNvSpPr>
            <a:spLocks noChangeArrowheads="1"/>
          </p:cNvSpPr>
          <p:nvPr/>
        </p:nvSpPr>
        <p:spPr bwMode="blackWhite">
          <a:xfrm>
            <a:off x="3668740" y="5521429"/>
            <a:ext cx="6389920" cy="7558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18 of the 22 Most Expensive Insurance Events in US History Have Occurred Since 2004. </a:t>
            </a:r>
            <a:endParaRPr lang="en-US" sz="2000" b="1" i="1" dirty="0">
              <a:solidFill>
                <a:srgbClr val="FFFFFF"/>
              </a:solidFill>
            </a:endParaRPr>
          </a:p>
        </p:txBody>
      </p:sp>
      <p:sp>
        <p:nvSpPr>
          <p:cNvPr id="13" name="Rectangle 4"/>
          <p:cNvSpPr>
            <a:spLocks noChangeArrowheads="1"/>
          </p:cNvSpPr>
          <p:nvPr/>
        </p:nvSpPr>
        <p:spPr bwMode="auto">
          <a:xfrm>
            <a:off x="-165473" y="6238434"/>
            <a:ext cx="10640969" cy="701731"/>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200" dirty="0">
              <a:solidFill>
                <a:srgbClr val="000000"/>
              </a:solidFill>
            </a:endParaRPr>
          </a:p>
          <a:p>
            <a:pPr algn="l" eaLnBrk="0" fontAlgn="base" hangingPunct="0">
              <a:lnSpc>
                <a:spcPct val="85000"/>
              </a:lnSpc>
              <a:spcBef>
                <a:spcPct val="25000"/>
              </a:spcBef>
              <a:spcAft>
                <a:spcPct val="0"/>
              </a:spcAft>
              <a:buClr>
                <a:srgbClr val="FF6801"/>
              </a:buClr>
              <a:buFont typeface="Wingdings" pitchFamily="2" charset="2"/>
              <a:buNone/>
            </a:pPr>
            <a:r>
              <a:rPr lang="en-US" sz="1200" dirty="0">
                <a:solidFill>
                  <a:srgbClr val="000000"/>
                </a:solidFill>
              </a:rPr>
              <a:t>*2021 dollars; **2022 dollars (Aon insured loss estimate as of 1/25/23).</a:t>
            </a:r>
          </a:p>
          <a:p>
            <a:pPr algn="l" eaLnBrk="0" fontAlgn="base" hangingPunct="0">
              <a:lnSpc>
                <a:spcPct val="85000"/>
              </a:lnSpc>
              <a:spcBef>
                <a:spcPct val="25000"/>
              </a:spcBef>
              <a:spcAft>
                <a:spcPct val="0"/>
              </a:spcAft>
              <a:buClr>
                <a:srgbClr val="FF6801"/>
              </a:buClr>
              <a:buFont typeface="Wingdings" pitchFamily="2" charset="2"/>
              <a:buNone/>
            </a:pPr>
            <a:r>
              <a:rPr lang="en-US" sz="1200" dirty="0">
                <a:solidFill>
                  <a:srgbClr val="000000"/>
                </a:solidFill>
              </a:rPr>
              <a:t>Sources: PCS, RMS, Aon, Karen Clark &amp; Co; USC Center for Risk and Uncertainty Management adjustments to 2020 dollars using the CPI.</a:t>
            </a:r>
          </a:p>
        </p:txBody>
      </p:sp>
      <p:sp>
        <p:nvSpPr>
          <p:cNvPr id="10" name="AutoShape 9">
            <a:extLst>
              <a:ext uri="{FF2B5EF4-FFF2-40B4-BE49-F238E27FC236}">
                <a16:creationId xmlns:a16="http://schemas.microsoft.com/office/drawing/2014/main" id="{E802ABE0-F1FC-839F-ABA3-123132182615}"/>
              </a:ext>
            </a:extLst>
          </p:cNvPr>
          <p:cNvSpPr>
            <a:spLocks noChangeArrowheads="1"/>
          </p:cNvSpPr>
          <p:nvPr/>
        </p:nvSpPr>
        <p:spPr bwMode="blackWhite">
          <a:xfrm>
            <a:off x="8604209" y="1301243"/>
            <a:ext cx="1906966" cy="954628"/>
          </a:xfrm>
          <a:prstGeom prst="wedgeRectCallout">
            <a:avLst>
              <a:gd name="adj1" fmla="val 62329"/>
              <a:gd name="adj2" fmla="val 83274"/>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Hurricane Ian in 2022 became the 2</a:t>
            </a:r>
            <a:r>
              <a:rPr lang="en-US" sz="1400" b="1" baseline="30000" dirty="0">
                <a:solidFill>
                  <a:schemeClr val="bg1"/>
                </a:solidFill>
              </a:rPr>
              <a:t>nd</a:t>
            </a:r>
            <a:r>
              <a:rPr lang="en-US" sz="1400" b="1" dirty="0">
                <a:solidFill>
                  <a:schemeClr val="bg1"/>
                </a:solidFill>
              </a:rPr>
              <a:t> costliest insured CAT loss ever</a:t>
            </a:r>
            <a:endParaRPr lang="en-US" sz="1400" b="1" i="1" dirty="0">
              <a:solidFill>
                <a:schemeClr val="bg1"/>
              </a:solidFill>
            </a:endParaRPr>
          </a:p>
        </p:txBody>
      </p:sp>
    </p:spTree>
    <p:extLst>
      <p:ext uri="{BB962C8B-B14F-4D97-AF65-F5344CB8AC3E}">
        <p14:creationId xmlns:p14="http://schemas.microsoft.com/office/powerpoint/2010/main" val="38309224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4"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48477" y="-148517"/>
            <a:ext cx="9990138" cy="860426"/>
          </a:xfrm>
        </p:spPr>
        <p:txBody>
          <a:bodyPr/>
          <a:lstStyle/>
          <a:p>
            <a:r>
              <a:rPr lang="en-US" sz="3200" dirty="0">
                <a:latin typeface="Arial" panose="020B0604020202020204" pitchFamily="34" charset="0"/>
              </a:rPr>
              <a:t>U.S. Total Wildland Acres Burned, </a:t>
            </a:r>
            <a:r>
              <a:rPr lang="en-US" sz="2800" dirty="0">
                <a:latin typeface="Arial" panose="020B0604020202020204" pitchFamily="34" charset="0"/>
              </a:rPr>
              <a:t>1983–2022</a:t>
            </a:r>
            <a:endParaRPr lang="en-US" sz="3600" dirty="0">
              <a:latin typeface="Arial" panose="020B0604020202020204" pitchFamily="34" charset="0"/>
            </a:endParaRPr>
          </a:p>
        </p:txBody>
      </p:sp>
      <p:sp>
        <p:nvSpPr>
          <p:cNvPr id="14340" name="Rectangle 5"/>
          <p:cNvSpPr>
            <a:spLocks noChangeArrowheads="1"/>
          </p:cNvSpPr>
          <p:nvPr/>
        </p:nvSpPr>
        <p:spPr bwMode="auto">
          <a:xfrm>
            <a:off x="-123569" y="6460888"/>
            <a:ext cx="1134350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pPr>
            <a:r>
              <a:rPr lang="en-US" sz="1000" dirty="0">
                <a:solidFill>
                  <a:srgbClr val="000000"/>
                </a:solidFill>
              </a:rPr>
              <a:t>*2004 figures do not include data for North Carolina</a:t>
            </a:r>
          </a:p>
          <a:p>
            <a:pPr fontAlgn="base">
              <a:lnSpc>
                <a:spcPct val="85000"/>
              </a:lnSpc>
              <a:spcBef>
                <a:spcPct val="25000"/>
              </a:spcBef>
              <a:spcAft>
                <a:spcPct val="0"/>
              </a:spcAft>
              <a:buClr>
                <a:srgbClr val="FF6801"/>
              </a:buClr>
            </a:pPr>
            <a:r>
              <a:rPr lang="en-US" sz="1000" dirty="0">
                <a:solidFill>
                  <a:srgbClr val="000000"/>
                </a:solidFill>
              </a:rPr>
              <a:t>Sources: National Interagency Fire Center at: </a:t>
            </a:r>
            <a:r>
              <a:rPr lang="en-US" sz="1000" dirty="0">
                <a:solidFill>
                  <a:srgbClr val="000000"/>
                </a:solidFill>
                <a:hlinkClick r:id="rId4"/>
              </a:rPr>
              <a:t>https://www.nifc.gov/fire-information/statistics/wildfires</a:t>
            </a:r>
            <a:r>
              <a:rPr lang="en-US" sz="1000" dirty="0">
                <a:solidFill>
                  <a:srgbClr val="000000"/>
                </a:solidFill>
              </a:rPr>
              <a:t>. </a:t>
            </a:r>
          </a:p>
        </p:txBody>
      </p:sp>
      <p:graphicFrame>
        <p:nvGraphicFramePr>
          <p:cNvPr id="14341" name="Object 3"/>
          <p:cNvGraphicFramePr>
            <a:graphicFrameLocks/>
          </p:cNvGraphicFramePr>
          <p:nvPr/>
        </p:nvGraphicFramePr>
        <p:xfrm>
          <a:off x="201185" y="1119764"/>
          <a:ext cx="11018749" cy="5341124"/>
        </p:xfrm>
        <a:graphic>
          <a:graphicData uri="http://schemas.openxmlformats.org/presentationml/2006/ole">
            <mc:AlternateContent xmlns:mc="http://schemas.openxmlformats.org/markup-compatibility/2006">
              <mc:Choice xmlns:v="urn:schemas-microsoft-com:vml" Requires="v">
                <p:oleObj name="Chart" r:id="rId5" imgW="8715231" imgH="5057968" progId="MSGraph.Chart.8">
                  <p:embed followColorScheme="full"/>
                </p:oleObj>
              </mc:Choice>
              <mc:Fallback>
                <p:oleObj name="Chart" r:id="rId5" imgW="8715231" imgH="5057968" progId="MSGraph.Chart.8">
                  <p:embed followColorScheme="full"/>
                  <p:pic>
                    <p:nvPicPr>
                      <p:cNvPr id="14341" name="Object 3"/>
                      <p:cNvPicPr>
                        <a:picLocks noChangeArrowheads="1"/>
                      </p:cNvPicPr>
                      <p:nvPr/>
                    </p:nvPicPr>
                    <p:blipFill>
                      <a:blip r:embed="rId6"/>
                      <a:srcRect/>
                      <a:stretch>
                        <a:fillRect/>
                      </a:stretch>
                    </p:blipFill>
                    <p:spPr bwMode="auto">
                      <a:xfrm>
                        <a:off x="201185" y="1119764"/>
                        <a:ext cx="11018749" cy="5341124"/>
                      </a:xfrm>
                      <a:prstGeom prst="rect">
                        <a:avLst/>
                      </a:prstGeom>
                      <a:noFill/>
                      <a:ln>
                        <a:noFill/>
                      </a:ln>
                    </p:spPr>
                  </p:pic>
                </p:oleObj>
              </mc:Fallback>
            </mc:AlternateContent>
          </a:graphicData>
        </a:graphic>
      </p:graphicFrame>
      <p:sp>
        <p:nvSpPr>
          <p:cNvPr id="10" name="PPTShape_0"/>
          <p:cNvSpPr>
            <a:spLocks noChangeArrowheads="1"/>
          </p:cNvSpPr>
          <p:nvPr/>
        </p:nvSpPr>
        <p:spPr bwMode="blackWhite">
          <a:xfrm>
            <a:off x="9613994" y="282779"/>
            <a:ext cx="2429529" cy="1077137"/>
          </a:xfrm>
          <a:prstGeom prst="wedgeRectCallout">
            <a:avLst>
              <a:gd name="adj1" fmla="val -33767"/>
              <a:gd name="adj2" fmla="val 97193"/>
            </a:avLst>
          </a:prstGeom>
          <a:solidFill>
            <a:srgbClr val="FF00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b="1" dirty="0">
                <a:solidFill>
                  <a:schemeClr val="bg1"/>
                </a:solidFill>
              </a:rPr>
              <a:t>Wildfires are becoming more severe, particularly since 2000</a:t>
            </a:r>
          </a:p>
        </p:txBody>
      </p:sp>
      <p:sp>
        <p:nvSpPr>
          <p:cNvPr id="2" name="TextBox 1"/>
          <p:cNvSpPr txBox="1"/>
          <p:nvPr/>
        </p:nvSpPr>
        <p:spPr>
          <a:xfrm>
            <a:off x="330219" y="681181"/>
            <a:ext cx="1272360" cy="461665"/>
          </a:xfrm>
          <a:prstGeom prst="rect">
            <a:avLst/>
          </a:prstGeom>
          <a:noFill/>
        </p:spPr>
        <p:txBody>
          <a:bodyPr wrap="square" rtlCol="0">
            <a:spAutoFit/>
          </a:bodyPr>
          <a:lstStyle/>
          <a:p>
            <a:pPr fontAlgn="base">
              <a:spcBef>
                <a:spcPct val="0"/>
              </a:spcBef>
              <a:spcAft>
                <a:spcPct val="0"/>
              </a:spcAft>
            </a:pPr>
            <a:r>
              <a:rPr lang="en-US" sz="1200" b="1" dirty="0">
                <a:solidFill>
                  <a:srgbClr val="28688C"/>
                </a:solidFill>
              </a:rPr>
              <a:t>Millions of Acres Burned</a:t>
            </a:r>
          </a:p>
        </p:txBody>
      </p:sp>
      <p:cxnSp>
        <p:nvCxnSpPr>
          <p:cNvPr id="6" name="Straight Connector 5">
            <a:extLst>
              <a:ext uri="{FF2B5EF4-FFF2-40B4-BE49-F238E27FC236}">
                <a16:creationId xmlns:a16="http://schemas.microsoft.com/office/drawing/2014/main" id="{E1740976-9908-C6A2-C072-31B02220BB32}"/>
              </a:ext>
            </a:extLst>
          </p:cNvPr>
          <p:cNvCxnSpPr>
            <a:cxnSpLocks/>
          </p:cNvCxnSpPr>
          <p:nvPr/>
        </p:nvCxnSpPr>
        <p:spPr>
          <a:xfrm flipV="1">
            <a:off x="966399" y="3501957"/>
            <a:ext cx="10084222" cy="2310924"/>
          </a:xfrm>
          <a:prstGeom prst="line">
            <a:avLst/>
          </a:prstGeom>
          <a:ln w="381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694992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264981" y="-43540"/>
            <a:ext cx="1166203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US Billion-Dollar Weather and Climate Disaster Events, Economic Costs, 2022</a:t>
            </a:r>
            <a:endParaRPr lang="en-US" sz="1800" b="1" i="1" kern="0" dirty="0">
              <a:solidFill>
                <a:srgbClr val="2B7299"/>
              </a:solidFill>
            </a:endParaRPr>
          </a:p>
        </p:txBody>
      </p:sp>
      <p:sp>
        <p:nvSpPr>
          <p:cNvPr id="15" name="TextBox 14"/>
          <p:cNvSpPr txBox="1"/>
          <p:nvPr/>
        </p:nvSpPr>
        <p:spPr>
          <a:xfrm>
            <a:off x="180314" y="6290060"/>
            <a:ext cx="9588309" cy="523220"/>
          </a:xfrm>
          <a:prstGeom prst="rect">
            <a:avLst/>
          </a:prstGeom>
          <a:noFill/>
        </p:spPr>
        <p:txBody>
          <a:bodyPr wrap="square" rtlCol="0">
            <a:spAutoFit/>
          </a:bodyPr>
          <a:lstStyle/>
          <a:p>
            <a:endParaRPr lang="en-US" sz="1400" dirty="0"/>
          </a:p>
          <a:p>
            <a:r>
              <a:rPr lang="en-US" sz="1400" dirty="0"/>
              <a:t>Source: NOAA, accessed at: </a:t>
            </a:r>
            <a:r>
              <a:rPr lang="en-US" sz="1400" dirty="0">
                <a:hlinkClick r:id="rId3"/>
              </a:rPr>
              <a:t>https://www.ncei.noaa.gov/access/billions/time-series</a:t>
            </a:r>
            <a:r>
              <a:rPr lang="en-US" sz="1400" dirty="0"/>
              <a:t>. </a:t>
            </a:r>
          </a:p>
        </p:txBody>
      </p:sp>
      <p:pic>
        <p:nvPicPr>
          <p:cNvPr id="2050" name="Picture 2" descr=" ">
            <a:extLst>
              <a:ext uri="{FF2B5EF4-FFF2-40B4-BE49-F238E27FC236}">
                <a16:creationId xmlns:a16="http://schemas.microsoft.com/office/drawing/2014/main" id="{1BCE7C2A-92E8-8EE4-6EA3-53C2EA30B8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473"/>
          <a:stretch/>
        </p:blipFill>
        <p:spPr bwMode="auto">
          <a:xfrm>
            <a:off x="224479" y="1218645"/>
            <a:ext cx="9712677" cy="499746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a:extLst>
              <a:ext uri="{FF2B5EF4-FFF2-40B4-BE49-F238E27FC236}">
                <a16:creationId xmlns:a16="http://schemas.microsoft.com/office/drawing/2014/main" id="{4CBF6437-D604-E1A8-5B15-263FF2CF1430}"/>
              </a:ext>
            </a:extLst>
          </p:cNvPr>
          <p:cNvSpPr>
            <a:spLocks noChangeArrowheads="1"/>
          </p:cNvSpPr>
          <p:nvPr/>
        </p:nvSpPr>
        <p:spPr bwMode="blackWhite">
          <a:xfrm>
            <a:off x="9450774" y="2727904"/>
            <a:ext cx="2623872" cy="1402192"/>
          </a:xfrm>
          <a:prstGeom prst="wedgeRectCallout">
            <a:avLst>
              <a:gd name="adj1" fmla="val -45721"/>
              <a:gd name="adj2" fmla="val 12282"/>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There were 18 events in the US in 2022 that caused at least $1B in economic damage</a:t>
            </a:r>
            <a:endParaRPr lang="en-US" sz="2000" b="1" i="1" dirty="0">
              <a:solidFill>
                <a:schemeClr val="bg1"/>
              </a:solidFill>
            </a:endParaRPr>
          </a:p>
        </p:txBody>
      </p:sp>
    </p:spTree>
    <p:extLst>
      <p:ext uri="{BB962C8B-B14F-4D97-AF65-F5344CB8AC3E}">
        <p14:creationId xmlns:p14="http://schemas.microsoft.com/office/powerpoint/2010/main" val="33301236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348019" y="304738"/>
            <a:ext cx="11271902" cy="246452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u="sng" dirty="0">
                <a:solidFill>
                  <a:schemeClr val="bg1"/>
                </a:solidFill>
              </a:rPr>
              <a:t>Economic Overview</a:t>
            </a:r>
            <a:br>
              <a:rPr lang="en-US" sz="4200" u="sng" dirty="0">
                <a:solidFill>
                  <a:schemeClr val="bg1"/>
                </a:solidFill>
              </a:rPr>
            </a:br>
            <a:br>
              <a:rPr lang="en-US" sz="4200" dirty="0">
                <a:solidFill>
                  <a:schemeClr val="bg1"/>
                </a:solidFill>
              </a:rPr>
            </a:br>
            <a:r>
              <a:rPr lang="en-US" sz="4200" dirty="0">
                <a:solidFill>
                  <a:schemeClr val="bg1"/>
                </a:solidFill>
              </a:rPr>
              <a:t>The Defiant US Economy</a:t>
            </a:r>
            <a:endParaRPr lang="en-US" sz="4200" i="1" dirty="0">
              <a:solidFill>
                <a:schemeClr val="bg1"/>
              </a:solidFill>
            </a:endParaRPr>
          </a:p>
        </p:txBody>
      </p:sp>
      <p:sp>
        <p:nvSpPr>
          <p:cNvPr id="151555"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39</a:t>
            </a:fld>
            <a:endParaRPr lang="en-US" sz="900">
              <a:solidFill>
                <a:schemeClr val="bg1"/>
              </a:solidFill>
            </a:endParaRPr>
          </a:p>
        </p:txBody>
      </p:sp>
      <p:sp>
        <p:nvSpPr>
          <p:cNvPr id="151558" name="TextBox 5"/>
          <p:cNvSpPr txBox="1">
            <a:spLocks noChangeArrowheads="1"/>
          </p:cNvSpPr>
          <p:nvPr/>
        </p:nvSpPr>
        <p:spPr bwMode="auto">
          <a:xfrm>
            <a:off x="1299941" y="2929320"/>
            <a:ext cx="9368059" cy="4031873"/>
          </a:xfrm>
          <a:prstGeom prst="rect">
            <a:avLst/>
          </a:prstGeom>
          <a:noFill/>
          <a:ln w="9525">
            <a:noFill/>
            <a:miter lim="800000"/>
            <a:headEnd/>
            <a:tailEnd/>
          </a:ln>
        </p:spPr>
        <p:txBody>
          <a:bodyPr wrap="square">
            <a:spAutoFit/>
          </a:bodyPr>
          <a:lstStyle/>
          <a:p>
            <a:pPr algn="ctr"/>
            <a:r>
              <a:rPr lang="en-US" sz="3200" b="1" dirty="0">
                <a:solidFill>
                  <a:srgbClr val="2B7299"/>
                </a:solidFill>
              </a:rPr>
              <a:t>Inflation, Geopolitical Conflicts and Rising Interest Rates and Weighing Heavily on Business and Consumer Sentiment but the Economy Remains Resilient</a:t>
            </a:r>
          </a:p>
          <a:p>
            <a:pPr algn="ctr"/>
            <a:endParaRPr lang="en-US" sz="3200" b="1" dirty="0">
              <a:solidFill>
                <a:srgbClr val="2B7299"/>
              </a:solidFill>
            </a:endParaRPr>
          </a:p>
          <a:p>
            <a:pPr algn="ctr"/>
            <a:r>
              <a:rPr lang="en-US" sz="3200" b="1" i="1" dirty="0">
                <a:solidFill>
                  <a:srgbClr val="FF0000"/>
                </a:solidFill>
              </a:rPr>
              <a:t>Can the Fed “Thread the Needle” and Achieve a “Soft Landing”?</a:t>
            </a:r>
          </a:p>
          <a:p>
            <a:pPr algn="ct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39</a:t>
            </a:fld>
            <a:endParaRPr lang="en-US"/>
          </a:p>
        </p:txBody>
      </p:sp>
    </p:spTree>
    <p:extLst>
      <p:ext uri="{BB962C8B-B14F-4D97-AF65-F5344CB8AC3E}">
        <p14:creationId xmlns:p14="http://schemas.microsoft.com/office/powerpoint/2010/main" val="303149154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36513"/>
            <a:ext cx="9990138" cy="860426"/>
          </a:xfrm>
        </p:spPr>
        <p:txBody>
          <a:bodyPr/>
          <a:lstStyle/>
          <a:p>
            <a:r>
              <a:rPr lang="en-US" sz="3200" dirty="0">
                <a:latin typeface="Arial" panose="020B0604020202020204" pitchFamily="34" charset="0"/>
              </a:rPr>
              <a:t>P/C Industry Net Income After Taxes, </a:t>
            </a:r>
            <a:r>
              <a:rPr lang="en-US" sz="2800" dirty="0">
                <a:latin typeface="Arial" panose="020B0604020202020204" pitchFamily="34" charset="0"/>
              </a:rPr>
              <a:t>1991–2023:Q1</a:t>
            </a:r>
            <a:endParaRPr lang="en-US" sz="3600" dirty="0">
              <a:latin typeface="Arial" panose="020B0604020202020204" pitchFamily="34" charset="0"/>
            </a:endParaRPr>
          </a:p>
        </p:txBody>
      </p:sp>
      <p:sp>
        <p:nvSpPr>
          <p:cNvPr id="14339" name="Text Box 5"/>
          <p:cNvSpPr txBox="1">
            <a:spLocks noChangeArrowheads="1"/>
          </p:cNvSpPr>
          <p:nvPr/>
        </p:nvSpPr>
        <p:spPr bwMode="auto">
          <a:xfrm>
            <a:off x="1321581" y="986825"/>
            <a:ext cx="1873898" cy="19242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2012 ROAS</a:t>
            </a:r>
            <a:r>
              <a:rPr lang="en-US" sz="1000" baseline="30000" dirty="0">
                <a:solidFill>
                  <a:srgbClr val="000000"/>
                </a:solidFill>
              </a:rPr>
              <a:t>1</a:t>
            </a:r>
            <a:r>
              <a:rPr lang="en-US" sz="10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2013 ROAS</a:t>
            </a:r>
            <a:r>
              <a:rPr lang="en-US" sz="1000" baseline="30000" dirty="0">
                <a:solidFill>
                  <a:srgbClr val="000000"/>
                </a:solidFill>
              </a:rPr>
              <a:t>1</a:t>
            </a:r>
            <a:r>
              <a:rPr lang="en-US" sz="100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2014 ROAS</a:t>
            </a:r>
            <a:r>
              <a:rPr lang="en-US" sz="1000" baseline="30000" dirty="0">
                <a:solidFill>
                  <a:srgbClr val="000000"/>
                </a:solidFill>
              </a:rPr>
              <a:t>1</a:t>
            </a:r>
            <a:r>
              <a:rPr lang="en-US" sz="1000" dirty="0">
                <a:solidFill>
                  <a:srgbClr val="000000"/>
                </a:solidFill>
              </a:rPr>
              <a:t> = 8.4%</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2015 ROAS = 8.4%</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2016 ROAS = 6.2%</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2017 ROAS =5.0%</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2018 ROAS = 8.0%</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2019: ROAS = 7.7%</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2020: ROAS = 6.9%</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2021: ROAS = 6.4%</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2022: ROAS = 5.7%</a:t>
            </a:r>
          </a:p>
        </p:txBody>
      </p:sp>
      <p:sp>
        <p:nvSpPr>
          <p:cNvPr id="14340" name="Rectangle 5"/>
          <p:cNvSpPr>
            <a:spLocks noChangeArrowheads="1"/>
          </p:cNvSpPr>
          <p:nvPr/>
        </p:nvSpPr>
        <p:spPr bwMode="auto">
          <a:xfrm>
            <a:off x="-123569" y="6460888"/>
            <a:ext cx="1134350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pPr>
            <a:r>
              <a:rPr lang="en-US" sz="1000" dirty="0">
                <a:solidFill>
                  <a:srgbClr val="000000"/>
                </a:solidFill>
              </a:rPr>
              <a:t>*ROE figures are GAAP; </a:t>
            </a:r>
            <a:r>
              <a:rPr lang="en-US" sz="1000" baseline="30000" dirty="0">
                <a:solidFill>
                  <a:srgbClr val="000000"/>
                </a:solidFill>
              </a:rPr>
              <a:t>1</a:t>
            </a:r>
            <a:r>
              <a:rPr lang="en-US" sz="1000" dirty="0">
                <a:solidFill>
                  <a:srgbClr val="000000"/>
                </a:solidFill>
              </a:rPr>
              <a:t>Return on avg. surplus.  Excludes Mortgage &amp; Financial Guaranty insurers for years (2009-2014).</a:t>
            </a:r>
          </a:p>
          <a:p>
            <a:pPr fontAlgn="base">
              <a:lnSpc>
                <a:spcPct val="85000"/>
              </a:lnSpc>
              <a:spcBef>
                <a:spcPct val="25000"/>
              </a:spcBef>
              <a:spcAft>
                <a:spcPct val="0"/>
              </a:spcAft>
              <a:buClr>
                <a:srgbClr val="FF6801"/>
              </a:buClr>
            </a:pPr>
            <a:r>
              <a:rPr lang="en-US" sz="1000" dirty="0">
                <a:solidFill>
                  <a:srgbClr val="000000"/>
                </a:solidFill>
              </a:rPr>
              <a:t>Sources: A.M. Best, ISO, APCIA.</a:t>
            </a:r>
          </a:p>
        </p:txBody>
      </p:sp>
      <p:graphicFrame>
        <p:nvGraphicFramePr>
          <p:cNvPr id="14341" name="Object 3"/>
          <p:cNvGraphicFramePr>
            <a:graphicFrameLocks/>
          </p:cNvGraphicFramePr>
          <p:nvPr>
            <p:extLst>
              <p:ext uri="{D42A27DB-BD31-4B8C-83A1-F6EECF244321}">
                <p14:modId xmlns:p14="http://schemas.microsoft.com/office/powerpoint/2010/main" val="2266126986"/>
              </p:ext>
            </p:extLst>
          </p:nvPr>
        </p:nvGraphicFramePr>
        <p:xfrm>
          <a:off x="381342" y="1107240"/>
          <a:ext cx="11018749" cy="5341124"/>
        </p:xfrm>
        <a:graphic>
          <a:graphicData uri="http://schemas.openxmlformats.org/presentationml/2006/ole">
            <mc:AlternateContent xmlns:mc="http://schemas.openxmlformats.org/markup-compatibility/2006">
              <mc:Choice xmlns:v="urn:schemas-microsoft-com:vml" Requires="v">
                <p:oleObj name="Chart" r:id="rId4" imgW="8734549" imgH="5048319" progId="MSGraph.Chart.8">
                  <p:embed followColorScheme="full"/>
                </p:oleObj>
              </mc:Choice>
              <mc:Fallback>
                <p:oleObj name="Chart" r:id="rId4" imgW="8734549" imgH="5048319" progId="MSGraph.Chart.8">
                  <p:embed followColorScheme="full"/>
                  <p:pic>
                    <p:nvPicPr>
                      <p:cNvPr id="14341" name="Object 3"/>
                      <p:cNvPicPr>
                        <a:picLocks noChangeArrowheads="1"/>
                      </p:cNvPicPr>
                      <p:nvPr/>
                    </p:nvPicPr>
                    <p:blipFill>
                      <a:blip r:embed="rId5"/>
                      <a:srcRect/>
                      <a:stretch>
                        <a:fillRect/>
                      </a:stretch>
                    </p:blipFill>
                    <p:spPr bwMode="auto">
                      <a:xfrm>
                        <a:off x="381342" y="1107240"/>
                        <a:ext cx="11018749" cy="5341124"/>
                      </a:xfrm>
                      <a:prstGeom prst="rect">
                        <a:avLst/>
                      </a:prstGeom>
                      <a:noFill/>
                      <a:ln>
                        <a:noFill/>
                      </a:ln>
                    </p:spPr>
                  </p:pic>
                </p:oleObj>
              </mc:Fallback>
            </mc:AlternateContent>
          </a:graphicData>
        </a:graphic>
      </p:graphicFrame>
      <p:sp>
        <p:nvSpPr>
          <p:cNvPr id="10" name="PPTShape_0"/>
          <p:cNvSpPr>
            <a:spLocks noChangeArrowheads="1"/>
          </p:cNvSpPr>
          <p:nvPr/>
        </p:nvSpPr>
        <p:spPr bwMode="blackWhite">
          <a:xfrm>
            <a:off x="9989003" y="163923"/>
            <a:ext cx="2036431" cy="1077137"/>
          </a:xfrm>
          <a:prstGeom prst="wedgeRectCallout">
            <a:avLst>
              <a:gd name="adj1" fmla="val 2825"/>
              <a:gd name="adj2" fmla="val 217919"/>
            </a:avLst>
          </a:prstGeom>
          <a:solidFill>
            <a:srgbClr val="FF00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chemeClr val="bg1"/>
                </a:solidFill>
              </a:rPr>
              <a:t>Large underwriting losses, sharp drop in realized capital gains caused Net Income to plummet by 33%</a:t>
            </a:r>
          </a:p>
        </p:txBody>
      </p:sp>
      <p:sp>
        <p:nvSpPr>
          <p:cNvPr id="2" name="TextBox 1"/>
          <p:cNvSpPr txBox="1"/>
          <p:nvPr/>
        </p:nvSpPr>
        <p:spPr>
          <a:xfrm>
            <a:off x="381342" y="817718"/>
            <a:ext cx="940239" cy="276999"/>
          </a:xfrm>
          <a:prstGeom prst="rect">
            <a:avLst/>
          </a:prstGeom>
          <a:noFill/>
        </p:spPr>
        <p:txBody>
          <a:bodyPr wrap="square" rtlCol="0">
            <a:spAutoFit/>
          </a:bodyPr>
          <a:lstStyle/>
          <a:p>
            <a:pPr fontAlgn="base">
              <a:spcBef>
                <a:spcPct val="0"/>
              </a:spcBef>
              <a:spcAft>
                <a:spcPct val="0"/>
              </a:spcAft>
            </a:pPr>
            <a:r>
              <a:rPr lang="en-US" sz="1200" b="1" dirty="0">
                <a:solidFill>
                  <a:srgbClr val="28688C"/>
                </a:solidFill>
              </a:rPr>
              <a:t>$ Millions</a:t>
            </a:r>
          </a:p>
        </p:txBody>
      </p:sp>
    </p:spTree>
    <p:custDataLst>
      <p:tags r:id="rId1"/>
    </p:custDataLst>
    <p:extLst>
      <p:ext uri="{BB962C8B-B14F-4D97-AF65-F5344CB8AC3E}">
        <p14:creationId xmlns:p14="http://schemas.microsoft.com/office/powerpoint/2010/main" val="7173093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6" name="Rectangle 11"/>
          <p:cNvSpPr>
            <a:spLocks noGrp="1" noChangeArrowheads="1"/>
          </p:cNvSpPr>
          <p:nvPr>
            <p:ph type="title"/>
          </p:nvPr>
        </p:nvSpPr>
        <p:spPr/>
        <p:txBody>
          <a:bodyPr/>
          <a:lstStyle/>
          <a:p>
            <a:r>
              <a:rPr lang="en-US" dirty="0"/>
              <a:t>US Real GDP Growth*</a:t>
            </a:r>
          </a:p>
        </p:txBody>
      </p:sp>
      <p:sp>
        <p:nvSpPr>
          <p:cNvPr id="66567" name="Rectangle 3"/>
          <p:cNvSpPr>
            <a:spLocks noChangeArrowheads="1"/>
          </p:cNvSpPr>
          <p:nvPr/>
        </p:nvSpPr>
        <p:spPr bwMode="auto">
          <a:xfrm>
            <a:off x="213678" y="6359009"/>
            <a:ext cx="11978322"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tabLst>
                <a:tab pos="342900" algn="l"/>
              </a:tabLst>
            </a:pPr>
            <a:r>
              <a:rPr lang="en-US" sz="1100" dirty="0"/>
              <a:t>*	Estimates/Forecasts from Wells Fargo Securities.</a:t>
            </a:r>
          </a:p>
          <a:p>
            <a:pPr eaLnBrk="0" hangingPunct="0">
              <a:lnSpc>
                <a:spcPct val="85000"/>
              </a:lnSpc>
              <a:spcBef>
                <a:spcPct val="25000"/>
              </a:spcBef>
              <a:buClr>
                <a:schemeClr val="accent2"/>
              </a:buClr>
              <a:tabLst>
                <a:tab pos="342900" algn="l"/>
              </a:tabLst>
            </a:pPr>
            <a:r>
              <a:rPr lang="en-US" sz="1100" dirty="0"/>
              <a:t>Source: US Department of Commerce, Wells Fargo Securities (9/23); Center for Risk and Uncertainty Management, University of South Carolina.</a:t>
            </a:r>
          </a:p>
        </p:txBody>
      </p:sp>
      <p:graphicFrame>
        <p:nvGraphicFramePr>
          <p:cNvPr id="66562" name="Object 4"/>
          <p:cNvGraphicFramePr>
            <a:graphicFrameLocks noChangeAspect="1"/>
          </p:cNvGraphicFramePr>
          <p:nvPr/>
        </p:nvGraphicFramePr>
        <p:xfrm>
          <a:off x="253290" y="1425669"/>
          <a:ext cx="10797104" cy="4110184"/>
        </p:xfrm>
        <a:graphic>
          <a:graphicData uri="http://schemas.openxmlformats.org/presentationml/2006/ole">
            <mc:AlternateContent xmlns:mc="http://schemas.openxmlformats.org/markup-compatibility/2006">
              <mc:Choice xmlns:v="urn:schemas-microsoft-com:vml" Requires="v">
                <p:oleObj name="Chart" r:id="rId3" imgW="8581913" imgH="3800411" progId="MSGraph.Chart.8">
                  <p:embed followColorScheme="full"/>
                </p:oleObj>
              </mc:Choice>
              <mc:Fallback>
                <p:oleObj name="Chart" r:id="rId3" imgW="8581913" imgH="3800411" progId="MSGraph.Chart.8">
                  <p:embed followColorScheme="full"/>
                  <p:pic>
                    <p:nvPicPr>
                      <p:cNvPr id="66562" name="Object 4"/>
                      <p:cNvPicPr>
                        <a:picLocks noChangeAspect="1" noChangeArrowheads="1"/>
                      </p:cNvPicPr>
                      <p:nvPr/>
                    </p:nvPicPr>
                    <p:blipFill>
                      <a:blip r:embed="rId4"/>
                      <a:srcRect/>
                      <a:stretch>
                        <a:fillRect/>
                      </a:stretch>
                    </p:blipFill>
                    <p:spPr bwMode="gray">
                      <a:xfrm>
                        <a:off x="253290" y="1425669"/>
                        <a:ext cx="10797104" cy="4110184"/>
                      </a:xfrm>
                      <a:prstGeom prst="rect">
                        <a:avLst/>
                      </a:prstGeom>
                      <a:noFill/>
                    </p:spPr>
                  </p:pic>
                </p:oleObj>
              </mc:Fallback>
            </mc:AlternateContent>
          </a:graphicData>
        </a:graphic>
      </p:graphicFrame>
      <p:sp>
        <p:nvSpPr>
          <p:cNvPr id="66568" name="Rectangle 5"/>
          <p:cNvSpPr>
            <a:spLocks noChangeArrowheads="1"/>
          </p:cNvSpPr>
          <p:nvPr/>
        </p:nvSpPr>
        <p:spPr bwMode="auto">
          <a:xfrm>
            <a:off x="658591"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1619029" y="5439727"/>
            <a:ext cx="8953941"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91440" tIns="45720" rIns="91440" bIns="64008" anchor="ctr"/>
          <a:lstStyle/>
          <a:p>
            <a:pPr algn="ctr">
              <a:lnSpc>
                <a:spcPct val="95000"/>
              </a:lnSpc>
              <a:spcBef>
                <a:spcPct val="25000"/>
              </a:spcBef>
            </a:pPr>
            <a:r>
              <a:rPr lang="en-US" b="1" dirty="0">
                <a:solidFill>
                  <a:srgbClr val="FFFFFF"/>
                </a:solidFill>
                <a:latin typeface="Arial"/>
                <a:cs typeface="Arial"/>
              </a:rPr>
              <a:t>Demand for Insurance Increased Materially in 2021/22 During Recovery from the Pandemic—Particularly in Economically Sensitive Commercial Lines Such as WC.  Premium growth will likely slow in 2023/24 as Economy Slows.</a:t>
            </a:r>
          </a:p>
        </p:txBody>
      </p:sp>
      <p:sp>
        <p:nvSpPr>
          <p:cNvPr id="66570" name="Rectangle 8"/>
          <p:cNvSpPr>
            <a:spLocks noChangeArrowheads="1"/>
          </p:cNvSpPr>
          <p:nvPr/>
        </p:nvSpPr>
        <p:spPr bwMode="black">
          <a:xfrm>
            <a:off x="608214" y="1016722"/>
            <a:ext cx="1486924"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1141606" y="3797633"/>
            <a:ext cx="1180146" cy="958414"/>
          </a:xfrm>
          <a:prstGeom prst="wedgeRectCallout">
            <a:avLst>
              <a:gd name="adj1" fmla="val 59894"/>
              <a:gd name="adj2" fmla="val -36902"/>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“Great Recession” began in Dec. 2007</a:t>
            </a:r>
          </a:p>
        </p:txBody>
      </p:sp>
      <p:sp>
        <p:nvSpPr>
          <p:cNvPr id="1926154" name="AutoShape 10"/>
          <p:cNvSpPr>
            <a:spLocks noChangeArrowheads="1"/>
          </p:cNvSpPr>
          <p:nvPr/>
        </p:nvSpPr>
        <p:spPr bwMode="blackWhite">
          <a:xfrm>
            <a:off x="2822417" y="1505934"/>
            <a:ext cx="952993" cy="688258"/>
          </a:xfrm>
          <a:prstGeom prst="wedgeRectCallout">
            <a:avLst>
              <a:gd name="adj1" fmla="val -82074"/>
              <a:gd name="adj2" fmla="val 1059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Financial Crisis</a:t>
            </a:r>
          </a:p>
        </p:txBody>
      </p:sp>
      <p:sp>
        <p:nvSpPr>
          <p:cNvPr id="15" name="Rectangle 7"/>
          <p:cNvSpPr>
            <a:spLocks noChangeArrowheads="1"/>
          </p:cNvSpPr>
          <p:nvPr/>
        </p:nvSpPr>
        <p:spPr bwMode="grayWhite">
          <a:xfrm>
            <a:off x="2444947" y="2625247"/>
            <a:ext cx="377470" cy="1275214"/>
          </a:xfrm>
          <a:prstGeom prst="rect">
            <a:avLst/>
          </a:prstGeom>
          <a:noFill/>
          <a:ln w="28575">
            <a:solidFill>
              <a:schemeClr val="folHlink"/>
            </a:solidFill>
            <a:miter lim="800000"/>
            <a:headEnd/>
            <a:tailEnd/>
          </a:ln>
        </p:spPr>
        <p:txBody>
          <a:bodyPr wrap="none" anchor="ctr"/>
          <a:lstStyle/>
          <a:p>
            <a:endParaRPr lang="en-US"/>
          </a:p>
        </p:txBody>
      </p:sp>
      <p:sp>
        <p:nvSpPr>
          <p:cNvPr id="2" name="Rectangle 1"/>
          <p:cNvSpPr/>
          <p:nvPr/>
        </p:nvSpPr>
        <p:spPr>
          <a:xfrm>
            <a:off x="6711910" y="2625247"/>
            <a:ext cx="377470" cy="2145331"/>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utoShape 9"/>
          <p:cNvSpPr>
            <a:spLocks noChangeArrowheads="1"/>
          </p:cNvSpPr>
          <p:nvPr/>
        </p:nvSpPr>
        <p:spPr bwMode="blackWhite">
          <a:xfrm>
            <a:off x="4698321" y="3362260"/>
            <a:ext cx="1180146" cy="1145381"/>
          </a:xfrm>
          <a:prstGeom prst="wedgeRectCallout">
            <a:avLst>
              <a:gd name="adj1" fmla="val 116436"/>
              <a:gd name="adj2" fmla="val 8314"/>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COVID CRASH</a:t>
            </a:r>
          </a:p>
          <a:p>
            <a:pPr algn="ctr" eaLnBrk="0" hangingPunct="0">
              <a:lnSpc>
                <a:spcPct val="90000"/>
              </a:lnSpc>
              <a:spcBef>
                <a:spcPct val="50000"/>
              </a:spcBef>
              <a:buClr>
                <a:schemeClr val="bg1"/>
              </a:buClr>
              <a:buFont typeface="Wingdings" pitchFamily="2" charset="2"/>
              <a:buNone/>
            </a:pPr>
            <a:r>
              <a:rPr lang="en-US" sz="1400" b="1" dirty="0">
                <a:solidFill>
                  <a:schemeClr val="bg1"/>
                </a:solidFill>
              </a:rPr>
              <a:t>Q2 2020 plunged by 31.2%</a:t>
            </a:r>
          </a:p>
        </p:txBody>
      </p:sp>
      <p:sp>
        <p:nvSpPr>
          <p:cNvPr id="19" name="AutoShape 10">
            <a:extLst>
              <a:ext uri="{FF2B5EF4-FFF2-40B4-BE49-F238E27FC236}">
                <a16:creationId xmlns:a16="http://schemas.microsoft.com/office/drawing/2014/main" id="{4269C4D5-E412-4A32-BE55-451C5C3E0A1C}"/>
              </a:ext>
            </a:extLst>
          </p:cNvPr>
          <p:cNvSpPr>
            <a:spLocks noChangeArrowheads="1"/>
          </p:cNvSpPr>
          <p:nvPr/>
        </p:nvSpPr>
        <p:spPr bwMode="blackWhite">
          <a:xfrm>
            <a:off x="9091212" y="327972"/>
            <a:ext cx="2349246" cy="1892165"/>
          </a:xfrm>
          <a:prstGeom prst="wedgeRectCallout">
            <a:avLst>
              <a:gd name="adj1" fmla="val -25531"/>
              <a:gd name="adj2" fmla="val 6451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Consensus building that aggressive Fed rate hikes, tighter lending standards and heightened economic uncertainty will result in a mild recession by H1 2024</a:t>
            </a:r>
          </a:p>
        </p:txBody>
      </p:sp>
      <p:sp>
        <p:nvSpPr>
          <p:cNvPr id="18" name="Rectangle 17">
            <a:extLst>
              <a:ext uri="{FF2B5EF4-FFF2-40B4-BE49-F238E27FC236}">
                <a16:creationId xmlns:a16="http://schemas.microsoft.com/office/drawing/2014/main" id="{FDFC5348-506F-DE91-BB6F-7CDFA6AAAD81}"/>
              </a:ext>
            </a:extLst>
          </p:cNvPr>
          <p:cNvSpPr/>
          <p:nvPr/>
        </p:nvSpPr>
        <p:spPr>
          <a:xfrm>
            <a:off x="9550810" y="2612924"/>
            <a:ext cx="324609" cy="127643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1146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par>
                                <p:cTn id="17" presetID="16" presetClass="entr" presetSubtype="26"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barn(inHorizontal)">
                                      <p:cBhvr>
                                        <p:cTn id="19" dur="500"/>
                                        <p:tgtEl>
                                          <p:spTgt spid="15"/>
                                        </p:tgtEl>
                                      </p:cBhvr>
                                    </p:animEffect>
                                  </p:childTnLst>
                                </p:cTn>
                              </p:par>
                            </p:childTnLst>
                          </p:cTn>
                        </p:par>
                        <p:par>
                          <p:cTn id="20" fill="hold">
                            <p:stCondLst>
                              <p:cond delay="3500"/>
                            </p:stCondLst>
                            <p:childTnLst>
                              <p:par>
                                <p:cTn id="21" presetID="22" presetClass="entr" presetSubtype="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par>
                          <p:cTn id="24" fill="hold">
                            <p:stCondLst>
                              <p:cond delay="4000"/>
                            </p:stCondLst>
                            <p:childTnLst>
                              <p:par>
                                <p:cTn id="25" presetID="22" presetClass="entr" presetSubtype="8" fill="hold" grpId="0" nodeType="afterEffect">
                                  <p:stCondLst>
                                    <p:cond delay="10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5" grpId="0" animBg="1"/>
      <p:bldP spid="16"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2822" y="220769"/>
            <a:ext cx="11277600" cy="1020921"/>
          </a:xfrm>
        </p:spPr>
        <p:txBody>
          <a:bodyPr/>
          <a:lstStyle/>
          <a:p>
            <a:r>
              <a:rPr lang="en-US" altLang="en-US" sz="2800" dirty="0"/>
              <a:t>The Economy Drives P/C Insurance Industry Premiums:</a:t>
            </a:r>
            <a:br>
              <a:rPr lang="en-US" altLang="en-US" sz="2800" dirty="0"/>
            </a:br>
            <a:r>
              <a:rPr lang="en-US" altLang="en-US" sz="2800" dirty="0"/>
              <a:t>2006:Q1–2023F*</a:t>
            </a:r>
            <a:br>
              <a:rPr lang="en-US" altLang="en-US" sz="2800" dirty="0"/>
            </a:br>
            <a:r>
              <a:rPr lang="en-US" altLang="en-US" sz="2800" dirty="0"/>
              <a:t>										</a:t>
            </a:r>
            <a:r>
              <a:rPr lang="en-US" altLang="en-US" sz="1800" dirty="0"/>
              <a:t>Direct Premium Growth (All P/C Lines) vs. Nominal GDP: Quarterly Y-o-Y Pct. Change</a:t>
            </a:r>
            <a:endParaRPr lang="en-US" sz="1600" dirty="0"/>
          </a:p>
        </p:txBody>
      </p:sp>
      <p:sp>
        <p:nvSpPr>
          <p:cNvPr id="6" name="Text Placeholder 5"/>
          <p:cNvSpPr>
            <a:spLocks noGrp="1"/>
          </p:cNvSpPr>
          <p:nvPr>
            <p:ph type="body" sz="quarter" idx="15"/>
          </p:nvPr>
        </p:nvSpPr>
        <p:spPr>
          <a:xfrm>
            <a:off x="393969" y="6291438"/>
            <a:ext cx="9895092" cy="415018"/>
          </a:xfrm>
        </p:spPr>
        <p:txBody>
          <a:bodyPr/>
          <a:lstStyle/>
          <a:p>
            <a:r>
              <a:rPr lang="en-US" sz="1050" dirty="0">
                <a:latin typeface="Arial" panose="020B0604020202020204" pitchFamily="34" charset="0"/>
              </a:rPr>
              <a:t> </a:t>
            </a:r>
          </a:p>
          <a:p>
            <a:r>
              <a:rPr lang="en-US" sz="1050" dirty="0">
                <a:latin typeface="Arial" panose="020B0604020202020204" pitchFamily="34" charset="0"/>
              </a:rPr>
              <a:t>*2020-23F figures are annual.</a:t>
            </a:r>
          </a:p>
          <a:p>
            <a:r>
              <a:rPr lang="en-US" sz="1050" dirty="0">
                <a:latin typeface="Arial" panose="020B0604020202020204" pitchFamily="34" charset="0"/>
              </a:rPr>
              <a:t>Sources: SNL Financial; U.S. Commerce Dept., Bureau of Economic Analysis; ISO; I.I.I.; Risk and Uncertainty Management Center, University of South Carolina.</a:t>
            </a:r>
          </a:p>
        </p:txBody>
      </p:sp>
      <p:graphicFrame>
        <p:nvGraphicFramePr>
          <p:cNvPr id="23" name="Object 2"/>
          <p:cNvGraphicFramePr>
            <a:graphicFrameLocks noChangeAspect="1"/>
          </p:cNvGraphicFramePr>
          <p:nvPr>
            <p:extLst>
              <p:ext uri="{D42A27DB-BD31-4B8C-83A1-F6EECF244321}">
                <p14:modId xmlns:p14="http://schemas.microsoft.com/office/powerpoint/2010/main" val="2116387877"/>
              </p:ext>
            </p:extLst>
          </p:nvPr>
        </p:nvGraphicFramePr>
        <p:xfrm>
          <a:off x="280719" y="1370626"/>
          <a:ext cx="10479810" cy="43259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728257" y="5792880"/>
            <a:ext cx="9823268" cy="663186"/>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b="1" dirty="0">
                <a:solidFill>
                  <a:schemeClr val="bg1"/>
                </a:solidFill>
                <a:cs typeface="Arial" charset="0"/>
              </a:rPr>
              <a:t>Direct written premiums track nominal GDP fairly tightly over time, suggesting the P/C insurance industry’s growth prospects inextricably linked to economic performance.</a:t>
            </a:r>
          </a:p>
        </p:txBody>
      </p:sp>
      <p:sp>
        <p:nvSpPr>
          <p:cNvPr id="3" name="Rectangle 2">
            <a:extLst>
              <a:ext uri="{FF2B5EF4-FFF2-40B4-BE49-F238E27FC236}">
                <a16:creationId xmlns:a16="http://schemas.microsoft.com/office/drawing/2014/main" id="{91199298-76BE-4F50-BD95-CD15783088CE}"/>
              </a:ext>
            </a:extLst>
          </p:cNvPr>
          <p:cNvSpPr/>
          <p:nvPr/>
        </p:nvSpPr>
        <p:spPr>
          <a:xfrm rot="5400000">
            <a:off x="10127605" y="5094642"/>
            <a:ext cx="1020920" cy="440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2023F</a:t>
            </a:r>
          </a:p>
        </p:txBody>
      </p:sp>
      <p:sp>
        <p:nvSpPr>
          <p:cNvPr id="4" name="TextBox 3">
            <a:extLst>
              <a:ext uri="{FF2B5EF4-FFF2-40B4-BE49-F238E27FC236}">
                <a16:creationId xmlns:a16="http://schemas.microsoft.com/office/drawing/2014/main" id="{F0D946C6-35F8-462E-AE80-9CF776F2A333}"/>
              </a:ext>
            </a:extLst>
          </p:cNvPr>
          <p:cNvSpPr txBox="1"/>
          <p:nvPr/>
        </p:nvSpPr>
        <p:spPr>
          <a:xfrm>
            <a:off x="10402447" y="2399293"/>
            <a:ext cx="814135" cy="307777"/>
          </a:xfrm>
          <a:prstGeom prst="rect">
            <a:avLst/>
          </a:prstGeom>
          <a:noFill/>
        </p:spPr>
        <p:txBody>
          <a:bodyPr wrap="square" rtlCol="0">
            <a:spAutoFit/>
          </a:bodyPr>
          <a:lstStyle/>
          <a:p>
            <a:pPr algn="r"/>
            <a:r>
              <a:rPr lang="en-US" sz="1400" b="1" dirty="0">
                <a:solidFill>
                  <a:schemeClr val="accent2">
                    <a:lumMod val="60000"/>
                    <a:lumOff val="40000"/>
                  </a:schemeClr>
                </a:solidFill>
              </a:rPr>
              <a:t>+5.3%</a:t>
            </a:r>
          </a:p>
        </p:txBody>
      </p:sp>
      <p:sp>
        <p:nvSpPr>
          <p:cNvPr id="8" name="TextBox 7">
            <a:extLst>
              <a:ext uri="{FF2B5EF4-FFF2-40B4-BE49-F238E27FC236}">
                <a16:creationId xmlns:a16="http://schemas.microsoft.com/office/drawing/2014/main" id="{1D0A1F77-E421-4552-9283-9B4577F6EFA6}"/>
              </a:ext>
            </a:extLst>
          </p:cNvPr>
          <p:cNvSpPr txBox="1"/>
          <p:nvPr/>
        </p:nvSpPr>
        <p:spPr>
          <a:xfrm>
            <a:off x="10402448" y="1873857"/>
            <a:ext cx="814135" cy="307777"/>
          </a:xfrm>
          <a:prstGeom prst="rect">
            <a:avLst/>
          </a:prstGeom>
          <a:noFill/>
        </p:spPr>
        <p:txBody>
          <a:bodyPr wrap="square" rtlCol="0">
            <a:spAutoFit/>
          </a:bodyPr>
          <a:lstStyle/>
          <a:p>
            <a:pPr algn="r"/>
            <a:r>
              <a:rPr lang="en-US" sz="1400" b="1" dirty="0">
                <a:solidFill>
                  <a:srgbClr val="28688C"/>
                </a:solidFill>
              </a:rPr>
              <a:t>+8.3%</a:t>
            </a:r>
          </a:p>
        </p:txBody>
      </p:sp>
    </p:spTree>
    <p:custDataLst>
      <p:tags r:id="rId1"/>
    </p:custDataLst>
    <p:extLst>
      <p:ext uri="{BB962C8B-B14F-4D97-AF65-F5344CB8AC3E}">
        <p14:creationId xmlns:p14="http://schemas.microsoft.com/office/powerpoint/2010/main" val="845253064"/>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62" name="Rectangle 2"/>
          <p:cNvSpPr>
            <a:spLocks noGrp="1" noChangeArrowheads="1"/>
          </p:cNvSpPr>
          <p:nvPr>
            <p:ph type="title"/>
          </p:nvPr>
        </p:nvSpPr>
        <p:spPr/>
        <p:txBody>
          <a:bodyPr/>
          <a:lstStyle/>
          <a:p>
            <a:r>
              <a:rPr lang="en-US" dirty="0"/>
              <a:t>US Unemployment Rate Forecast: 2007:Q1–2025:Q4</a:t>
            </a:r>
          </a:p>
        </p:txBody>
      </p:sp>
      <p:graphicFrame>
        <p:nvGraphicFramePr>
          <p:cNvPr id="6924291" name="Object 3"/>
          <p:cNvGraphicFramePr>
            <a:graphicFrameLocks noGrp="1" noChangeAspect="1"/>
          </p:cNvGraphicFramePr>
          <p:nvPr>
            <p:ph type="chart" idx="4294967295"/>
          </p:nvPr>
        </p:nvGraphicFramePr>
        <p:xfrm>
          <a:off x="397935" y="1242366"/>
          <a:ext cx="11380776" cy="5103813"/>
        </p:xfrm>
        <a:graphic>
          <a:graphicData uri="http://schemas.openxmlformats.org/presentationml/2006/ole">
            <mc:AlternateContent xmlns:mc="http://schemas.openxmlformats.org/markup-compatibility/2006">
              <mc:Choice xmlns:v="urn:schemas-microsoft-com:vml" Requires="v">
                <p:oleObj name="Chart" r:id="rId3" imgW="8191526" imgH="4229100" progId="MSGraph.Chart.8">
                  <p:embed followColorScheme="full"/>
                </p:oleObj>
              </mc:Choice>
              <mc:Fallback>
                <p:oleObj name="Chart" r:id="rId3" imgW="8191526" imgH="4229100" progId="MSGraph.Chart.8">
                  <p:embed followColorScheme="full"/>
                  <p:pic>
                    <p:nvPicPr>
                      <p:cNvPr id="6924291" name="Object 3"/>
                      <p:cNvPicPr>
                        <a:picLocks noChangeAspect="1" noChangeArrowheads="1"/>
                      </p:cNvPicPr>
                      <p:nvPr/>
                    </p:nvPicPr>
                    <p:blipFill>
                      <a:blip r:embed="rId4"/>
                      <a:srcRect/>
                      <a:stretch>
                        <a:fillRect/>
                      </a:stretch>
                    </p:blipFill>
                    <p:spPr bwMode="auto">
                      <a:xfrm>
                        <a:off x="397935" y="1242366"/>
                        <a:ext cx="11380776" cy="5103813"/>
                      </a:xfrm>
                      <a:prstGeom prst="rect">
                        <a:avLst/>
                      </a:prstGeom>
                      <a:noFill/>
                    </p:spPr>
                  </p:pic>
                </p:oleObj>
              </mc:Fallback>
            </mc:AlternateContent>
          </a:graphicData>
        </a:graphic>
      </p:graphicFrame>
      <p:sp>
        <p:nvSpPr>
          <p:cNvPr id="7073797" name="AutoShape 5"/>
          <p:cNvSpPr>
            <a:spLocks noChangeArrowheads="1"/>
          </p:cNvSpPr>
          <p:nvPr/>
        </p:nvSpPr>
        <p:spPr bwMode="blackWhite">
          <a:xfrm>
            <a:off x="1313110" y="800821"/>
            <a:ext cx="4055587" cy="1666334"/>
          </a:xfrm>
          <a:prstGeom prst="wedgeRectCallout">
            <a:avLst>
              <a:gd name="adj1" fmla="val -14198"/>
              <a:gd name="adj2" fmla="val 58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a:solidFill>
                  <a:schemeClr val="bg1"/>
                </a:solidFill>
                <a:cs typeface="+mn-cs"/>
              </a:rPr>
              <a:t>Great Recession</a:t>
            </a:r>
          </a:p>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Rising unemployment eroded payrolls and WC’s exposure base.</a:t>
            </a:r>
          </a:p>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Unemployment peaked at 10% in late 2009.</a:t>
            </a:r>
          </a:p>
        </p:txBody>
      </p:sp>
      <p:sp>
        <p:nvSpPr>
          <p:cNvPr id="45064" name="Rectangle 5"/>
          <p:cNvSpPr>
            <a:spLocks noChangeArrowheads="1"/>
          </p:cNvSpPr>
          <p:nvPr/>
        </p:nvSpPr>
        <p:spPr bwMode="auto">
          <a:xfrm>
            <a:off x="1558038" y="6331577"/>
            <a:ext cx="10878890"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forecasts ;          = actuals</a:t>
            </a:r>
          </a:p>
          <a:p>
            <a:pPr eaLnBrk="0" hangingPunct="0">
              <a:lnSpc>
                <a:spcPct val="85000"/>
              </a:lnSpc>
              <a:spcBef>
                <a:spcPct val="25000"/>
              </a:spcBef>
              <a:buClr>
                <a:schemeClr val="accent2"/>
              </a:buClr>
              <a:buFont typeface="Wingdings" pitchFamily="2" charset="2"/>
              <a:buNone/>
            </a:pPr>
            <a:r>
              <a:rPr lang="en-US" sz="1100" dirty="0"/>
              <a:t>Sources: US Bureau of Labor Statistics; Wells Fargo Securities (9/23 edition); Risk and Uncertainty Management Center, University of South Carolina.</a:t>
            </a:r>
          </a:p>
        </p:txBody>
      </p:sp>
      <p:sp>
        <p:nvSpPr>
          <p:cNvPr id="45065" name="Rectangle 6"/>
          <p:cNvSpPr>
            <a:spLocks noChangeArrowheads="1"/>
          </p:cNvSpPr>
          <p:nvPr/>
        </p:nvSpPr>
        <p:spPr bwMode="auto">
          <a:xfrm>
            <a:off x="1966914" y="6346633"/>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3069509" y="6346633"/>
            <a:ext cx="277542" cy="123297"/>
          </a:xfrm>
          <a:prstGeom prst="rect">
            <a:avLst/>
          </a:prstGeom>
          <a:solidFill>
            <a:schemeClr val="accent1"/>
          </a:solidFill>
          <a:ln w="9525">
            <a:noFill/>
            <a:miter lim="800000"/>
            <a:headEnd/>
            <a:tailEnd/>
          </a:ln>
        </p:spPr>
        <p:txBody>
          <a:bodyPr wrap="none" anchor="ctr"/>
          <a:lstStyle/>
          <a:p>
            <a:endParaRPr lang="en-US"/>
          </a:p>
        </p:txBody>
      </p:sp>
      <p:sp>
        <p:nvSpPr>
          <p:cNvPr id="13" name="AutoShape 5"/>
          <p:cNvSpPr>
            <a:spLocks noChangeArrowheads="1"/>
          </p:cNvSpPr>
          <p:nvPr/>
        </p:nvSpPr>
        <p:spPr bwMode="blackWhite">
          <a:xfrm>
            <a:off x="5679440" y="977187"/>
            <a:ext cx="2659498" cy="1255445"/>
          </a:xfrm>
          <a:prstGeom prst="wedgeRectCallout">
            <a:avLst>
              <a:gd name="adj1" fmla="val 56044"/>
              <a:gd name="adj2" fmla="val 30598"/>
            </a:avLst>
          </a:prstGeom>
          <a:solidFill>
            <a:srgbClr val="FF0000"/>
          </a:solidFill>
          <a:ln w="28575" algn="ctr">
            <a:solidFill>
              <a:srgbClr val="FF0000"/>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US unemployment rate peaked at 14.7% in April 2020       (13.1% Q2 avg.)</a:t>
            </a:r>
            <a:endParaRPr lang="en-US" sz="2000" b="1" i="1" dirty="0">
              <a:solidFill>
                <a:schemeClr val="bg1"/>
              </a:solidFill>
              <a:cs typeface="+mn-cs"/>
            </a:endParaRPr>
          </a:p>
        </p:txBody>
      </p:sp>
      <p:sp>
        <p:nvSpPr>
          <p:cNvPr id="2" name="TextBox 1"/>
          <p:cNvSpPr txBox="1"/>
          <p:nvPr/>
        </p:nvSpPr>
        <p:spPr>
          <a:xfrm>
            <a:off x="5331885" y="2686620"/>
            <a:ext cx="2926558" cy="1323439"/>
          </a:xfrm>
          <a:prstGeom prst="rect">
            <a:avLst/>
          </a:prstGeom>
          <a:solidFill>
            <a:srgbClr val="C00000"/>
          </a:solidFill>
        </p:spPr>
        <p:txBody>
          <a:bodyPr wrap="square" rtlCol="0">
            <a:spAutoFit/>
          </a:bodyPr>
          <a:lstStyle/>
          <a:p>
            <a:pPr algn="ctr"/>
            <a:r>
              <a:rPr lang="en-US" sz="2000" b="1" dirty="0">
                <a:solidFill>
                  <a:schemeClr val="bg1"/>
                </a:solidFill>
              </a:rPr>
              <a:t>At 3.8% in Aug. 2023, the unemployment rate remains near historic lows</a:t>
            </a:r>
          </a:p>
        </p:txBody>
      </p:sp>
      <p:sp>
        <p:nvSpPr>
          <p:cNvPr id="10" name="TextBox 9"/>
          <p:cNvSpPr txBox="1"/>
          <p:nvPr/>
        </p:nvSpPr>
        <p:spPr>
          <a:xfrm>
            <a:off x="9342026" y="818380"/>
            <a:ext cx="2752544" cy="1631216"/>
          </a:xfrm>
          <a:prstGeom prst="rect">
            <a:avLst/>
          </a:prstGeom>
          <a:solidFill>
            <a:schemeClr val="bg2"/>
          </a:solidFill>
        </p:spPr>
        <p:txBody>
          <a:bodyPr wrap="square" rtlCol="0">
            <a:spAutoFit/>
          </a:bodyPr>
          <a:lstStyle/>
          <a:p>
            <a:pPr algn="ctr"/>
            <a:r>
              <a:rPr lang="en-US" sz="2000" b="1" i="1" dirty="0">
                <a:solidFill>
                  <a:schemeClr val="bg1"/>
                </a:solidFill>
              </a:rPr>
              <a:t>1.807M jobs added in Jan-Jul. 2023. </a:t>
            </a:r>
            <a:r>
              <a:rPr lang="en-US" sz="2000" b="1" dirty="0">
                <a:solidFill>
                  <a:schemeClr val="bg1"/>
                </a:solidFill>
              </a:rPr>
              <a:t>Strong reports indicative of labor market resilience</a:t>
            </a:r>
          </a:p>
        </p:txBody>
      </p:sp>
      <p:sp>
        <p:nvSpPr>
          <p:cNvPr id="11" name="AutoShape 5">
            <a:extLst>
              <a:ext uri="{FF2B5EF4-FFF2-40B4-BE49-F238E27FC236}">
                <a16:creationId xmlns:a16="http://schemas.microsoft.com/office/drawing/2014/main" id="{BE37E51C-F71D-439A-A6DB-306CA160F462}"/>
              </a:ext>
            </a:extLst>
          </p:cNvPr>
          <p:cNvSpPr>
            <a:spLocks noChangeArrowheads="1"/>
          </p:cNvSpPr>
          <p:nvPr/>
        </p:nvSpPr>
        <p:spPr bwMode="blackWhite">
          <a:xfrm>
            <a:off x="9342026" y="2856511"/>
            <a:ext cx="2294618" cy="1425593"/>
          </a:xfrm>
          <a:prstGeom prst="wedgeRectCallout">
            <a:avLst>
              <a:gd name="adj1" fmla="val -2394"/>
              <a:gd name="adj2" fmla="val 93019"/>
            </a:avLst>
          </a:prstGeom>
          <a:solidFill>
            <a:srgbClr val="FF0000"/>
          </a:solidFill>
          <a:ln w="28575" algn="ctr">
            <a:solidFill>
              <a:srgbClr val="FF0000"/>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Unemployment rate returned to pre-COVID levels in early 2022 and remains low in 2023, but is expected to rise as Fed rate hikes slow the economy</a:t>
            </a:r>
            <a:endParaRPr lang="en-US" sz="1400" b="1" i="1" dirty="0">
              <a:solidFill>
                <a:schemeClr val="bg1"/>
              </a:solidFill>
              <a:cs typeface="+mn-cs"/>
            </a:endParaRPr>
          </a:p>
        </p:txBody>
      </p:sp>
    </p:spTree>
    <p:extLst>
      <p:ext uri="{BB962C8B-B14F-4D97-AF65-F5344CB8AC3E}">
        <p14:creationId xmlns:p14="http://schemas.microsoft.com/office/powerpoint/2010/main" val="5539030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3"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ext uri="{D42A27DB-BD31-4B8C-83A1-F6EECF244321}">
                <p14:modId xmlns:p14="http://schemas.microsoft.com/office/powerpoint/2010/main" val="2472835300"/>
              </p:ext>
            </p:extLst>
          </p:nvPr>
        </p:nvGraphicFramePr>
        <p:xfrm>
          <a:off x="378560" y="1162050"/>
          <a:ext cx="9474168" cy="5695950"/>
        </p:xfrm>
        <a:graphic>
          <a:graphicData uri="http://schemas.openxmlformats.org/presentationml/2006/ole">
            <mc:AlternateContent xmlns:mc="http://schemas.openxmlformats.org/markup-compatibility/2006">
              <mc:Choice xmlns:v="urn:schemas-microsoft-com:vml" Requires="v">
                <p:oleObj name="Chart" r:id="rId2" imgW="8619949" imgH="5543422" progId="MSGraph.Chart.8">
                  <p:embed followColorScheme="full"/>
                </p:oleObj>
              </mc:Choice>
              <mc:Fallback>
                <p:oleObj name="Chart" r:id="rId2" imgW="8619949" imgH="5543422" progId="MSGraph.Chart.8">
                  <p:embed followColorScheme="full"/>
                  <p:pic>
                    <p:nvPicPr>
                      <p:cNvPr id="53250" name="Object 2"/>
                      <p:cNvPicPr>
                        <a:picLocks noChangeAspect="1" noChangeArrowheads="1"/>
                      </p:cNvPicPr>
                      <p:nvPr/>
                    </p:nvPicPr>
                    <p:blipFill>
                      <a:blip r:embed="rId3"/>
                      <a:srcRect/>
                      <a:stretch>
                        <a:fillRect/>
                      </a:stretch>
                    </p:blipFill>
                    <p:spPr bwMode="auto">
                      <a:xfrm>
                        <a:off x="378560" y="1162050"/>
                        <a:ext cx="9474168" cy="5695950"/>
                      </a:xfrm>
                      <a:prstGeom prst="rect">
                        <a:avLst/>
                      </a:prstGeom>
                      <a:noFill/>
                    </p:spPr>
                  </p:pic>
                </p:oleObj>
              </mc:Fallback>
            </mc:AlternateContent>
          </a:graphicData>
        </a:graphic>
      </p:graphicFrame>
      <p:sp>
        <p:nvSpPr>
          <p:cNvPr id="53251" name="Rectangle 3"/>
          <p:cNvSpPr>
            <a:spLocks noGrp="1" noChangeArrowheads="1"/>
          </p:cNvSpPr>
          <p:nvPr>
            <p:ph type="title" idx="4294967295"/>
          </p:nvPr>
        </p:nvSpPr>
        <p:spPr>
          <a:xfrm>
            <a:off x="133980" y="355620"/>
            <a:ext cx="12058020" cy="610964"/>
          </a:xfrm>
        </p:spPr>
        <p:txBody>
          <a:bodyPr vert="horz" wrap="square" lIns="92075" tIns="46038" rIns="92075" bIns="46038" numCol="1" anchor="b" anchorCtr="0" compatLnSpc="1">
            <a:prstTxWarp prst="textNoShape">
              <a:avLst/>
            </a:prstTxWarp>
          </a:bodyPr>
          <a:lstStyle/>
          <a:p>
            <a:pPr>
              <a:lnSpc>
                <a:spcPct val="85000"/>
              </a:lnSpc>
            </a:pPr>
            <a:r>
              <a:rPr lang="en-US" sz="3200" b="1" dirty="0">
                <a:solidFill>
                  <a:srgbClr val="225A7A"/>
                </a:solidFill>
              </a:rPr>
              <a:t>Probability the U.S. Is in a Recession Within Next 12 Months: </a:t>
            </a:r>
            <a:br>
              <a:rPr lang="en-US" sz="3200" b="1" dirty="0">
                <a:solidFill>
                  <a:srgbClr val="225A7A"/>
                </a:solidFill>
              </a:rPr>
            </a:br>
            <a:r>
              <a:rPr lang="en-US" sz="3200" b="1" dirty="0">
                <a:solidFill>
                  <a:srgbClr val="225A7A"/>
                </a:solidFill>
              </a:rPr>
              <a:t>Jan. 2017 – July 2023*</a:t>
            </a:r>
            <a:endParaRPr lang="en-US" sz="3200" b="1" i="1" dirty="0">
              <a:solidFill>
                <a:srgbClr val="225A7A"/>
              </a:solidFill>
            </a:endParaRPr>
          </a:p>
        </p:txBody>
      </p:sp>
      <p:sp>
        <p:nvSpPr>
          <p:cNvPr id="53252" name="Rectangle 4"/>
          <p:cNvSpPr>
            <a:spLocks noChangeArrowheads="1"/>
          </p:cNvSpPr>
          <p:nvPr/>
        </p:nvSpPr>
        <p:spPr bwMode="auto">
          <a:xfrm>
            <a:off x="104796" y="6294487"/>
            <a:ext cx="10021697" cy="577723"/>
          </a:xfrm>
          <a:prstGeom prst="rect">
            <a:avLst/>
          </a:prstGeom>
          <a:noFill/>
          <a:ln w="9525">
            <a:noFill/>
            <a:miter lim="800000"/>
            <a:headEnd/>
            <a:tailEnd/>
          </a:ln>
        </p:spPr>
        <p:txBody>
          <a:bodyPr wrap="square" lIns="92075" tIns="46038" rIns="92075" bIns="46038">
            <a:spAutoFit/>
          </a:bodyPr>
          <a:lstStyle/>
          <a:p>
            <a:pPr eaLnBrk="0" hangingPunct="0"/>
            <a:r>
              <a:rPr lang="en-US" sz="1050" dirty="0"/>
              <a:t>*July 2023 survey included the responses of 76 economists.  Range was 12% to 96%.</a:t>
            </a:r>
          </a:p>
          <a:p>
            <a:pPr eaLnBrk="0" hangingPunct="0"/>
            <a:r>
              <a:rPr lang="en-US" sz="1050" dirty="0"/>
              <a:t>Source: Wall Street Journal surveys of economists: </a:t>
            </a:r>
            <a:r>
              <a:rPr lang="en-US" sz="1050" dirty="0">
                <a:hlinkClick r:id="rId4"/>
              </a:rPr>
              <a:t>https://www.wsj.com/articles/despite-easing-price-pressures-economists-in-wsj-survey-still-see-recession-this-year-11673723571</a:t>
            </a:r>
            <a:r>
              <a:rPr lang="en-US" sz="1050" dirty="0"/>
              <a:t>; </a:t>
            </a:r>
            <a:r>
              <a:rPr lang="en-US" sz="1050" dirty="0">
                <a:solidFill>
                  <a:srgbClr val="4B9FCD"/>
                </a:solidFill>
              </a:rPr>
              <a:t> </a:t>
            </a:r>
            <a:r>
              <a:rPr lang="en-US" sz="1050" dirty="0"/>
              <a:t>Risk and Uncertainty Management Center, University of South Carolina.</a:t>
            </a:r>
          </a:p>
        </p:txBody>
      </p:sp>
      <p:sp>
        <p:nvSpPr>
          <p:cNvPr id="6487045" name="Text Box 5"/>
          <p:cNvSpPr txBox="1">
            <a:spLocks noChangeArrowheads="1"/>
          </p:cNvSpPr>
          <p:nvPr/>
        </p:nvSpPr>
        <p:spPr bwMode="auto">
          <a:xfrm rot="10800000">
            <a:off x="9875653" y="1905000"/>
            <a:ext cx="432170"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11" name="Oval 10">
            <a:extLst>
              <a:ext uri="{FF2B5EF4-FFF2-40B4-BE49-F238E27FC236}">
                <a16:creationId xmlns:a16="http://schemas.microsoft.com/office/drawing/2014/main" id="{C8FCB7F6-F6D5-4541-923E-F6E71C249841}"/>
              </a:ext>
            </a:extLst>
          </p:cNvPr>
          <p:cNvSpPr/>
          <p:nvPr/>
        </p:nvSpPr>
        <p:spPr>
          <a:xfrm>
            <a:off x="9357571" y="3593246"/>
            <a:ext cx="264432" cy="2884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6">
            <a:extLst>
              <a:ext uri="{FF2B5EF4-FFF2-40B4-BE49-F238E27FC236}">
                <a16:creationId xmlns:a16="http://schemas.microsoft.com/office/drawing/2014/main" id="{A5021C7D-850F-41C6-B7C1-3F1FABDF8376}"/>
              </a:ext>
            </a:extLst>
          </p:cNvPr>
          <p:cNvSpPr>
            <a:spLocks noChangeArrowheads="1"/>
          </p:cNvSpPr>
          <p:nvPr/>
        </p:nvSpPr>
        <p:spPr bwMode="blackWhite">
          <a:xfrm>
            <a:off x="10049953" y="2865144"/>
            <a:ext cx="2026942" cy="1066801"/>
          </a:xfrm>
          <a:prstGeom prst="wedgeRectCallout">
            <a:avLst>
              <a:gd name="adj1" fmla="val -70666"/>
              <a:gd name="adj2" fmla="val -11193"/>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July 2023</a:t>
            </a:r>
          </a:p>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Probability of recession was 54% in July, down from 61% in April and January</a:t>
            </a:r>
          </a:p>
        </p:txBody>
      </p:sp>
      <p:sp>
        <p:nvSpPr>
          <p:cNvPr id="14" name="Oval 13">
            <a:extLst>
              <a:ext uri="{FF2B5EF4-FFF2-40B4-BE49-F238E27FC236}">
                <a16:creationId xmlns:a16="http://schemas.microsoft.com/office/drawing/2014/main" id="{D6F4DC06-40FD-4484-A206-3C0AE6B37D41}"/>
              </a:ext>
            </a:extLst>
          </p:cNvPr>
          <p:cNvSpPr/>
          <p:nvPr/>
        </p:nvSpPr>
        <p:spPr>
          <a:xfrm>
            <a:off x="5203975" y="1909860"/>
            <a:ext cx="264432" cy="2884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6">
            <a:extLst>
              <a:ext uri="{FF2B5EF4-FFF2-40B4-BE49-F238E27FC236}">
                <a16:creationId xmlns:a16="http://schemas.microsoft.com/office/drawing/2014/main" id="{1B2BC5C1-3C81-4B69-946D-76293D6AAA20}"/>
              </a:ext>
            </a:extLst>
          </p:cNvPr>
          <p:cNvSpPr>
            <a:spLocks noChangeArrowheads="1"/>
          </p:cNvSpPr>
          <p:nvPr/>
        </p:nvSpPr>
        <p:spPr bwMode="blackWhite">
          <a:xfrm>
            <a:off x="3271340" y="1798341"/>
            <a:ext cx="1282578" cy="739049"/>
          </a:xfrm>
          <a:prstGeom prst="wedgeRectCallout">
            <a:avLst>
              <a:gd name="adj1" fmla="val 105369"/>
              <a:gd name="adj2" fmla="val -19444"/>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COVID: 96% chance of recession</a:t>
            </a:r>
          </a:p>
        </p:txBody>
      </p:sp>
      <p:sp>
        <p:nvSpPr>
          <p:cNvPr id="23" name="AutoShape 6">
            <a:extLst>
              <a:ext uri="{FF2B5EF4-FFF2-40B4-BE49-F238E27FC236}">
                <a16:creationId xmlns:a16="http://schemas.microsoft.com/office/drawing/2014/main" id="{B62F4997-346A-4F20-9118-FB156AD47774}"/>
              </a:ext>
            </a:extLst>
          </p:cNvPr>
          <p:cNvSpPr>
            <a:spLocks noChangeArrowheads="1"/>
          </p:cNvSpPr>
          <p:nvPr/>
        </p:nvSpPr>
        <p:spPr bwMode="blackWhite">
          <a:xfrm>
            <a:off x="1707571" y="2711078"/>
            <a:ext cx="2104092" cy="1872321"/>
          </a:xfrm>
          <a:prstGeom prst="wedgeRectCallout">
            <a:avLst>
              <a:gd name="adj1" fmla="val 2023"/>
              <a:gd name="adj2" fmla="val 82198"/>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Before COVID, economists typically assessed the risk of recession within the next 12 months at 15% -18%</a:t>
            </a:r>
          </a:p>
        </p:txBody>
      </p:sp>
      <p:sp>
        <p:nvSpPr>
          <p:cNvPr id="16" name="Oval 15">
            <a:extLst>
              <a:ext uri="{FF2B5EF4-FFF2-40B4-BE49-F238E27FC236}">
                <a16:creationId xmlns:a16="http://schemas.microsoft.com/office/drawing/2014/main" id="{133E3433-58B7-891D-5236-F39F0E5B2BE9}"/>
              </a:ext>
            </a:extLst>
          </p:cNvPr>
          <p:cNvSpPr/>
          <p:nvPr/>
        </p:nvSpPr>
        <p:spPr>
          <a:xfrm>
            <a:off x="6693363" y="5241608"/>
            <a:ext cx="264432" cy="2884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6">
            <a:extLst>
              <a:ext uri="{FF2B5EF4-FFF2-40B4-BE49-F238E27FC236}">
                <a16:creationId xmlns:a16="http://schemas.microsoft.com/office/drawing/2014/main" id="{5BDA4D97-B2DB-BA0D-F9AC-E8B923C109C1}"/>
              </a:ext>
            </a:extLst>
          </p:cNvPr>
          <p:cNvSpPr>
            <a:spLocks noChangeArrowheads="1"/>
          </p:cNvSpPr>
          <p:nvPr/>
        </p:nvSpPr>
        <p:spPr bwMode="blackWhite">
          <a:xfrm>
            <a:off x="5966890" y="3566009"/>
            <a:ext cx="1509981" cy="862243"/>
          </a:xfrm>
          <a:prstGeom prst="wedgeRectCallout">
            <a:avLst>
              <a:gd name="adj1" fmla="val 5913"/>
              <a:gd name="adj2" fmla="val 117022"/>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July 2021</a:t>
            </a:r>
          </a:p>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Probability of recession falls to just 12%</a:t>
            </a:r>
          </a:p>
        </p:txBody>
      </p:sp>
      <p:sp>
        <p:nvSpPr>
          <p:cNvPr id="13" name="AutoShape 8">
            <a:extLst>
              <a:ext uri="{FF2B5EF4-FFF2-40B4-BE49-F238E27FC236}">
                <a16:creationId xmlns:a16="http://schemas.microsoft.com/office/drawing/2014/main" id="{E4F51B65-B249-E7DB-4AD6-6CAA764DCA64}"/>
              </a:ext>
            </a:extLst>
          </p:cNvPr>
          <p:cNvSpPr>
            <a:spLocks noChangeArrowheads="1"/>
          </p:cNvSpPr>
          <p:nvPr/>
        </p:nvSpPr>
        <p:spPr bwMode="blackWhite">
          <a:xfrm>
            <a:off x="8040921" y="914803"/>
            <a:ext cx="3316087" cy="1215922"/>
          </a:xfrm>
          <a:prstGeom prst="wedgeRectCallout">
            <a:avLst>
              <a:gd name="adj1" fmla="val 19522"/>
              <a:gd name="adj2" fmla="val 48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Recession is increasingly likely, but still not inevitable</a:t>
            </a:r>
          </a:p>
        </p:txBody>
      </p:sp>
      <p:sp>
        <p:nvSpPr>
          <p:cNvPr id="2" name="AutoShape 7">
            <a:extLst>
              <a:ext uri="{FF2B5EF4-FFF2-40B4-BE49-F238E27FC236}">
                <a16:creationId xmlns:a16="http://schemas.microsoft.com/office/drawing/2014/main" id="{C37EB76C-3E97-226F-6E73-1A40869C8CCF}"/>
              </a:ext>
            </a:extLst>
          </p:cNvPr>
          <p:cNvSpPr>
            <a:spLocks noChangeArrowheads="1"/>
          </p:cNvSpPr>
          <p:nvPr/>
        </p:nvSpPr>
        <p:spPr bwMode="blackWhite">
          <a:xfrm>
            <a:off x="9698965" y="4289271"/>
            <a:ext cx="2395313" cy="1809750"/>
          </a:xfrm>
          <a:prstGeom prst="wedgeRectCallout">
            <a:avLst>
              <a:gd name="adj1" fmla="val -4056"/>
              <a:gd name="adj2" fmla="val 465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i="1" u="sng" dirty="0">
                <a:solidFill>
                  <a:srgbClr val="FFFFFF"/>
                </a:solidFill>
              </a:rPr>
              <a:t>No Recession?</a:t>
            </a:r>
          </a:p>
          <a:p>
            <a:pPr algn="ctr" eaLnBrk="0" hangingPunct="0">
              <a:lnSpc>
                <a:spcPct val="90000"/>
              </a:lnSpc>
              <a:spcBef>
                <a:spcPct val="50000"/>
              </a:spcBef>
              <a:buClr>
                <a:schemeClr val="bg1"/>
              </a:buClr>
              <a:defRPr/>
            </a:pPr>
            <a:r>
              <a:rPr lang="en-US" sz="1600" b="1" dirty="0">
                <a:solidFill>
                  <a:srgbClr val="FFFFFF"/>
                </a:solidFill>
              </a:rPr>
              <a:t>In Mar. 2023, Goldman Sachs increased its estimated probability of recession over the next 12 months to 35% from 25% in February.</a:t>
            </a:r>
            <a:endParaRPr lang="en-US" sz="1600" b="1" dirty="0">
              <a:solidFill>
                <a:schemeClr val="bg1"/>
              </a:solidFill>
              <a:latin typeface="Arial" pitchFamily="34" charset="0"/>
              <a:cs typeface="+mn-cs"/>
            </a:endParaRPr>
          </a:p>
        </p:txBody>
      </p:sp>
      <p:sp>
        <p:nvSpPr>
          <p:cNvPr id="3" name="AutoShape 6">
            <a:extLst>
              <a:ext uri="{FF2B5EF4-FFF2-40B4-BE49-F238E27FC236}">
                <a16:creationId xmlns:a16="http://schemas.microsoft.com/office/drawing/2014/main" id="{AB1C2C6D-F161-1C7D-32B6-589CA782E2C0}"/>
              </a:ext>
            </a:extLst>
          </p:cNvPr>
          <p:cNvSpPr>
            <a:spLocks noChangeArrowheads="1"/>
          </p:cNvSpPr>
          <p:nvPr/>
        </p:nvSpPr>
        <p:spPr bwMode="blackWhite">
          <a:xfrm>
            <a:off x="6576792" y="2291558"/>
            <a:ext cx="1531785" cy="918440"/>
          </a:xfrm>
          <a:prstGeom prst="wedgeRectCallout">
            <a:avLst>
              <a:gd name="adj1" fmla="val 69680"/>
              <a:gd name="adj2" fmla="val 44942"/>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Oct. 2022</a:t>
            </a:r>
          </a:p>
          <a:p>
            <a:pPr algn="ctr" eaLnBrk="0" hangingPunct="0">
              <a:lnSpc>
                <a:spcPct val="90000"/>
              </a:lnSpc>
              <a:spcBef>
                <a:spcPct val="50000"/>
              </a:spcBef>
              <a:buClr>
                <a:schemeClr val="bg1"/>
              </a:buClr>
              <a:buFont typeface="Wingdings" pitchFamily="2" charset="2"/>
              <a:buNone/>
              <a:defRPr/>
            </a:pPr>
            <a:r>
              <a:rPr lang="en-US" sz="1200" b="1" i="1" dirty="0">
                <a:solidFill>
                  <a:schemeClr val="bg1"/>
                </a:solidFill>
                <a:cs typeface="+mn-cs"/>
              </a:rPr>
              <a:t>Probability of recession peaked at 64%</a:t>
            </a:r>
          </a:p>
        </p:txBody>
      </p:sp>
      <p:sp>
        <p:nvSpPr>
          <p:cNvPr id="4" name="Oval 3">
            <a:extLst>
              <a:ext uri="{FF2B5EF4-FFF2-40B4-BE49-F238E27FC236}">
                <a16:creationId xmlns:a16="http://schemas.microsoft.com/office/drawing/2014/main" id="{5797543A-3B42-C590-6DE9-B0E54792215E}"/>
              </a:ext>
            </a:extLst>
          </p:cNvPr>
          <p:cNvSpPr/>
          <p:nvPr/>
        </p:nvSpPr>
        <p:spPr>
          <a:xfrm>
            <a:off x="8456841" y="3221527"/>
            <a:ext cx="264432" cy="2884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06549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10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2000"/>
                            </p:stCondLst>
                            <p:childTnLst>
                              <p:par>
                                <p:cTn id="14" presetID="22" presetClass="entr" presetSubtype="2" fill="hold" grpId="0" nodeType="after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500"/>
                                        <p:tgtEl>
                                          <p:spTgt spid="15"/>
                                        </p:tgtEl>
                                      </p:cBhvr>
                                    </p:animEffect>
                                  </p:childTnLst>
                                </p:cTn>
                              </p:par>
                            </p:childTnLst>
                          </p:cTn>
                        </p:par>
                        <p:par>
                          <p:cTn id="17" fill="hold">
                            <p:stCondLst>
                              <p:cond delay="3500"/>
                            </p:stCondLst>
                            <p:childTnLst>
                              <p:par>
                                <p:cTn id="18" presetID="22" presetClass="entr" presetSubtype="2" fill="hold" grpId="0" nodeType="afterEffect">
                                  <p:stCondLst>
                                    <p:cond delay="1000"/>
                                  </p:stCondLst>
                                  <p:childTnLst>
                                    <p:set>
                                      <p:cBhvr>
                                        <p:cTn id="19" dur="1" fill="hold">
                                          <p:stCondLst>
                                            <p:cond delay="0"/>
                                          </p:stCondLst>
                                        </p:cTn>
                                        <p:tgtEl>
                                          <p:spTgt spid="23"/>
                                        </p:tgtEl>
                                        <p:attrNameLst>
                                          <p:attrName>style.visibility</p:attrName>
                                        </p:attrNameLst>
                                      </p:cBhvr>
                                      <p:to>
                                        <p:strVal val="visible"/>
                                      </p:to>
                                    </p:set>
                                    <p:animEffect transition="in" filter="wipe(right)">
                                      <p:cBhvr>
                                        <p:cTn id="20" dur="500"/>
                                        <p:tgtEl>
                                          <p:spTgt spid="23"/>
                                        </p:tgtEl>
                                      </p:cBhvr>
                                    </p:animEffect>
                                  </p:childTnLst>
                                </p:cTn>
                              </p:par>
                            </p:childTnLst>
                          </p:cTn>
                        </p:par>
                        <p:par>
                          <p:cTn id="21" fill="hold">
                            <p:stCondLst>
                              <p:cond delay="5000"/>
                            </p:stCondLst>
                            <p:childTnLst>
                              <p:par>
                                <p:cTn id="22" presetID="22" presetClass="entr" presetSubtype="2" fill="hold" grpId="0" nodeType="afterEffect">
                                  <p:stCondLst>
                                    <p:cond delay="100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par>
                          <p:cTn id="25" fill="hold">
                            <p:stCondLst>
                              <p:cond delay="6500"/>
                            </p:stCondLst>
                            <p:childTnLst>
                              <p:par>
                                <p:cTn id="26" presetID="22" presetClass="entr" presetSubtype="2" fill="hold" grpId="0" nodeType="after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childTnLst>
                          </p:cTn>
                        </p:par>
                        <p:par>
                          <p:cTn id="29" fill="hold">
                            <p:stCondLst>
                              <p:cond delay="8000"/>
                            </p:stCondLst>
                            <p:childTnLst>
                              <p:par>
                                <p:cTn id="30" presetID="22" presetClass="entr" presetSubtype="4" fill="hold" grpId="0" nodeType="afterEffect">
                                  <p:stCondLst>
                                    <p:cond delay="70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par>
                          <p:cTn id="33" fill="hold">
                            <p:stCondLst>
                              <p:cond delay="9200"/>
                            </p:stCondLst>
                            <p:childTnLst>
                              <p:par>
                                <p:cTn id="34" presetID="22" presetClass="entr" presetSubtype="2" fill="hold" grpId="0" nodeType="afterEffect">
                                  <p:stCondLst>
                                    <p:cond delay="100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12" grpId="0" animBg="1"/>
      <p:bldP spid="15" grpId="0" animBg="1"/>
      <p:bldP spid="23" grpId="0" animBg="1"/>
      <p:bldP spid="19" grpId="0" animBg="1"/>
      <p:bldP spid="13" grpId="0" animBg="1"/>
      <p:bldP spid="2"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10125076" y="6632417"/>
            <a:ext cx="1777364" cy="117725"/>
          </a:xfrm>
          <a:prstGeom prst="rect">
            <a:avLst/>
          </a:prstGeom>
          <a:noFill/>
          <a:ln w="9525">
            <a:noFill/>
            <a:miter lim="800000"/>
            <a:headEnd/>
            <a:tailEnd/>
          </a:ln>
        </p:spPr>
        <p:txBody>
          <a:bodyPr wrap="square"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44</a:t>
            </a:fld>
            <a:endParaRPr lang="en-US" sz="900" dirty="0"/>
          </a:p>
        </p:txBody>
      </p:sp>
      <p:sp>
        <p:nvSpPr>
          <p:cNvPr id="6248452" name="Rectangle 2"/>
          <p:cNvSpPr>
            <a:spLocks noGrp="1" noChangeArrowheads="1"/>
          </p:cNvSpPr>
          <p:nvPr>
            <p:ph type="title" idx="4294967295"/>
          </p:nvPr>
        </p:nvSpPr>
        <p:spPr>
          <a:xfrm>
            <a:off x="153779" y="39611"/>
            <a:ext cx="11480800" cy="860425"/>
          </a:xfrm>
        </p:spPr>
        <p:txBody>
          <a:bodyPr/>
          <a:lstStyle/>
          <a:p>
            <a:r>
              <a:rPr lang="en-US" dirty="0"/>
              <a:t>Not All Recessions Are Created the Same – What Are the Possibilities Over the Next 12 Months?   </a:t>
            </a:r>
          </a:p>
        </p:txBody>
      </p:sp>
      <p:sp>
        <p:nvSpPr>
          <p:cNvPr id="11" name="Rectangle 6"/>
          <p:cNvSpPr>
            <a:spLocks noChangeArrowheads="1"/>
          </p:cNvSpPr>
          <p:nvPr/>
        </p:nvSpPr>
        <p:spPr bwMode="auto">
          <a:xfrm>
            <a:off x="153779" y="6552458"/>
            <a:ext cx="11022221" cy="277641"/>
          </a:xfrm>
          <a:prstGeom prst="rect">
            <a:avLst/>
          </a:prstGeom>
          <a:noFill/>
          <a:ln w="9525">
            <a:noFill/>
            <a:miter lim="800000"/>
            <a:headEnd/>
            <a:tailEnd/>
          </a:ln>
        </p:spPr>
        <p:txBody>
          <a:bodyPr wrap="square" lIns="92075" tIns="46038" rIns="92075" bIns="46038">
            <a:spAutoFit/>
          </a:bodyPr>
          <a:lstStyle/>
          <a:p>
            <a:pPr eaLnBrk="0" hangingPunct="0"/>
            <a:r>
              <a:rPr lang="en-US" sz="1200" dirty="0"/>
              <a:t>Source: Public Mutual; Univ. of South Carolina, Risk and Uncertainty Management Center.</a:t>
            </a:r>
          </a:p>
        </p:txBody>
      </p:sp>
      <p:pic>
        <p:nvPicPr>
          <p:cNvPr id="1026" name="Picture 2" descr="FAQ on Hard or Soft Landing">
            <a:extLst>
              <a:ext uri="{FF2B5EF4-FFF2-40B4-BE49-F238E27FC236}">
                <a16:creationId xmlns:a16="http://schemas.microsoft.com/office/drawing/2014/main" id="{6F0B96CB-C690-97A3-4D2C-0F2A6F3460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833"/>
          <a:stretch/>
        </p:blipFill>
        <p:spPr bwMode="auto">
          <a:xfrm>
            <a:off x="188042" y="1340993"/>
            <a:ext cx="4084320" cy="29875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AQ on Hard or Soft Landing">
            <a:extLst>
              <a:ext uri="{FF2B5EF4-FFF2-40B4-BE49-F238E27FC236}">
                <a16:creationId xmlns:a16="http://schemas.microsoft.com/office/drawing/2014/main" id="{C89B5592-2E9D-AA0F-97AD-E719BA8DA6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72"/>
          <a:stretch/>
        </p:blipFill>
        <p:spPr bwMode="auto">
          <a:xfrm>
            <a:off x="4368799" y="1256806"/>
            <a:ext cx="4008203" cy="30717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irplane contrails are changing the climate - Bulletin of the Atomic  Scientists">
            <a:extLst>
              <a:ext uri="{FF2B5EF4-FFF2-40B4-BE49-F238E27FC236}">
                <a16:creationId xmlns:a16="http://schemas.microsoft.com/office/drawing/2014/main" id="{1AE33950-5475-2931-ADAC-5126FD5FF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3922" y="2252250"/>
            <a:ext cx="3428518" cy="20752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AB5F5CA-9903-21F3-CC42-8F8B05FD1961}"/>
              </a:ext>
            </a:extLst>
          </p:cNvPr>
          <p:cNvSpPr txBox="1">
            <a:spLocks noChangeArrowheads="1"/>
          </p:cNvSpPr>
          <p:nvPr/>
        </p:nvSpPr>
        <p:spPr bwMode="auto">
          <a:xfrm>
            <a:off x="8519241" y="3332020"/>
            <a:ext cx="3073297" cy="1037605"/>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ts val="2000"/>
              </a:lnSpc>
              <a:spcBef>
                <a:spcPts val="1800"/>
              </a:spcBef>
              <a:buNone/>
            </a:pPr>
            <a:r>
              <a:rPr lang="en-US" sz="2000" b="1" kern="0" dirty="0">
                <a:solidFill>
                  <a:schemeClr val="bg1"/>
                </a:solidFill>
                <a:latin typeface="Times New Roman" panose="02020603050405020304" pitchFamily="18" charset="0"/>
                <a:cs typeface="Times New Roman" panose="02020603050405020304" pitchFamily="18" charset="0"/>
              </a:rPr>
              <a:t>In a “no landing” scenario, the economy averts a recession altogether.</a:t>
            </a:r>
          </a:p>
        </p:txBody>
      </p:sp>
      <p:sp>
        <p:nvSpPr>
          <p:cNvPr id="6" name="TextBox 5">
            <a:extLst>
              <a:ext uri="{FF2B5EF4-FFF2-40B4-BE49-F238E27FC236}">
                <a16:creationId xmlns:a16="http://schemas.microsoft.com/office/drawing/2014/main" id="{6F6DFF36-1C21-3DB3-1DA3-DFB8DFD98004}"/>
              </a:ext>
            </a:extLst>
          </p:cNvPr>
          <p:cNvSpPr txBox="1"/>
          <p:nvPr/>
        </p:nvSpPr>
        <p:spPr>
          <a:xfrm>
            <a:off x="721360" y="4698354"/>
            <a:ext cx="2824480" cy="584775"/>
          </a:xfrm>
          <a:prstGeom prst="rect">
            <a:avLst/>
          </a:prstGeom>
          <a:noFill/>
          <a:ln w="38100">
            <a:solidFill>
              <a:schemeClr val="tx2">
                <a:lumMod val="60000"/>
                <a:lumOff val="40000"/>
              </a:schemeClr>
            </a:solidFill>
          </a:ln>
        </p:spPr>
        <p:txBody>
          <a:bodyPr wrap="square" rtlCol="0">
            <a:spAutoFit/>
          </a:bodyPr>
          <a:lstStyle/>
          <a:p>
            <a:pPr algn="ctr"/>
            <a:r>
              <a:rPr lang="en-US" sz="3200" b="1" dirty="0">
                <a:solidFill>
                  <a:schemeClr val="tx2">
                    <a:lumMod val="60000"/>
                    <a:lumOff val="40000"/>
                  </a:schemeClr>
                </a:solidFill>
              </a:rPr>
              <a:t>Soft Landing</a:t>
            </a:r>
          </a:p>
        </p:txBody>
      </p:sp>
      <p:sp>
        <p:nvSpPr>
          <p:cNvPr id="7" name="TextBox 6">
            <a:extLst>
              <a:ext uri="{FF2B5EF4-FFF2-40B4-BE49-F238E27FC236}">
                <a16:creationId xmlns:a16="http://schemas.microsoft.com/office/drawing/2014/main" id="{F1416C31-3ABB-AA48-C8EE-309D0A193528}"/>
              </a:ext>
            </a:extLst>
          </p:cNvPr>
          <p:cNvSpPr txBox="1"/>
          <p:nvPr/>
        </p:nvSpPr>
        <p:spPr>
          <a:xfrm>
            <a:off x="4765729" y="4698354"/>
            <a:ext cx="2824480" cy="584775"/>
          </a:xfrm>
          <a:prstGeom prst="rect">
            <a:avLst/>
          </a:prstGeom>
          <a:noFill/>
          <a:ln w="38100">
            <a:solidFill>
              <a:srgbClr val="C00000"/>
            </a:solidFill>
          </a:ln>
        </p:spPr>
        <p:txBody>
          <a:bodyPr wrap="square" rtlCol="0">
            <a:spAutoFit/>
          </a:bodyPr>
          <a:lstStyle/>
          <a:p>
            <a:pPr algn="ctr"/>
            <a:r>
              <a:rPr lang="en-US" sz="3200" b="1" dirty="0">
                <a:solidFill>
                  <a:srgbClr val="C00000"/>
                </a:solidFill>
              </a:rPr>
              <a:t>Hard Landing</a:t>
            </a:r>
          </a:p>
        </p:txBody>
      </p:sp>
      <p:sp>
        <p:nvSpPr>
          <p:cNvPr id="8" name="TextBox 7">
            <a:extLst>
              <a:ext uri="{FF2B5EF4-FFF2-40B4-BE49-F238E27FC236}">
                <a16:creationId xmlns:a16="http://schemas.microsoft.com/office/drawing/2014/main" id="{976ED1FB-D47A-E2BC-F266-D611B3847AD4}"/>
              </a:ext>
            </a:extLst>
          </p:cNvPr>
          <p:cNvSpPr txBox="1"/>
          <p:nvPr/>
        </p:nvSpPr>
        <p:spPr>
          <a:xfrm>
            <a:off x="8810099" y="4674658"/>
            <a:ext cx="2824480" cy="584775"/>
          </a:xfrm>
          <a:prstGeom prst="rect">
            <a:avLst/>
          </a:prstGeom>
          <a:noFill/>
          <a:ln w="38100">
            <a:solidFill>
              <a:srgbClr val="66FF33"/>
            </a:solidFill>
          </a:ln>
        </p:spPr>
        <p:txBody>
          <a:bodyPr wrap="square" rtlCol="0">
            <a:spAutoFit/>
          </a:bodyPr>
          <a:lstStyle/>
          <a:p>
            <a:pPr algn="ctr"/>
            <a:r>
              <a:rPr lang="en-US" sz="3200" b="1" dirty="0">
                <a:solidFill>
                  <a:srgbClr val="66FF33"/>
                </a:solidFill>
              </a:rPr>
              <a:t>No Landing</a:t>
            </a:r>
          </a:p>
        </p:txBody>
      </p:sp>
    </p:spTree>
    <p:extLst>
      <p:ext uri="{BB962C8B-B14F-4D97-AF65-F5344CB8AC3E}">
        <p14:creationId xmlns:p14="http://schemas.microsoft.com/office/powerpoint/2010/main" val="7187420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additive="base">
                                        <p:cTn id="28" dur="500" fill="hold"/>
                                        <p:tgtEl>
                                          <p:spTgt spid="1028"/>
                                        </p:tgtEl>
                                        <p:attrNameLst>
                                          <p:attrName>ppt_x</p:attrName>
                                        </p:attrNameLst>
                                      </p:cBhvr>
                                      <p:tavLst>
                                        <p:tav tm="0">
                                          <p:val>
                                            <p:strVal val="#ppt_x"/>
                                          </p:val>
                                        </p:tav>
                                        <p:tav tm="100000">
                                          <p:val>
                                            <p:strVal val="#ppt_x"/>
                                          </p:val>
                                        </p:tav>
                                      </p:tavLst>
                                    </p:anim>
                                    <p:anim calcmode="lin" valueType="num">
                                      <p:cBhvr additive="base">
                                        <p:cTn id="29" dur="500" fill="hold"/>
                                        <p:tgtEl>
                                          <p:spTgt spid="102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1996611" y="70355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The Inflation Threat</a:t>
            </a:r>
          </a:p>
        </p:txBody>
      </p:sp>
      <p:sp>
        <p:nvSpPr>
          <p:cNvPr id="151558" name="TextBox 5"/>
          <p:cNvSpPr txBox="1">
            <a:spLocks noChangeArrowheads="1"/>
          </p:cNvSpPr>
          <p:nvPr/>
        </p:nvSpPr>
        <p:spPr bwMode="auto">
          <a:xfrm>
            <a:off x="1886408" y="3038905"/>
            <a:ext cx="8092153" cy="2554545"/>
          </a:xfrm>
          <a:prstGeom prst="rect">
            <a:avLst/>
          </a:prstGeom>
          <a:noFill/>
          <a:ln w="9525">
            <a:noFill/>
            <a:miter lim="800000"/>
            <a:headEnd/>
            <a:tailEnd/>
          </a:ln>
        </p:spPr>
        <p:txBody>
          <a:bodyPr wrap="square">
            <a:spAutoFit/>
          </a:bodyPr>
          <a:lstStyle/>
          <a:p>
            <a:pPr algn="ctr"/>
            <a:endParaRPr lang="en-US" sz="3200" b="1" dirty="0">
              <a:solidFill>
                <a:srgbClr val="2B7299"/>
              </a:solidFill>
            </a:endParaRPr>
          </a:p>
          <a:p>
            <a:pPr algn="ctr"/>
            <a:r>
              <a:rPr lang="en-US" sz="3200" b="1" dirty="0">
                <a:solidFill>
                  <a:srgbClr val="2B7299"/>
                </a:solidFill>
              </a:rPr>
              <a:t>Inflation is the #1 Concern of                 U.S. Consumers and Corporations…</a:t>
            </a:r>
          </a:p>
          <a:p>
            <a:pPr algn="ctr"/>
            <a:endParaRPr lang="en-US" sz="3200" b="1" dirty="0">
              <a:solidFill>
                <a:srgbClr val="2B7299"/>
              </a:solidFill>
            </a:endParaRPr>
          </a:p>
          <a:p>
            <a:pPr algn="ctr"/>
            <a:r>
              <a:rPr lang="en-US" sz="3200" b="1" i="1" dirty="0">
                <a:solidFill>
                  <a:srgbClr val="FF0000"/>
                </a:solidFill>
              </a:rPr>
              <a:t>It’s Also a Major Concern of Insurers</a:t>
            </a:r>
          </a:p>
        </p:txBody>
      </p:sp>
      <p:sp>
        <p:nvSpPr>
          <p:cNvPr id="7" name="Date Placeholder 6"/>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220111418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2" name="Rectangle 2"/>
          <p:cNvSpPr>
            <a:spLocks noGrp="1" noChangeArrowheads="1"/>
          </p:cNvSpPr>
          <p:nvPr>
            <p:ph type="title"/>
          </p:nvPr>
        </p:nvSpPr>
        <p:spPr>
          <a:xfrm>
            <a:off x="295353" y="164660"/>
            <a:ext cx="8797847" cy="860425"/>
          </a:xfrm>
        </p:spPr>
        <p:txBody>
          <a:bodyPr/>
          <a:lstStyle/>
          <a:p>
            <a:r>
              <a:rPr lang="en-US" dirty="0"/>
              <a:t>U.S. Inflation Rate:  2009-2025F*</a:t>
            </a:r>
          </a:p>
        </p:txBody>
      </p:sp>
      <p:sp>
        <p:nvSpPr>
          <p:cNvPr id="101383" name="Rectangle 4"/>
          <p:cNvSpPr>
            <a:spLocks noChangeArrowheads="1"/>
          </p:cNvSpPr>
          <p:nvPr/>
        </p:nvSpPr>
        <p:spPr bwMode="auto">
          <a:xfrm>
            <a:off x="-1" y="6608847"/>
            <a:ext cx="9980579"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 U.S. Bureau of Labor Statistics; Wells Fargo Securities (9/23); USC Center for Risk and Uncertainty Management.</a:t>
            </a:r>
          </a:p>
        </p:txBody>
      </p:sp>
      <p:sp>
        <p:nvSpPr>
          <p:cNvPr id="101385" name="Rectangle 6"/>
          <p:cNvSpPr>
            <a:spLocks noChangeArrowheads="1"/>
          </p:cNvSpPr>
          <p:nvPr/>
        </p:nvSpPr>
        <p:spPr bwMode="black">
          <a:xfrm>
            <a:off x="114300" y="161303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graphicFrame>
        <p:nvGraphicFramePr>
          <p:cNvPr id="101378" name="Object 7"/>
          <p:cNvGraphicFramePr>
            <a:graphicFrameLocks noChangeAspect="1"/>
          </p:cNvGraphicFramePr>
          <p:nvPr/>
        </p:nvGraphicFramePr>
        <p:xfrm>
          <a:off x="468313" y="2117725"/>
          <a:ext cx="9637712" cy="3775075"/>
        </p:xfrm>
        <a:graphic>
          <a:graphicData uri="http://schemas.openxmlformats.org/presentationml/2006/ole">
            <mc:AlternateContent xmlns:mc="http://schemas.openxmlformats.org/markup-compatibility/2006">
              <mc:Choice xmlns:v="urn:schemas-microsoft-com:vml" Requires="v">
                <p:oleObj name="Chart" r:id="rId3" imgW="9629599" imgH="3771900" progId="MSGraph.Chart.8">
                  <p:embed followColorScheme="full"/>
                </p:oleObj>
              </mc:Choice>
              <mc:Fallback>
                <p:oleObj name="Chart" r:id="rId3" imgW="9629599" imgH="3771900" progId="MSGraph.Chart.8">
                  <p:embed followColorScheme="full"/>
                  <p:pic>
                    <p:nvPicPr>
                      <p:cNvPr id="101378" name="Object 7"/>
                      <p:cNvPicPr>
                        <a:picLocks noChangeAspect="1" noChangeArrowheads="1"/>
                      </p:cNvPicPr>
                      <p:nvPr/>
                    </p:nvPicPr>
                    <p:blipFill>
                      <a:blip r:embed="rId4"/>
                      <a:srcRect/>
                      <a:stretch>
                        <a:fillRect/>
                      </a:stretch>
                    </p:blipFill>
                    <p:spPr bwMode="auto">
                      <a:xfrm>
                        <a:off x="468313" y="2117725"/>
                        <a:ext cx="9637712" cy="377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826565" y="2307996"/>
            <a:ext cx="2903675" cy="1121004"/>
          </a:xfrm>
          <a:prstGeom prst="wedgeRectCallout">
            <a:avLst>
              <a:gd name="adj1" fmla="val 19522"/>
              <a:gd name="adj2" fmla="val 48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There’s concern that the Fed may need to keep rates higher for longer to achieve its 2% inflation target</a:t>
            </a:r>
          </a:p>
        </p:txBody>
      </p:sp>
      <p:sp>
        <p:nvSpPr>
          <p:cNvPr id="11" name="Rectangle 4"/>
          <p:cNvSpPr>
            <a:spLocks noChangeArrowheads="1"/>
          </p:cNvSpPr>
          <p:nvPr/>
        </p:nvSpPr>
        <p:spPr bwMode="auto">
          <a:xfrm>
            <a:off x="0" y="6367098"/>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tabLst>
                <a:tab pos="112713" algn="r"/>
              </a:tabLst>
            </a:pPr>
            <a:r>
              <a:rPr lang="en-US" sz="1100" dirty="0"/>
              <a:t>*Annual change in Consumer Price Index for All Urban Consumers (CPI-U).</a:t>
            </a:r>
          </a:p>
        </p:txBody>
      </p:sp>
      <p:sp>
        <p:nvSpPr>
          <p:cNvPr id="12" name="AutoShape 7"/>
          <p:cNvSpPr>
            <a:spLocks noChangeArrowheads="1"/>
          </p:cNvSpPr>
          <p:nvPr/>
        </p:nvSpPr>
        <p:spPr bwMode="blackWhite">
          <a:xfrm>
            <a:off x="7782561" y="329371"/>
            <a:ext cx="3896252" cy="1561395"/>
          </a:xfrm>
          <a:prstGeom prst="wedgeRectCallout">
            <a:avLst>
              <a:gd name="adj1" fmla="val -38594"/>
              <a:gd name="adj2" fmla="val 7877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rgbClr val="FFFFFF"/>
                </a:solidFill>
              </a:rPr>
              <a:t>Inflation accelerated sharply in 2021 before peaking at 9.1% in June 2022.  Inflation should moderate through 2023/24; Forecast is highly dependent of trajectory of energy prices, Fed rate hikes and labor market tightness</a:t>
            </a:r>
            <a:endParaRPr lang="en-US" sz="1600" b="1" dirty="0">
              <a:solidFill>
                <a:schemeClr val="bg1"/>
              </a:solidFill>
              <a:latin typeface="Arial" pitchFamily="34" charset="0"/>
              <a:cs typeface="+mn-cs"/>
            </a:endParaRPr>
          </a:p>
        </p:txBody>
      </p:sp>
      <p:sp>
        <p:nvSpPr>
          <p:cNvPr id="14" name="Text Box 6"/>
          <p:cNvSpPr txBox="1">
            <a:spLocks noChangeArrowheads="1"/>
          </p:cNvSpPr>
          <p:nvPr/>
        </p:nvSpPr>
        <p:spPr bwMode="blackWhite">
          <a:xfrm>
            <a:off x="10106025" y="4683095"/>
            <a:ext cx="2060562" cy="1684003"/>
          </a:xfrm>
          <a:prstGeom prst="rect">
            <a:avLst/>
          </a:prstGeom>
          <a:solidFill>
            <a:srgbClr val="FF0000"/>
          </a:soli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Insurer Concerns </a:t>
            </a:r>
            <a:r>
              <a:rPr lang="en-US" sz="1600" b="1" u="sng" dirty="0">
                <a:solidFill>
                  <a:schemeClr val="bg1"/>
                </a:solidFill>
                <a:cs typeface="+mn-cs"/>
              </a:rPr>
              <a:t>About Inflation</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Rate Inadequacy</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Reserve Inadequacy</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Insurance-to-Value</a:t>
            </a:r>
          </a:p>
        </p:txBody>
      </p:sp>
    </p:spTree>
    <p:extLst>
      <p:ext uri="{BB962C8B-B14F-4D97-AF65-F5344CB8AC3E}">
        <p14:creationId xmlns:p14="http://schemas.microsoft.com/office/powerpoint/2010/main" val="10858254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127191" y="136908"/>
            <a:ext cx="11203847" cy="613120"/>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Contribution to CPI by Category: July 2023</a:t>
            </a:r>
            <a:endParaRPr lang="en-US" b="1" kern="0" dirty="0">
              <a:solidFill>
                <a:srgbClr val="2B7299"/>
              </a:solidFill>
            </a:endParaRPr>
          </a:p>
        </p:txBody>
      </p:sp>
      <p:sp>
        <p:nvSpPr>
          <p:cNvPr id="15" name="TextBox 14"/>
          <p:cNvSpPr txBox="1"/>
          <p:nvPr/>
        </p:nvSpPr>
        <p:spPr>
          <a:xfrm>
            <a:off x="127191" y="6313466"/>
            <a:ext cx="9588309" cy="523220"/>
          </a:xfrm>
          <a:prstGeom prst="rect">
            <a:avLst/>
          </a:prstGeom>
          <a:noFill/>
        </p:spPr>
        <p:txBody>
          <a:bodyPr wrap="square" rtlCol="0">
            <a:spAutoFit/>
          </a:bodyPr>
          <a:lstStyle/>
          <a:p>
            <a:endParaRPr lang="en-US" sz="1400" dirty="0"/>
          </a:p>
          <a:p>
            <a:r>
              <a:rPr lang="en-US" sz="1400" dirty="0"/>
              <a:t>Source: U.S. Department of Commerce and Wells Fargo Economics.</a:t>
            </a:r>
          </a:p>
        </p:txBody>
      </p:sp>
      <p:sp>
        <p:nvSpPr>
          <p:cNvPr id="11" name="AutoShape 6">
            <a:extLst>
              <a:ext uri="{FF2B5EF4-FFF2-40B4-BE49-F238E27FC236}">
                <a16:creationId xmlns:a16="http://schemas.microsoft.com/office/drawing/2014/main" id="{2E54E750-5BD4-6647-C283-59A15C28D289}"/>
              </a:ext>
            </a:extLst>
          </p:cNvPr>
          <p:cNvSpPr>
            <a:spLocks noChangeArrowheads="1"/>
          </p:cNvSpPr>
          <p:nvPr/>
        </p:nvSpPr>
        <p:spPr bwMode="blackWhite">
          <a:xfrm>
            <a:off x="8771377" y="168275"/>
            <a:ext cx="3329765" cy="3722329"/>
          </a:xfrm>
          <a:prstGeom prst="wedgeRectCallout">
            <a:avLst>
              <a:gd name="adj1" fmla="val -48176"/>
              <a:gd name="adj2" fmla="val 29251"/>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Prices were up 3.2% in July 2023 vs. a year ago—and down from the June 2022 peak of 9.1%. Even as energy prices recede from their 2022 peak, increases in Shelter (Housing), Travel and Food are the major obstacles to bringing inflation down to the Fed’s 2% goal</a:t>
            </a:r>
            <a:endParaRPr lang="en-US" sz="2000" b="1" i="1" dirty="0">
              <a:solidFill>
                <a:schemeClr val="bg1"/>
              </a:solidFill>
            </a:endParaRPr>
          </a:p>
        </p:txBody>
      </p:sp>
      <p:sp>
        <p:nvSpPr>
          <p:cNvPr id="17" name="Oval 16">
            <a:extLst>
              <a:ext uri="{FF2B5EF4-FFF2-40B4-BE49-F238E27FC236}">
                <a16:creationId xmlns:a16="http://schemas.microsoft.com/office/drawing/2014/main" id="{907FC321-C438-F6A2-800D-6365B9581963}"/>
              </a:ext>
            </a:extLst>
          </p:cNvPr>
          <p:cNvSpPr/>
          <p:nvPr/>
        </p:nvSpPr>
        <p:spPr>
          <a:xfrm>
            <a:off x="7590895" y="3762375"/>
            <a:ext cx="264432" cy="2884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Brace 17">
            <a:extLst>
              <a:ext uri="{FF2B5EF4-FFF2-40B4-BE49-F238E27FC236}">
                <a16:creationId xmlns:a16="http://schemas.microsoft.com/office/drawing/2014/main" id="{FBF8D746-E3A8-A744-E084-C0C2D26F3433}"/>
              </a:ext>
            </a:extLst>
          </p:cNvPr>
          <p:cNvSpPr/>
          <p:nvPr/>
        </p:nvSpPr>
        <p:spPr>
          <a:xfrm>
            <a:off x="7932905" y="4113185"/>
            <a:ext cx="160507" cy="80901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9">
            <a:extLst>
              <a:ext uri="{FF2B5EF4-FFF2-40B4-BE49-F238E27FC236}">
                <a16:creationId xmlns:a16="http://schemas.microsoft.com/office/drawing/2014/main" id="{E78BBA61-6AD6-E943-5DA6-9EB03582D7A5}"/>
              </a:ext>
            </a:extLst>
          </p:cNvPr>
          <p:cNvPicPr>
            <a:picLocks noChangeAspect="1"/>
          </p:cNvPicPr>
          <p:nvPr/>
        </p:nvPicPr>
        <p:blipFill>
          <a:blip r:embed="rId3"/>
          <a:stretch>
            <a:fillRect/>
          </a:stretch>
        </p:blipFill>
        <p:spPr>
          <a:xfrm>
            <a:off x="90858" y="1082675"/>
            <a:ext cx="8185572" cy="5416566"/>
          </a:xfrm>
          <a:prstGeom prst="rect">
            <a:avLst/>
          </a:prstGeom>
        </p:spPr>
      </p:pic>
      <p:sp>
        <p:nvSpPr>
          <p:cNvPr id="16" name="AutoShape 6">
            <a:extLst>
              <a:ext uri="{FF2B5EF4-FFF2-40B4-BE49-F238E27FC236}">
                <a16:creationId xmlns:a16="http://schemas.microsoft.com/office/drawing/2014/main" id="{0729DB3F-7179-E5D1-CF81-46A2E2CCB7E8}"/>
              </a:ext>
            </a:extLst>
          </p:cNvPr>
          <p:cNvSpPr>
            <a:spLocks noChangeArrowheads="1"/>
          </p:cNvSpPr>
          <p:nvPr/>
        </p:nvSpPr>
        <p:spPr bwMode="blackWhite">
          <a:xfrm>
            <a:off x="1989036" y="3623504"/>
            <a:ext cx="1000677" cy="426472"/>
          </a:xfrm>
          <a:prstGeom prst="wedgeRectCallout">
            <a:avLst>
              <a:gd name="adj1" fmla="val 78637"/>
              <a:gd name="adj2" fmla="val 137472"/>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u="sng" dirty="0">
                <a:solidFill>
                  <a:schemeClr val="bg1"/>
                </a:solidFill>
              </a:rPr>
              <a:t>Mar. 2021 </a:t>
            </a:r>
            <a:r>
              <a:rPr lang="en-US" sz="1400" b="1" dirty="0">
                <a:solidFill>
                  <a:schemeClr val="bg1"/>
                </a:solidFill>
              </a:rPr>
              <a:t>2.6%</a:t>
            </a:r>
          </a:p>
        </p:txBody>
      </p:sp>
      <p:sp>
        <p:nvSpPr>
          <p:cNvPr id="20" name="AutoShape 6">
            <a:extLst>
              <a:ext uri="{FF2B5EF4-FFF2-40B4-BE49-F238E27FC236}">
                <a16:creationId xmlns:a16="http://schemas.microsoft.com/office/drawing/2014/main" id="{4A418711-16F4-CD10-BC2A-D06B973E5DAE}"/>
              </a:ext>
            </a:extLst>
          </p:cNvPr>
          <p:cNvSpPr>
            <a:spLocks noChangeArrowheads="1"/>
          </p:cNvSpPr>
          <p:nvPr/>
        </p:nvSpPr>
        <p:spPr bwMode="blackWhite">
          <a:xfrm>
            <a:off x="5231906" y="1146392"/>
            <a:ext cx="2125388" cy="712539"/>
          </a:xfrm>
          <a:prstGeom prst="wedgeRectCallout">
            <a:avLst>
              <a:gd name="adj1" fmla="val -37980"/>
              <a:gd name="adj2" fmla="val 87118"/>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a:solidFill>
                  <a:schemeClr val="bg1"/>
                </a:solidFill>
              </a:rPr>
              <a:t>Peak = June 2022 </a:t>
            </a:r>
            <a:r>
              <a:rPr lang="en-US" b="1" dirty="0">
                <a:solidFill>
                  <a:schemeClr val="bg1"/>
                </a:solidFill>
              </a:rPr>
              <a:t>9.1%</a:t>
            </a:r>
          </a:p>
        </p:txBody>
      </p:sp>
      <p:sp>
        <p:nvSpPr>
          <p:cNvPr id="21" name="AutoShape 6">
            <a:extLst>
              <a:ext uri="{FF2B5EF4-FFF2-40B4-BE49-F238E27FC236}">
                <a16:creationId xmlns:a16="http://schemas.microsoft.com/office/drawing/2014/main" id="{228AC65C-B98F-20FA-5ED5-88BD9563F939}"/>
              </a:ext>
            </a:extLst>
          </p:cNvPr>
          <p:cNvSpPr>
            <a:spLocks noChangeArrowheads="1"/>
          </p:cNvSpPr>
          <p:nvPr/>
        </p:nvSpPr>
        <p:spPr bwMode="blackWhite">
          <a:xfrm>
            <a:off x="7767150" y="3576427"/>
            <a:ext cx="756754" cy="398625"/>
          </a:xfrm>
          <a:prstGeom prst="wedgeRectCallout">
            <a:avLst>
              <a:gd name="adj1" fmla="val -63592"/>
              <a:gd name="adj2" fmla="val 56230"/>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3.2%</a:t>
            </a:r>
          </a:p>
        </p:txBody>
      </p:sp>
      <p:sp>
        <p:nvSpPr>
          <p:cNvPr id="25" name="AutoShape 6">
            <a:extLst>
              <a:ext uri="{FF2B5EF4-FFF2-40B4-BE49-F238E27FC236}">
                <a16:creationId xmlns:a16="http://schemas.microsoft.com/office/drawing/2014/main" id="{42132384-F72F-6738-F2B9-3FB9A6F8B14A}"/>
              </a:ext>
            </a:extLst>
          </p:cNvPr>
          <p:cNvSpPr>
            <a:spLocks noChangeArrowheads="1"/>
          </p:cNvSpPr>
          <p:nvPr/>
        </p:nvSpPr>
        <p:spPr bwMode="blackWhite">
          <a:xfrm>
            <a:off x="8771377" y="4101842"/>
            <a:ext cx="2950453" cy="1890396"/>
          </a:xfrm>
          <a:prstGeom prst="wedgeRectCallout">
            <a:avLst>
              <a:gd name="adj1" fmla="val -69707"/>
              <a:gd name="adj2" fmla="val -28632"/>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Housing (Shelter) accounted for about 60% of the 3% increase in the CPI in mid-2023.  The impact of this CPI component is beginning to diminish.</a:t>
            </a:r>
          </a:p>
        </p:txBody>
      </p:sp>
    </p:spTree>
    <p:extLst>
      <p:ext uri="{BB962C8B-B14F-4D97-AF65-F5344CB8AC3E}">
        <p14:creationId xmlns:p14="http://schemas.microsoft.com/office/powerpoint/2010/main" val="32191256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3500"/>
                            </p:stCondLst>
                            <p:childTnLst>
                              <p:par>
                                <p:cTn id="17" presetID="22" presetClass="entr" presetSubtype="2" fill="hold" grpId="0" nodeType="afterEffect">
                                  <p:stCondLst>
                                    <p:cond delay="100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5000"/>
                            </p:stCondLst>
                            <p:childTnLst>
                              <p:par>
                                <p:cTn id="21" presetID="22" presetClass="entr" presetSubtype="2" fill="hold" grpId="0" nodeType="afterEffect">
                                  <p:stCondLst>
                                    <p:cond delay="100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500"/>
                                        <p:tgtEl>
                                          <p:spTgt spid="21"/>
                                        </p:tgtEl>
                                      </p:cBhvr>
                                    </p:animEffect>
                                  </p:childTnLst>
                                </p:cTn>
                              </p:par>
                            </p:childTnLst>
                          </p:cTn>
                        </p:par>
                        <p:par>
                          <p:cTn id="24" fill="hold">
                            <p:stCondLst>
                              <p:cond delay="6500"/>
                            </p:stCondLst>
                            <p:childTnLst>
                              <p:par>
                                <p:cTn id="25" presetID="22" presetClass="entr" presetSubtype="2" fill="hold" grpId="0" nodeType="afterEffect">
                                  <p:stCondLst>
                                    <p:cond delay="100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11" grpId="0" animBg="1"/>
      <p:bldP spid="16" grpId="0" animBg="1"/>
      <p:bldP spid="20" grpId="0" animBg="1"/>
      <p:bldP spid="21" grpId="0" animBg="1"/>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127191" y="136908"/>
            <a:ext cx="11203847" cy="613120"/>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Contribution to CPI Monthly Change: Aug. 2023</a:t>
            </a:r>
            <a:endParaRPr lang="en-US" b="1" kern="0" dirty="0">
              <a:solidFill>
                <a:srgbClr val="2B7299"/>
              </a:solidFill>
            </a:endParaRPr>
          </a:p>
        </p:txBody>
      </p:sp>
      <p:sp>
        <p:nvSpPr>
          <p:cNvPr id="15" name="TextBox 14"/>
          <p:cNvSpPr txBox="1"/>
          <p:nvPr/>
        </p:nvSpPr>
        <p:spPr>
          <a:xfrm>
            <a:off x="127191" y="6313466"/>
            <a:ext cx="9588309" cy="523220"/>
          </a:xfrm>
          <a:prstGeom prst="rect">
            <a:avLst/>
          </a:prstGeom>
          <a:noFill/>
        </p:spPr>
        <p:txBody>
          <a:bodyPr wrap="square" rtlCol="0">
            <a:spAutoFit/>
          </a:bodyPr>
          <a:lstStyle/>
          <a:p>
            <a:endParaRPr lang="en-US" sz="1400" dirty="0"/>
          </a:p>
          <a:p>
            <a:r>
              <a:rPr lang="en-US" sz="1400" dirty="0"/>
              <a:t>Source: U.S. Department of Commerce and Wells Fargo Economics.</a:t>
            </a:r>
          </a:p>
        </p:txBody>
      </p:sp>
      <p:sp>
        <p:nvSpPr>
          <p:cNvPr id="17" name="Oval 16">
            <a:extLst>
              <a:ext uri="{FF2B5EF4-FFF2-40B4-BE49-F238E27FC236}">
                <a16:creationId xmlns:a16="http://schemas.microsoft.com/office/drawing/2014/main" id="{907FC321-C438-F6A2-800D-6365B9581963}"/>
              </a:ext>
            </a:extLst>
          </p:cNvPr>
          <p:cNvSpPr/>
          <p:nvPr/>
        </p:nvSpPr>
        <p:spPr>
          <a:xfrm>
            <a:off x="7590895" y="3762375"/>
            <a:ext cx="264432" cy="2884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Brace 17">
            <a:extLst>
              <a:ext uri="{FF2B5EF4-FFF2-40B4-BE49-F238E27FC236}">
                <a16:creationId xmlns:a16="http://schemas.microsoft.com/office/drawing/2014/main" id="{FBF8D746-E3A8-A744-E084-C0C2D26F3433}"/>
              </a:ext>
            </a:extLst>
          </p:cNvPr>
          <p:cNvSpPr/>
          <p:nvPr/>
        </p:nvSpPr>
        <p:spPr>
          <a:xfrm>
            <a:off x="7932905" y="4113185"/>
            <a:ext cx="160507" cy="80901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a:extLst>
              <a:ext uri="{FF2B5EF4-FFF2-40B4-BE49-F238E27FC236}">
                <a16:creationId xmlns:a16="http://schemas.microsoft.com/office/drawing/2014/main" id="{39F207CF-57F4-6696-D511-1529CC0E7FD0}"/>
              </a:ext>
            </a:extLst>
          </p:cNvPr>
          <p:cNvPicPr>
            <a:picLocks noChangeAspect="1"/>
          </p:cNvPicPr>
          <p:nvPr/>
        </p:nvPicPr>
        <p:blipFill>
          <a:blip r:embed="rId3"/>
          <a:stretch>
            <a:fillRect/>
          </a:stretch>
        </p:blipFill>
        <p:spPr>
          <a:xfrm>
            <a:off x="358639" y="1110522"/>
            <a:ext cx="7721077" cy="5212239"/>
          </a:xfrm>
          <a:prstGeom prst="rect">
            <a:avLst/>
          </a:prstGeom>
        </p:spPr>
      </p:pic>
      <p:sp>
        <p:nvSpPr>
          <p:cNvPr id="19" name="AutoShape 6">
            <a:extLst>
              <a:ext uri="{FF2B5EF4-FFF2-40B4-BE49-F238E27FC236}">
                <a16:creationId xmlns:a16="http://schemas.microsoft.com/office/drawing/2014/main" id="{D00B0181-DC93-D30A-CD67-8E0DBEBCF5F0}"/>
              </a:ext>
            </a:extLst>
          </p:cNvPr>
          <p:cNvSpPr>
            <a:spLocks noChangeArrowheads="1"/>
          </p:cNvSpPr>
          <p:nvPr/>
        </p:nvSpPr>
        <p:spPr bwMode="blackWhite">
          <a:xfrm>
            <a:off x="5033306" y="1023461"/>
            <a:ext cx="2125388" cy="712539"/>
          </a:xfrm>
          <a:prstGeom prst="wedgeRectCallout">
            <a:avLst>
              <a:gd name="adj1" fmla="val -39892"/>
              <a:gd name="adj2" fmla="val 87118"/>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a:solidFill>
                  <a:schemeClr val="bg1"/>
                </a:solidFill>
              </a:rPr>
              <a:t>Peak = June 2022 </a:t>
            </a:r>
            <a:r>
              <a:rPr lang="en-US" b="1" dirty="0">
                <a:solidFill>
                  <a:schemeClr val="bg1"/>
                </a:solidFill>
              </a:rPr>
              <a:t>9.1%</a:t>
            </a:r>
          </a:p>
        </p:txBody>
      </p:sp>
      <p:sp>
        <p:nvSpPr>
          <p:cNvPr id="22" name="AutoShape 6">
            <a:extLst>
              <a:ext uri="{FF2B5EF4-FFF2-40B4-BE49-F238E27FC236}">
                <a16:creationId xmlns:a16="http://schemas.microsoft.com/office/drawing/2014/main" id="{B8DFA120-9923-A8BC-8460-A31E362CFAEF}"/>
              </a:ext>
            </a:extLst>
          </p:cNvPr>
          <p:cNvSpPr>
            <a:spLocks noChangeArrowheads="1"/>
          </p:cNvSpPr>
          <p:nvPr/>
        </p:nvSpPr>
        <p:spPr bwMode="blackWhite">
          <a:xfrm>
            <a:off x="8620808" y="2849718"/>
            <a:ext cx="1925272" cy="1338700"/>
          </a:xfrm>
          <a:prstGeom prst="wedgeRectCallout">
            <a:avLst>
              <a:gd name="adj1" fmla="val -111677"/>
              <a:gd name="adj2" fmla="val -16910"/>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Surging gasoline prices sent the CPI back up to 3.7% in August</a:t>
            </a:r>
          </a:p>
        </p:txBody>
      </p:sp>
      <p:sp>
        <p:nvSpPr>
          <p:cNvPr id="23" name="Oval 22">
            <a:extLst>
              <a:ext uri="{FF2B5EF4-FFF2-40B4-BE49-F238E27FC236}">
                <a16:creationId xmlns:a16="http://schemas.microsoft.com/office/drawing/2014/main" id="{FA2E0B5E-AEDE-AAD7-D7C8-6830CC380B36}"/>
              </a:ext>
            </a:extLst>
          </p:cNvPr>
          <p:cNvSpPr/>
          <p:nvPr/>
        </p:nvSpPr>
        <p:spPr>
          <a:xfrm>
            <a:off x="3712951" y="3454196"/>
            <a:ext cx="181623" cy="73422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utoShape 6">
            <a:extLst>
              <a:ext uri="{FF2B5EF4-FFF2-40B4-BE49-F238E27FC236}">
                <a16:creationId xmlns:a16="http://schemas.microsoft.com/office/drawing/2014/main" id="{F182E660-3739-ABCF-7294-5F52FC314122}"/>
              </a:ext>
            </a:extLst>
          </p:cNvPr>
          <p:cNvSpPr>
            <a:spLocks noChangeArrowheads="1"/>
          </p:cNvSpPr>
          <p:nvPr/>
        </p:nvSpPr>
        <p:spPr bwMode="blackWhite">
          <a:xfrm>
            <a:off x="8503596" y="4683760"/>
            <a:ext cx="3329765" cy="1137920"/>
          </a:xfrm>
          <a:prstGeom prst="wedgeRectCallout">
            <a:avLst>
              <a:gd name="adj1" fmla="val -48176"/>
              <a:gd name="adj2" fmla="val 29251"/>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a:solidFill>
                  <a:schemeClr val="bg1"/>
                </a:solidFill>
              </a:rPr>
              <a:t>The path to the Fed’s 2% inflation target is </a:t>
            </a:r>
            <a:r>
              <a:rPr lang="en-US" sz="2400" b="1" i="1" u="sng" dirty="0">
                <a:solidFill>
                  <a:schemeClr val="bg1"/>
                </a:solidFill>
              </a:rPr>
              <a:t>not</a:t>
            </a:r>
            <a:r>
              <a:rPr lang="en-US" sz="2400" b="1" dirty="0">
                <a:solidFill>
                  <a:schemeClr val="bg1"/>
                </a:solidFill>
              </a:rPr>
              <a:t> a linear one</a:t>
            </a:r>
            <a:endParaRPr lang="en-US" sz="2400" b="1" i="1" dirty="0">
              <a:solidFill>
                <a:schemeClr val="bg1"/>
              </a:solidFill>
            </a:endParaRPr>
          </a:p>
        </p:txBody>
      </p:sp>
    </p:spTree>
    <p:extLst>
      <p:ext uri="{BB962C8B-B14F-4D97-AF65-F5344CB8AC3E}">
        <p14:creationId xmlns:p14="http://schemas.microsoft.com/office/powerpoint/2010/main" val="615225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childTnLst>
                          </p:cTn>
                        </p:par>
                        <p:par>
                          <p:cTn id="16" fill="hold">
                            <p:stCondLst>
                              <p:cond delay="3500"/>
                            </p:stCondLst>
                            <p:childTnLst>
                              <p:par>
                                <p:cTn id="17" presetID="22" presetClass="entr" presetSubtype="2" fill="hold" grpId="0" nodeType="afterEffect">
                                  <p:stCondLst>
                                    <p:cond delay="100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19" grpId="0" animBg="1"/>
      <p:bldP spid="22" grpId="0" animBg="1"/>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12290" name="Rectangle 2"/>
          <p:cNvSpPr>
            <a:spLocks noGrp="1" noChangeArrowheads="1"/>
          </p:cNvSpPr>
          <p:nvPr>
            <p:ph type="title"/>
          </p:nvPr>
        </p:nvSpPr>
        <p:spPr>
          <a:xfrm>
            <a:off x="225367" y="108066"/>
            <a:ext cx="9978948" cy="841375"/>
          </a:xfrm>
        </p:spPr>
        <p:txBody>
          <a:bodyPr/>
          <a:lstStyle/>
          <a:p>
            <a:r>
              <a:rPr lang="en-US" altLang="en-US" dirty="0">
                <a:latin typeface="Arial" panose="020B0604020202020204" pitchFamily="34" charset="0"/>
              </a:rPr>
              <a:t>Change in Cost Indicators for Selected Construction Inputs, Jan. 2020 – Dec. 2022</a:t>
            </a:r>
          </a:p>
        </p:txBody>
      </p:sp>
      <p:graphicFrame>
        <p:nvGraphicFramePr>
          <p:cNvPr id="3212291" name="Object 2"/>
          <p:cNvGraphicFramePr>
            <a:graphicFrameLocks noGrp="1" noChangeAspect="1"/>
          </p:cNvGraphicFramePr>
          <p:nvPr>
            <p:ph type="chart" idx="1"/>
          </p:nvPr>
        </p:nvGraphicFramePr>
        <p:xfrm>
          <a:off x="0" y="1643063"/>
          <a:ext cx="11218863" cy="5003800"/>
        </p:xfrm>
        <a:graphic>
          <a:graphicData uri="http://schemas.openxmlformats.org/presentationml/2006/ole">
            <mc:AlternateContent xmlns:mc="http://schemas.openxmlformats.org/markup-compatibility/2006">
              <mc:Choice xmlns:v="urn:schemas-microsoft-com:vml" Requires="v">
                <p:oleObj name="Chart" r:id="rId3" imgW="10696503" imgH="4771921" progId="MSGraph.Chart.8">
                  <p:embed followColorScheme="full"/>
                </p:oleObj>
              </mc:Choice>
              <mc:Fallback>
                <p:oleObj name="Chart" r:id="rId3" imgW="10696503" imgH="4771921" progId="MSGraph.Chart.8">
                  <p:embed followColorScheme="full"/>
                  <p:pic>
                    <p:nvPicPr>
                      <p:cNvPr id="3212291" name="Object 2"/>
                      <p:cNvPicPr>
                        <a:picLocks noChangeAspect="1" noChangeArrowheads="1"/>
                      </p:cNvPicPr>
                      <p:nvPr/>
                    </p:nvPicPr>
                    <p:blipFill>
                      <a:blip r:embed="rId4"/>
                      <a:srcRect/>
                      <a:stretch>
                        <a:fillRect/>
                      </a:stretch>
                    </p:blipFill>
                    <p:spPr bwMode="auto">
                      <a:xfrm>
                        <a:off x="0" y="1643063"/>
                        <a:ext cx="11218863" cy="5003800"/>
                      </a:xfrm>
                      <a:prstGeom prst="rect">
                        <a:avLst/>
                      </a:prstGeom>
                    </p:spPr>
                  </p:pic>
                </p:oleObj>
              </mc:Fallback>
            </mc:AlternateContent>
          </a:graphicData>
        </a:graphic>
      </p:graphicFrame>
      <p:sp>
        <p:nvSpPr>
          <p:cNvPr id="52228" name="Rectangle 4"/>
          <p:cNvSpPr>
            <a:spLocks noChangeArrowheads="1"/>
          </p:cNvSpPr>
          <p:nvPr/>
        </p:nvSpPr>
        <p:spPr bwMode="auto">
          <a:xfrm>
            <a:off x="141903" y="6525333"/>
            <a:ext cx="2673809"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t>Source: U.S. Bureau of Labor Statistics.</a:t>
            </a:r>
          </a:p>
        </p:txBody>
      </p:sp>
      <p:sp>
        <p:nvSpPr>
          <p:cNvPr id="52229" name="Oval 6"/>
          <p:cNvSpPr>
            <a:spLocks noChangeArrowheads="1"/>
          </p:cNvSpPr>
          <p:nvPr/>
        </p:nvSpPr>
        <p:spPr bwMode="auto">
          <a:xfrm>
            <a:off x="3471863" y="4539681"/>
            <a:ext cx="261569" cy="52025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AutoShape 8"/>
          <p:cNvSpPr>
            <a:spLocks noChangeArrowheads="1"/>
          </p:cNvSpPr>
          <p:nvPr/>
        </p:nvSpPr>
        <p:spPr bwMode="blackWhite">
          <a:xfrm>
            <a:off x="2369372" y="1287274"/>
            <a:ext cx="5052831" cy="1864616"/>
          </a:xfrm>
          <a:prstGeom prst="wedgeRectCallout">
            <a:avLst>
              <a:gd name="adj1" fmla="val -136"/>
              <a:gd name="adj2" fmla="val 490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a:solidFill>
                  <a:schemeClr val="bg1"/>
                </a:solidFill>
              </a:rPr>
              <a:t>The rapid increase in and still-elevated cost of building materials has immediate and long-er-term implications for property insurers and reinsurers</a:t>
            </a:r>
          </a:p>
        </p:txBody>
      </p:sp>
    </p:spTree>
    <p:extLst>
      <p:ext uri="{BB962C8B-B14F-4D97-AF65-F5344CB8AC3E}">
        <p14:creationId xmlns:p14="http://schemas.microsoft.com/office/powerpoint/2010/main" val="297679197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212290"/>
                                        </p:tgtEl>
                                        <p:attrNameLst>
                                          <p:attrName>style.visibility</p:attrName>
                                        </p:attrNameLst>
                                      </p:cBhvr>
                                      <p:to>
                                        <p:strVal val="visible"/>
                                      </p:to>
                                    </p:set>
                                    <p:animEffect transition="in" filter="blinds(vertical)">
                                      <p:cBhvr>
                                        <p:cTn id="7" dur="500"/>
                                        <p:tgtEl>
                                          <p:spTgt spid="321229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12291"/>
                                        </p:tgtEl>
                                        <p:attrNameLst>
                                          <p:attrName>style.visibility</p:attrName>
                                        </p:attrNameLst>
                                      </p:cBhvr>
                                      <p:to>
                                        <p:strVal val="visible"/>
                                      </p:to>
                                    </p:set>
                                    <p:animEffect transition="in" filter="wipe(left)">
                                      <p:cBhvr>
                                        <p:cTn id="11" dur="500"/>
                                        <p:tgtEl>
                                          <p:spTgt spid="3212291"/>
                                        </p:tgtEl>
                                      </p:cBhvr>
                                    </p:animEffect>
                                  </p:childTnLst>
                                </p:cTn>
                              </p:par>
                            </p:childTnLst>
                          </p:cTn>
                        </p:par>
                        <p:par>
                          <p:cTn id="12" fill="hold">
                            <p:stCondLst>
                              <p:cond delay="1000"/>
                            </p:stCondLst>
                            <p:childTnLst>
                              <p:par>
                                <p:cTn id="13" presetID="22" presetClass="entr" presetSubtype="8"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2290" grpId="0" autoUpdateAnimBg="0"/>
      <p:bldOleChart spid="3212291"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30" name="Rectangle 2"/>
          <p:cNvSpPr>
            <a:spLocks noGrp="1" noChangeArrowheads="1"/>
          </p:cNvSpPr>
          <p:nvPr>
            <p:ph type="title"/>
          </p:nvPr>
        </p:nvSpPr>
        <p:spPr/>
        <p:txBody>
          <a:bodyPr/>
          <a:lstStyle/>
          <a:p>
            <a:r>
              <a:rPr lang="en-US" dirty="0"/>
              <a:t>ROE: Property/Casualty Insurance by Major Event, 1987–2022*</a:t>
            </a:r>
          </a:p>
        </p:txBody>
      </p:sp>
      <p:sp>
        <p:nvSpPr>
          <p:cNvPr id="52227" name="Rectangle 105"/>
          <p:cNvSpPr>
            <a:spLocks noGrp="1" noChangeArrowheads="1"/>
          </p:cNvSpPr>
          <p:nvPr>
            <p:ph type="dt" sz="half" idx="10"/>
          </p:nvPr>
        </p:nvSpPr>
        <p:spPr>
          <a:noFill/>
        </p:spPr>
        <p:txBody>
          <a:bodyPr/>
          <a:lstStyle/>
          <a:p>
            <a:r>
              <a:rPr lang="en-US"/>
              <a:t>12/01/09 - 9pm</a:t>
            </a:r>
          </a:p>
        </p:txBody>
      </p:sp>
      <p:sp>
        <p:nvSpPr>
          <p:cNvPr id="52228"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a:p>
        </p:txBody>
      </p:sp>
      <p:sp>
        <p:nvSpPr>
          <p:cNvPr id="52231" name="Rectangle 3"/>
          <p:cNvSpPr>
            <a:spLocks noChangeArrowheads="1"/>
          </p:cNvSpPr>
          <p:nvPr/>
        </p:nvSpPr>
        <p:spPr bwMode="auto">
          <a:xfrm>
            <a:off x="-1" y="6370516"/>
            <a:ext cx="9368287" cy="4708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200" dirty="0"/>
              <a:t>*Excludes Mortgage &amp; Financial Guarantee in 2008 – 2014. </a:t>
            </a:r>
          </a:p>
          <a:p>
            <a:pPr marL="133350" indent="-133350" eaLnBrk="0" hangingPunct="0">
              <a:lnSpc>
                <a:spcPct val="90000"/>
              </a:lnSpc>
              <a:buClr>
                <a:schemeClr val="accent2"/>
              </a:buClr>
              <a:tabLst>
                <a:tab pos="112713" algn="r"/>
              </a:tabLst>
            </a:pPr>
            <a:r>
              <a:rPr lang="en-US" sz="1200" dirty="0"/>
              <a:t>	Sources: A.M. Best, ISO, </a:t>
            </a:r>
            <a:r>
              <a:rPr lang="en-US" sz="1200" i="1" dirty="0"/>
              <a:t>Fortune, </a:t>
            </a:r>
            <a:r>
              <a:rPr lang="en-US" sz="1200" dirty="0"/>
              <a:t>APCIA; USC RUM Center.</a:t>
            </a:r>
          </a:p>
        </p:txBody>
      </p:sp>
      <p:graphicFrame>
        <p:nvGraphicFramePr>
          <p:cNvPr id="2026500" name="Object 2"/>
          <p:cNvGraphicFramePr>
            <a:graphicFrameLocks/>
          </p:cNvGraphicFramePr>
          <p:nvPr>
            <p:extLst>
              <p:ext uri="{D42A27DB-BD31-4B8C-83A1-F6EECF244321}">
                <p14:modId xmlns:p14="http://schemas.microsoft.com/office/powerpoint/2010/main" val="2064056382"/>
              </p:ext>
            </p:extLst>
          </p:nvPr>
        </p:nvGraphicFramePr>
        <p:xfrm>
          <a:off x="783771" y="1475848"/>
          <a:ext cx="10087429" cy="4579937"/>
        </p:xfrm>
        <a:graphic>
          <a:graphicData uri="http://schemas.openxmlformats.org/presentationml/2006/ole">
            <mc:AlternateContent xmlns:mc="http://schemas.openxmlformats.org/markup-compatibility/2006">
              <mc:Choice xmlns:v="urn:schemas-microsoft-com:vml" Requires="v">
                <p:oleObj name="Chart" r:id="rId3" imgW="8581836" imgH="4610239" progId="MSGraph.Chart.8">
                  <p:embed followColorScheme="full"/>
                </p:oleObj>
              </mc:Choice>
              <mc:Fallback>
                <p:oleObj name="Chart" r:id="rId3" imgW="8581836" imgH="4610239" progId="MSGraph.Chart.8">
                  <p:embed followColorScheme="full"/>
                  <p:pic>
                    <p:nvPicPr>
                      <p:cNvPr id="2026500" name="Object 2"/>
                      <p:cNvPicPr>
                        <a:picLocks noChangeArrowheads="1"/>
                      </p:cNvPicPr>
                      <p:nvPr/>
                    </p:nvPicPr>
                    <p:blipFill>
                      <a:blip r:embed="rId4"/>
                      <a:srcRect/>
                      <a:stretch>
                        <a:fillRect/>
                      </a:stretch>
                    </p:blipFill>
                    <p:spPr bwMode="gray">
                      <a:xfrm>
                        <a:off x="783771" y="1475848"/>
                        <a:ext cx="10087429" cy="4579937"/>
                      </a:xfrm>
                      <a:prstGeom prst="rect">
                        <a:avLst/>
                      </a:prstGeom>
                      <a:noFill/>
                    </p:spPr>
                  </p:pic>
                </p:oleObj>
              </mc:Fallback>
            </mc:AlternateContent>
          </a:graphicData>
        </a:graphic>
      </p:graphicFrame>
      <p:sp>
        <p:nvSpPr>
          <p:cNvPr id="52232" name="Rectangle 5"/>
          <p:cNvSpPr>
            <a:spLocks noChangeArrowheads="1"/>
          </p:cNvSpPr>
          <p:nvPr/>
        </p:nvSpPr>
        <p:spPr bwMode="blackWhite">
          <a:xfrm>
            <a:off x="2327423" y="1433329"/>
            <a:ext cx="2977972" cy="98893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Influenced Both by  Cyclicality and Volatility</a:t>
            </a:r>
            <a:endParaRPr lang="pt-BR" b="1" dirty="0">
              <a:solidFill>
                <a:srgbClr val="FFFFFF"/>
              </a:solidFill>
            </a:endParaRPr>
          </a:p>
        </p:txBody>
      </p:sp>
      <p:sp>
        <p:nvSpPr>
          <p:cNvPr id="2026503" name="Oval 7"/>
          <p:cNvSpPr>
            <a:spLocks noChangeArrowheads="1"/>
          </p:cNvSpPr>
          <p:nvPr/>
        </p:nvSpPr>
        <p:spPr bwMode="auto">
          <a:xfrm>
            <a:off x="2247139"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602689" y="3904184"/>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753914"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631980" y="4545152"/>
            <a:ext cx="1085850" cy="486869"/>
          </a:xfrm>
          <a:prstGeom prst="wedgeRectCallout">
            <a:avLst>
              <a:gd name="adj1" fmla="val 50919"/>
              <a:gd name="adj2" fmla="val -1112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 </a:t>
            </a:r>
            <a:r>
              <a:rPr lang="en-US" sz="1400" b="1" dirty="0" err="1">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3281328"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746646" y="4930205"/>
            <a:ext cx="1162050" cy="292100"/>
          </a:xfrm>
          <a:prstGeom prst="wedgeRectCallout">
            <a:avLst>
              <a:gd name="adj1" fmla="val 9115"/>
              <a:gd name="adj2" fmla="val -3073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4041004"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671432" y="3967798"/>
            <a:ext cx="1265424" cy="711200"/>
          </a:xfrm>
          <a:prstGeom prst="wedgeRectCallout">
            <a:avLst>
              <a:gd name="adj1" fmla="val -11938"/>
              <a:gd name="adj2" fmla="val -1409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5086293"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623197" y="3387026"/>
            <a:ext cx="958850" cy="292100"/>
          </a:xfrm>
          <a:prstGeom prst="wedgeRectCallout">
            <a:avLst>
              <a:gd name="adj1" fmla="val 14160"/>
              <a:gd name="adj2" fmla="val 3678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127325"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6147286" y="1763707"/>
            <a:ext cx="1174750" cy="508000"/>
          </a:xfrm>
          <a:prstGeom prst="wedgeRectCallout">
            <a:avLst>
              <a:gd name="adj1" fmla="val -41394"/>
              <a:gd name="adj2" fmla="val 1946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839609" y="3050184"/>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593377" y="4159375"/>
            <a:ext cx="1314450" cy="292494"/>
          </a:xfrm>
          <a:prstGeom prst="wedgeRectCallout">
            <a:avLst>
              <a:gd name="adj1" fmla="val -18614"/>
              <a:gd name="adj2" fmla="val -237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4 Hurricanes</a:t>
            </a:r>
          </a:p>
        </p:txBody>
      </p:sp>
      <p:sp>
        <p:nvSpPr>
          <p:cNvPr id="2026524" name="Oval 28"/>
          <p:cNvSpPr>
            <a:spLocks noChangeArrowheads="1"/>
          </p:cNvSpPr>
          <p:nvPr/>
        </p:nvSpPr>
        <p:spPr bwMode="auto">
          <a:xfrm rot="20669781">
            <a:off x="6696403" y="2602631"/>
            <a:ext cx="335677" cy="1691209"/>
          </a:xfrm>
          <a:prstGeom prst="ellipse">
            <a:avLst/>
          </a:prstGeom>
          <a:noFill/>
          <a:ln w="38100">
            <a:solidFill>
              <a:srgbClr val="FF0000"/>
            </a:solidFill>
            <a:prstDash val="sysDash"/>
            <a:round/>
            <a:headEnd/>
            <a:tailEnd/>
          </a:ln>
        </p:spPr>
        <p:txBody>
          <a:bodyPr wrap="none" anchor="ctr"/>
          <a:lstStyle/>
          <a:p>
            <a:endParaRPr lang="en-US"/>
          </a:p>
        </p:txBody>
      </p:sp>
      <p:sp>
        <p:nvSpPr>
          <p:cNvPr id="2026525" name="AutoShape 29"/>
          <p:cNvSpPr>
            <a:spLocks noChangeArrowheads="1"/>
          </p:cNvSpPr>
          <p:nvPr/>
        </p:nvSpPr>
        <p:spPr bwMode="blackWhite">
          <a:xfrm>
            <a:off x="5741632" y="4602874"/>
            <a:ext cx="2039600" cy="737806"/>
          </a:xfrm>
          <a:prstGeom prst="wedgeRectCallout">
            <a:avLst>
              <a:gd name="adj1" fmla="val 16635"/>
              <a:gd name="adj2" fmla="val -83105"/>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Financial Crisis*            ROE fell by 8.3 pts from 12.7% to 4.4%</a:t>
            </a:r>
          </a:p>
        </p:txBody>
      </p:sp>
      <p:sp>
        <p:nvSpPr>
          <p:cNvPr id="52249" name="Rectangle 31"/>
          <p:cNvSpPr>
            <a:spLocks noChangeArrowheads="1"/>
          </p:cNvSpPr>
          <p:nvPr/>
        </p:nvSpPr>
        <p:spPr bwMode="black">
          <a:xfrm>
            <a:off x="447083" y="126395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26" name="AutoShape 26"/>
          <p:cNvSpPr>
            <a:spLocks noChangeArrowheads="1"/>
          </p:cNvSpPr>
          <p:nvPr/>
        </p:nvSpPr>
        <p:spPr bwMode="blackWhite">
          <a:xfrm>
            <a:off x="7874864" y="4632678"/>
            <a:ext cx="1098599" cy="678425"/>
          </a:xfrm>
          <a:prstGeom prst="wedgeRectCallout">
            <a:avLst>
              <a:gd name="adj1" fmla="val -51613"/>
              <a:gd name="adj2" fmla="val -95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Record Tornado Losses</a:t>
            </a:r>
          </a:p>
        </p:txBody>
      </p:sp>
      <p:sp>
        <p:nvSpPr>
          <p:cNvPr id="27" name="Oval 28"/>
          <p:cNvSpPr>
            <a:spLocks noChangeArrowheads="1"/>
          </p:cNvSpPr>
          <p:nvPr/>
        </p:nvSpPr>
        <p:spPr bwMode="auto">
          <a:xfrm>
            <a:off x="7641962"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07964" y="3544542"/>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82461" y="4134126"/>
            <a:ext cx="766915" cy="329380"/>
          </a:xfrm>
          <a:prstGeom prst="wedgeRectCallout">
            <a:avLst>
              <a:gd name="adj1" fmla="val -57801"/>
              <a:gd name="adj2" fmla="val -1194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Sandy</a:t>
            </a:r>
          </a:p>
        </p:txBody>
      </p:sp>
      <p:sp>
        <p:nvSpPr>
          <p:cNvPr id="30" name="Oval 28"/>
          <p:cNvSpPr>
            <a:spLocks noChangeArrowheads="1"/>
          </p:cNvSpPr>
          <p:nvPr/>
        </p:nvSpPr>
        <p:spPr bwMode="auto">
          <a:xfrm>
            <a:off x="8178060" y="301600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739935" y="2354517"/>
            <a:ext cx="766915" cy="402509"/>
          </a:xfrm>
          <a:prstGeom prst="wedgeRectCallout">
            <a:avLst>
              <a:gd name="adj1" fmla="val 21932"/>
              <a:gd name="adj2" fmla="val 98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 CATs</a:t>
            </a:r>
          </a:p>
        </p:txBody>
      </p:sp>
      <p:sp>
        <p:nvSpPr>
          <p:cNvPr id="33" name="Oval 28"/>
          <p:cNvSpPr>
            <a:spLocks noChangeArrowheads="1"/>
          </p:cNvSpPr>
          <p:nvPr/>
        </p:nvSpPr>
        <p:spPr bwMode="auto">
          <a:xfrm>
            <a:off x="9194767" y="3747184"/>
            <a:ext cx="307975" cy="533400"/>
          </a:xfrm>
          <a:prstGeom prst="ellipse">
            <a:avLst/>
          </a:prstGeom>
          <a:noFill/>
          <a:ln w="38100">
            <a:solidFill>
              <a:srgbClr val="FF6801"/>
            </a:solidFill>
            <a:round/>
            <a:headEnd/>
            <a:tailEnd/>
          </a:ln>
        </p:spPr>
        <p:txBody>
          <a:bodyPr wrap="none" anchor="ctr"/>
          <a:lstStyle/>
          <a:p>
            <a:endParaRPr lang="en-US"/>
          </a:p>
        </p:txBody>
      </p:sp>
      <p:sp>
        <p:nvSpPr>
          <p:cNvPr id="34" name="AutoShape 26"/>
          <p:cNvSpPr>
            <a:spLocks noChangeArrowheads="1"/>
          </p:cNvSpPr>
          <p:nvPr/>
        </p:nvSpPr>
        <p:spPr bwMode="blackWhite">
          <a:xfrm>
            <a:off x="8605794" y="1816194"/>
            <a:ext cx="985145" cy="1087124"/>
          </a:xfrm>
          <a:prstGeom prst="wedgeRectCallout">
            <a:avLst>
              <a:gd name="adj1" fmla="val 19876"/>
              <a:gd name="adj2" fmla="val 122450"/>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Harvey, Irma, Maria, CA Wildfires</a:t>
            </a:r>
          </a:p>
        </p:txBody>
      </p:sp>
      <p:sp>
        <p:nvSpPr>
          <p:cNvPr id="35" name="AutoShape 8"/>
          <p:cNvSpPr>
            <a:spLocks noChangeArrowheads="1"/>
          </p:cNvSpPr>
          <p:nvPr/>
        </p:nvSpPr>
        <p:spPr bwMode="blackWhite">
          <a:xfrm>
            <a:off x="10995373" y="3316884"/>
            <a:ext cx="1101604" cy="549823"/>
          </a:xfrm>
          <a:prstGeom prst="wedgeRectCallout">
            <a:avLst>
              <a:gd name="adj1" fmla="val -67600"/>
              <a:gd name="adj2" fmla="val 67198"/>
            </a:avLst>
          </a:prstGeom>
          <a:solidFill>
            <a:srgbClr val="225A7A"/>
          </a:soli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u="sng" dirty="0">
                <a:solidFill>
                  <a:schemeClr val="bg1"/>
                </a:solidFill>
              </a:rPr>
              <a:t>2022</a:t>
            </a:r>
            <a:r>
              <a:rPr lang="en-US" sz="1600" b="1" dirty="0">
                <a:solidFill>
                  <a:schemeClr val="bg1"/>
                </a:solidFill>
              </a:rPr>
              <a:t> 5.7%</a:t>
            </a:r>
          </a:p>
        </p:txBody>
      </p:sp>
      <p:sp>
        <p:nvSpPr>
          <p:cNvPr id="36" name="AutoShape 8"/>
          <p:cNvSpPr>
            <a:spLocks noChangeArrowheads="1"/>
          </p:cNvSpPr>
          <p:nvPr/>
        </p:nvSpPr>
        <p:spPr bwMode="blackWhite">
          <a:xfrm>
            <a:off x="9430008" y="4467602"/>
            <a:ext cx="1252795" cy="925205"/>
          </a:xfrm>
          <a:prstGeom prst="wedgeRectCallout">
            <a:avLst>
              <a:gd name="adj1" fmla="val -6324"/>
              <a:gd name="adj2" fmla="val -962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0000"/>
                </a:solidFill>
              </a:rPr>
              <a:t>2020 6.9% Covid-19</a:t>
            </a:r>
          </a:p>
        </p:txBody>
      </p:sp>
      <p:sp>
        <p:nvSpPr>
          <p:cNvPr id="37" name="Oval 28"/>
          <p:cNvSpPr>
            <a:spLocks noChangeArrowheads="1"/>
          </p:cNvSpPr>
          <p:nvPr/>
        </p:nvSpPr>
        <p:spPr bwMode="auto">
          <a:xfrm>
            <a:off x="9953367" y="3481678"/>
            <a:ext cx="307975" cy="533400"/>
          </a:xfrm>
          <a:prstGeom prst="ellipse">
            <a:avLst/>
          </a:prstGeom>
          <a:noFill/>
          <a:ln w="38100">
            <a:solidFill>
              <a:srgbClr val="FF6801"/>
            </a:solidFill>
            <a:round/>
            <a:headEnd/>
            <a:tailEnd/>
          </a:ln>
        </p:spPr>
        <p:txBody>
          <a:bodyPr wrap="none" anchor="ctr"/>
          <a:lstStyle/>
          <a:p>
            <a:endParaRPr lang="en-US"/>
          </a:p>
        </p:txBody>
      </p:sp>
      <p:sp>
        <p:nvSpPr>
          <p:cNvPr id="38" name="Oval 28">
            <a:extLst>
              <a:ext uri="{FF2B5EF4-FFF2-40B4-BE49-F238E27FC236}">
                <a16:creationId xmlns:a16="http://schemas.microsoft.com/office/drawing/2014/main" id="{DD69943A-3DA7-49FA-AA4D-49BA67704C6A}"/>
              </a:ext>
            </a:extLst>
          </p:cNvPr>
          <p:cNvSpPr>
            <a:spLocks noChangeArrowheads="1"/>
          </p:cNvSpPr>
          <p:nvPr/>
        </p:nvSpPr>
        <p:spPr bwMode="auto">
          <a:xfrm>
            <a:off x="10465487" y="3703326"/>
            <a:ext cx="307975" cy="533400"/>
          </a:xfrm>
          <a:prstGeom prst="ellipse">
            <a:avLst/>
          </a:prstGeom>
          <a:noFill/>
          <a:ln w="38100">
            <a:solidFill>
              <a:srgbClr val="FF6801"/>
            </a:solidFill>
            <a:round/>
            <a:headEnd/>
            <a:tailEnd/>
          </a:ln>
        </p:spPr>
        <p:txBody>
          <a:bodyPr wrap="none" anchor="ctr"/>
          <a:lstStyle/>
          <a:p>
            <a:endParaRPr lang="en-US"/>
          </a:p>
        </p:txBody>
      </p:sp>
      <p:sp>
        <p:nvSpPr>
          <p:cNvPr id="2" name="AutoShape 26">
            <a:extLst>
              <a:ext uri="{FF2B5EF4-FFF2-40B4-BE49-F238E27FC236}">
                <a16:creationId xmlns:a16="http://schemas.microsoft.com/office/drawing/2014/main" id="{BD1C0B67-08C9-F8D0-5C21-CEEAC6A8D57B}"/>
              </a:ext>
            </a:extLst>
          </p:cNvPr>
          <p:cNvSpPr>
            <a:spLocks noChangeArrowheads="1"/>
          </p:cNvSpPr>
          <p:nvPr/>
        </p:nvSpPr>
        <p:spPr bwMode="blackWhite">
          <a:xfrm>
            <a:off x="10953329" y="4371756"/>
            <a:ext cx="766915" cy="329380"/>
          </a:xfrm>
          <a:prstGeom prst="wedgeRectCallout">
            <a:avLst>
              <a:gd name="adj1" fmla="val -83350"/>
              <a:gd name="adj2" fmla="val -1342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Ian</a:t>
            </a:r>
          </a:p>
        </p:txBody>
      </p:sp>
    </p:spTree>
    <p:extLst>
      <p:ext uri="{BB962C8B-B14F-4D97-AF65-F5344CB8AC3E}">
        <p14:creationId xmlns:p14="http://schemas.microsoft.com/office/powerpoint/2010/main" val="31243765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10" presetClass="entr" presetSubtype="0" fill="hold" grpId="0" nodeType="afterEffect">
                                  <p:stCondLst>
                                    <p:cond delay="70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1000"/>
                                        <p:tgtEl>
                                          <p:spTgt spid="33"/>
                                        </p:tgtEl>
                                      </p:cBhvr>
                                    </p:animEffect>
                                  </p:childTnLst>
                                </p:cTn>
                              </p:par>
                            </p:childTnLst>
                          </p:cTn>
                        </p:par>
                        <p:par>
                          <p:cTn id="100" fill="hold">
                            <p:stCondLst>
                              <p:cond delay="27600"/>
                            </p:stCondLst>
                            <p:childTnLst>
                              <p:par>
                                <p:cTn id="101" presetID="22" presetClass="entr" presetSubtype="1"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up)">
                                      <p:cBhvr>
                                        <p:cTn id="103" dur="500"/>
                                        <p:tgtEl>
                                          <p:spTgt spid="34"/>
                                        </p:tgtEl>
                                      </p:cBhvr>
                                    </p:animEffect>
                                  </p:childTnLst>
                                </p:cTn>
                              </p:par>
                            </p:childTnLst>
                          </p:cTn>
                        </p:par>
                        <p:par>
                          <p:cTn id="104" fill="hold">
                            <p:stCondLst>
                              <p:cond delay="28100"/>
                            </p:stCondLst>
                            <p:childTnLst>
                              <p:par>
                                <p:cTn id="105" presetID="10" presetClass="entr" presetSubtype="0" fill="hold" grpId="0" nodeType="afterEffect">
                                  <p:stCondLst>
                                    <p:cond delay="70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1000"/>
                                        <p:tgtEl>
                                          <p:spTgt spid="37"/>
                                        </p:tgtEl>
                                      </p:cBhvr>
                                    </p:animEffect>
                                  </p:childTnLst>
                                </p:cTn>
                              </p:par>
                            </p:childTnLst>
                          </p:cTn>
                        </p:par>
                        <p:par>
                          <p:cTn id="108" fill="hold">
                            <p:stCondLst>
                              <p:cond delay="29800"/>
                            </p:stCondLst>
                            <p:childTnLst>
                              <p:par>
                                <p:cTn id="109" presetID="10" presetClass="entr" presetSubtype="0" fill="hold" grpId="0" nodeType="afterEffect">
                                  <p:stCondLst>
                                    <p:cond delay="70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1000"/>
                                        <p:tgtEl>
                                          <p:spTgt spid="38"/>
                                        </p:tgtEl>
                                      </p:cBhvr>
                                    </p:animEffect>
                                  </p:childTnLst>
                                </p:cTn>
                              </p:par>
                            </p:childTnLst>
                          </p:cTn>
                        </p:par>
                        <p:par>
                          <p:cTn id="112" fill="hold">
                            <p:stCondLst>
                              <p:cond delay="31500"/>
                            </p:stCondLst>
                            <p:childTnLst>
                              <p:par>
                                <p:cTn id="113" presetID="22" presetClass="entr" presetSubtype="1" fill="hold" grpId="0" nodeType="afterEffect">
                                  <p:stCondLst>
                                    <p:cond delay="0"/>
                                  </p:stCondLst>
                                  <p:childTnLst>
                                    <p:set>
                                      <p:cBhvr>
                                        <p:cTn id="114" dur="1" fill="hold">
                                          <p:stCondLst>
                                            <p:cond delay="0"/>
                                          </p:stCondLst>
                                        </p:cTn>
                                        <p:tgtEl>
                                          <p:spTgt spid="2"/>
                                        </p:tgtEl>
                                        <p:attrNameLst>
                                          <p:attrName>style.visibility</p:attrName>
                                        </p:attrNameLst>
                                      </p:cBhvr>
                                      <p:to>
                                        <p:strVal val="visible"/>
                                      </p:to>
                                    </p:set>
                                    <p:animEffect transition="in" filter="wipe(up)">
                                      <p:cBhvr>
                                        <p:cTn id="1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3" grpId="0" animBg="1"/>
      <p:bldP spid="34" grpId="0" animBg="1"/>
      <p:bldP spid="37" grpId="0" animBg="1"/>
      <p:bldP spid="38" grpId="0" animBg="1"/>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12290" name="Rectangle 2"/>
          <p:cNvSpPr>
            <a:spLocks noGrp="1" noChangeArrowheads="1"/>
          </p:cNvSpPr>
          <p:nvPr>
            <p:ph type="title"/>
          </p:nvPr>
        </p:nvSpPr>
        <p:spPr>
          <a:xfrm>
            <a:off x="225366" y="108066"/>
            <a:ext cx="12184348" cy="841375"/>
          </a:xfrm>
        </p:spPr>
        <p:txBody>
          <a:bodyPr/>
          <a:lstStyle/>
          <a:p>
            <a:r>
              <a:rPr lang="en-US" altLang="en-US" sz="2800" dirty="0"/>
              <a:t>Cost Indicators: Homeowners Insurance, Price Index Changes, </a:t>
            </a:r>
            <a:br>
              <a:rPr lang="en-US" altLang="en-US" sz="2800" dirty="0"/>
            </a:br>
            <a:r>
              <a:rPr lang="en-US" altLang="en-US" sz="2400" dirty="0"/>
              <a:t>Jan. 2020 – June 2023</a:t>
            </a:r>
            <a:endParaRPr lang="en-US" altLang="en-US" dirty="0">
              <a:latin typeface="Arial" panose="020B0604020202020204" pitchFamily="34" charset="0"/>
            </a:endParaRPr>
          </a:p>
        </p:txBody>
      </p:sp>
      <p:graphicFrame>
        <p:nvGraphicFramePr>
          <p:cNvPr id="3212291" name="Object 2"/>
          <p:cNvGraphicFramePr>
            <a:graphicFrameLocks noGrp="1" noChangeAspect="1"/>
          </p:cNvGraphicFramePr>
          <p:nvPr>
            <p:ph type="chart" idx="1"/>
            <p:extLst>
              <p:ext uri="{D42A27DB-BD31-4B8C-83A1-F6EECF244321}">
                <p14:modId xmlns:p14="http://schemas.microsoft.com/office/powerpoint/2010/main" val="2370239819"/>
              </p:ext>
            </p:extLst>
          </p:nvPr>
        </p:nvGraphicFramePr>
        <p:xfrm>
          <a:off x="28575" y="1643063"/>
          <a:ext cx="11161713" cy="5003800"/>
        </p:xfrm>
        <a:graphic>
          <a:graphicData uri="http://schemas.openxmlformats.org/presentationml/2006/ole">
            <mc:AlternateContent xmlns:mc="http://schemas.openxmlformats.org/markup-compatibility/2006">
              <mc:Choice xmlns:v="urn:schemas-microsoft-com:vml" Requires="v">
                <p:oleObj name="Chart" r:id="rId3" imgW="10686933" imgH="4791040" progId="MSGraph.Chart.8">
                  <p:embed followColorScheme="full"/>
                </p:oleObj>
              </mc:Choice>
              <mc:Fallback>
                <p:oleObj name="Chart" r:id="rId3" imgW="10686933" imgH="4791040" progId="MSGraph.Chart.8">
                  <p:embed followColorScheme="full"/>
                  <p:pic>
                    <p:nvPicPr>
                      <p:cNvPr id="3212291" name="Object 2"/>
                      <p:cNvPicPr>
                        <a:picLocks noChangeAspect="1" noChangeArrowheads="1"/>
                      </p:cNvPicPr>
                      <p:nvPr/>
                    </p:nvPicPr>
                    <p:blipFill>
                      <a:blip r:embed="rId4"/>
                      <a:srcRect/>
                      <a:stretch>
                        <a:fillRect/>
                      </a:stretch>
                    </p:blipFill>
                    <p:spPr bwMode="auto">
                      <a:xfrm>
                        <a:off x="28575" y="1643063"/>
                        <a:ext cx="11161713" cy="5003800"/>
                      </a:xfrm>
                      <a:prstGeom prst="rect">
                        <a:avLst/>
                      </a:prstGeom>
                    </p:spPr>
                  </p:pic>
                </p:oleObj>
              </mc:Fallback>
            </mc:AlternateContent>
          </a:graphicData>
        </a:graphic>
      </p:graphicFrame>
      <p:sp>
        <p:nvSpPr>
          <p:cNvPr id="52228" name="Rectangle 4"/>
          <p:cNvSpPr>
            <a:spLocks noChangeArrowheads="1"/>
          </p:cNvSpPr>
          <p:nvPr/>
        </p:nvSpPr>
        <p:spPr bwMode="auto">
          <a:xfrm>
            <a:off x="141903" y="6525333"/>
            <a:ext cx="2673809"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t>Source: U.S. Bureau of Labor Statistics.</a:t>
            </a:r>
          </a:p>
        </p:txBody>
      </p:sp>
      <p:sp>
        <p:nvSpPr>
          <p:cNvPr id="52229" name="Oval 6"/>
          <p:cNvSpPr>
            <a:spLocks noChangeArrowheads="1"/>
          </p:cNvSpPr>
          <p:nvPr/>
        </p:nvSpPr>
        <p:spPr bwMode="auto">
          <a:xfrm>
            <a:off x="3471863" y="4539681"/>
            <a:ext cx="261569" cy="52025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AutoShape 8"/>
          <p:cNvSpPr>
            <a:spLocks noChangeArrowheads="1"/>
          </p:cNvSpPr>
          <p:nvPr/>
        </p:nvSpPr>
        <p:spPr bwMode="blackWhite">
          <a:xfrm>
            <a:off x="3298371" y="1360069"/>
            <a:ext cx="4466333" cy="1763961"/>
          </a:xfrm>
          <a:prstGeom prst="wedgeRectCallout">
            <a:avLst>
              <a:gd name="adj1" fmla="val 64989"/>
              <a:gd name="adj2" fmla="val 18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a:solidFill>
                  <a:schemeClr val="bg1"/>
                </a:solidFill>
              </a:rPr>
              <a:t>Drivers of Residential (and commercial) construction and repair costs have surged since 2020—far above the overall pace of inflation</a:t>
            </a:r>
          </a:p>
        </p:txBody>
      </p:sp>
    </p:spTree>
    <p:extLst>
      <p:ext uri="{BB962C8B-B14F-4D97-AF65-F5344CB8AC3E}">
        <p14:creationId xmlns:p14="http://schemas.microsoft.com/office/powerpoint/2010/main" val="687674341"/>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212290"/>
                                        </p:tgtEl>
                                        <p:attrNameLst>
                                          <p:attrName>style.visibility</p:attrName>
                                        </p:attrNameLst>
                                      </p:cBhvr>
                                      <p:to>
                                        <p:strVal val="visible"/>
                                      </p:to>
                                    </p:set>
                                    <p:animEffect transition="in" filter="blinds(vertical)">
                                      <p:cBhvr>
                                        <p:cTn id="7" dur="500"/>
                                        <p:tgtEl>
                                          <p:spTgt spid="321229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12291"/>
                                        </p:tgtEl>
                                        <p:attrNameLst>
                                          <p:attrName>style.visibility</p:attrName>
                                        </p:attrNameLst>
                                      </p:cBhvr>
                                      <p:to>
                                        <p:strVal val="visible"/>
                                      </p:to>
                                    </p:set>
                                    <p:animEffect transition="in" filter="wipe(left)">
                                      <p:cBhvr>
                                        <p:cTn id="11" dur="500"/>
                                        <p:tgtEl>
                                          <p:spTgt spid="3212291"/>
                                        </p:tgtEl>
                                      </p:cBhvr>
                                    </p:animEffect>
                                  </p:childTnLst>
                                </p:cTn>
                              </p:par>
                            </p:childTnLst>
                          </p:cTn>
                        </p:par>
                        <p:par>
                          <p:cTn id="12" fill="hold">
                            <p:stCondLst>
                              <p:cond delay="1000"/>
                            </p:stCondLst>
                            <p:childTnLst>
                              <p:par>
                                <p:cTn id="13" presetID="22" presetClass="entr" presetSubtype="8"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2290" grpId="0" autoUpdateAnimBg="0"/>
      <p:bldOleChart spid="3212291" grpId="0"/>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ext uri="{D42A27DB-BD31-4B8C-83A1-F6EECF244321}">
                <p14:modId xmlns:p14="http://schemas.microsoft.com/office/powerpoint/2010/main" val="2965987162"/>
              </p:ext>
            </p:extLst>
          </p:nvPr>
        </p:nvGraphicFramePr>
        <p:xfrm>
          <a:off x="401483" y="1286128"/>
          <a:ext cx="9474168" cy="5695950"/>
        </p:xfrm>
        <a:graphic>
          <a:graphicData uri="http://schemas.openxmlformats.org/presentationml/2006/ole">
            <mc:AlternateContent xmlns:mc="http://schemas.openxmlformats.org/markup-compatibility/2006">
              <mc:Choice xmlns:v="urn:schemas-microsoft-com:vml" Requires="v">
                <p:oleObj name="Chart" r:id="rId2" imgW="8619949" imgH="5534175" progId="MSGraph.Chart.8">
                  <p:embed followColorScheme="full"/>
                </p:oleObj>
              </mc:Choice>
              <mc:Fallback>
                <p:oleObj name="Chart" r:id="rId2" imgW="8619949" imgH="5534175" progId="MSGraph.Chart.8">
                  <p:embed followColorScheme="full"/>
                  <p:pic>
                    <p:nvPicPr>
                      <p:cNvPr id="53250" name="Object 2"/>
                      <p:cNvPicPr>
                        <a:picLocks noChangeAspect="1" noChangeArrowheads="1"/>
                      </p:cNvPicPr>
                      <p:nvPr/>
                    </p:nvPicPr>
                    <p:blipFill>
                      <a:blip r:embed="rId3"/>
                      <a:srcRect/>
                      <a:stretch>
                        <a:fillRect/>
                      </a:stretch>
                    </p:blipFill>
                    <p:spPr bwMode="auto">
                      <a:xfrm>
                        <a:off x="401483" y="1286128"/>
                        <a:ext cx="9474168" cy="5695950"/>
                      </a:xfrm>
                      <a:prstGeom prst="rect">
                        <a:avLst/>
                      </a:prstGeom>
                      <a:noFill/>
                    </p:spPr>
                  </p:pic>
                </p:oleObj>
              </mc:Fallback>
            </mc:AlternateContent>
          </a:graphicData>
        </a:graphic>
      </p:graphicFrame>
      <p:sp>
        <p:nvSpPr>
          <p:cNvPr id="53251" name="Rectangle 3"/>
          <p:cNvSpPr>
            <a:spLocks noGrp="1" noChangeArrowheads="1"/>
          </p:cNvSpPr>
          <p:nvPr>
            <p:ph type="title" idx="4294967295"/>
          </p:nvPr>
        </p:nvSpPr>
        <p:spPr>
          <a:xfrm>
            <a:off x="115510" y="0"/>
            <a:ext cx="10344572" cy="965200"/>
          </a:xfrm>
        </p:spPr>
        <p:txBody>
          <a:bodyPr vert="horz" wrap="square" lIns="92075" tIns="46038" rIns="92075" bIns="46038" numCol="1" anchor="b" anchorCtr="0" compatLnSpc="1">
            <a:prstTxWarp prst="textNoShape">
              <a:avLst/>
            </a:prstTxWarp>
          </a:bodyPr>
          <a:lstStyle/>
          <a:p>
            <a:pPr>
              <a:lnSpc>
                <a:spcPct val="85000"/>
              </a:lnSpc>
            </a:pPr>
            <a:r>
              <a:rPr lang="en-US" dirty="0"/>
              <a:t>Medical Cost Inflation vs. Overall CPI Since COVID,  Jan. 2020 – July 2023 </a:t>
            </a:r>
            <a:r>
              <a:rPr lang="en-US" sz="2400" i="1" dirty="0"/>
              <a:t>(Percent Change from Year Ago)</a:t>
            </a:r>
            <a:endParaRPr lang="en-US" sz="2100" i="1" dirty="0"/>
          </a:p>
        </p:txBody>
      </p:sp>
      <p:sp>
        <p:nvSpPr>
          <p:cNvPr id="53252" name="Rectangle 4"/>
          <p:cNvSpPr>
            <a:spLocks noChangeArrowheads="1"/>
          </p:cNvSpPr>
          <p:nvPr/>
        </p:nvSpPr>
        <p:spPr bwMode="auto">
          <a:xfrm>
            <a:off x="133980" y="6355443"/>
            <a:ext cx="6931385" cy="416141"/>
          </a:xfrm>
          <a:prstGeom prst="rect">
            <a:avLst/>
          </a:prstGeom>
          <a:noFill/>
          <a:ln w="9525">
            <a:noFill/>
            <a:miter lim="800000"/>
            <a:headEnd/>
            <a:tailEnd/>
          </a:ln>
        </p:spPr>
        <p:txBody>
          <a:bodyPr wrap="none" lIns="92075" tIns="46038" rIns="92075" bIns="46038">
            <a:spAutoFit/>
          </a:bodyPr>
          <a:lstStyle/>
          <a:p>
            <a:pPr eaLnBrk="0" hangingPunct="0"/>
            <a:endParaRPr lang="en-US" sz="1050" dirty="0"/>
          </a:p>
          <a:p>
            <a:pPr eaLnBrk="0" hangingPunct="0"/>
            <a:r>
              <a:rPr lang="en-US" sz="1050" dirty="0"/>
              <a:t>Sources:  US Bureau of Labor Statistics; Risk and Uncertainty Management Center, University of South Carolina.</a:t>
            </a:r>
          </a:p>
        </p:txBody>
      </p:sp>
      <p:sp>
        <p:nvSpPr>
          <p:cNvPr id="8" name="Text Box 17"/>
          <p:cNvSpPr txBox="1">
            <a:spLocks noChangeArrowheads="1"/>
          </p:cNvSpPr>
          <p:nvPr/>
        </p:nvSpPr>
        <p:spPr bwMode="auto">
          <a:xfrm>
            <a:off x="1421218" y="5280121"/>
            <a:ext cx="1790260" cy="646331"/>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sz="1200" b="1" u="sng" dirty="0">
                <a:solidFill>
                  <a:srgbClr val="FFFFFF"/>
                </a:solidFill>
              </a:rPr>
              <a:t>Jan 2020 – Feb 2021</a:t>
            </a:r>
          </a:p>
          <a:p>
            <a:pPr algn="ctr" fontAlgn="base">
              <a:spcBef>
                <a:spcPct val="0"/>
              </a:spcBef>
              <a:spcAft>
                <a:spcPct val="0"/>
              </a:spcAft>
            </a:pPr>
            <a:r>
              <a:rPr lang="en-US" sz="1200" b="1" dirty="0">
                <a:solidFill>
                  <a:srgbClr val="FFFFFF"/>
                </a:solidFill>
              </a:rPr>
              <a:t>Health</a:t>
            </a:r>
            <a:r>
              <a:rPr lang="en-US" sz="1200" b="1" dirty="0">
                <a:solidFill>
                  <a:srgbClr val="FFFFFF"/>
                </a:solidFill>
                <a:latin typeface="Arial" charset="0"/>
                <a:cs typeface="Arial" charset="0"/>
              </a:rPr>
              <a:t>care: 	3.8% </a:t>
            </a:r>
            <a:r>
              <a:rPr lang="en-US" sz="1200" b="1" dirty="0">
                <a:solidFill>
                  <a:srgbClr val="FFFFFF"/>
                </a:solidFill>
              </a:rPr>
              <a:t>Overall: 1.3%</a:t>
            </a:r>
            <a:endParaRPr lang="en-US" sz="1200" b="1" dirty="0">
              <a:solidFill>
                <a:srgbClr val="FFFFFF"/>
              </a:solidFill>
              <a:latin typeface="Arial" charset="0"/>
              <a:cs typeface="Arial" charset="0"/>
            </a:endParaRPr>
          </a:p>
        </p:txBody>
      </p:sp>
      <p:sp>
        <p:nvSpPr>
          <p:cNvPr id="9" name="AutoShape 8"/>
          <p:cNvSpPr>
            <a:spLocks noChangeArrowheads="1"/>
          </p:cNvSpPr>
          <p:nvPr/>
        </p:nvSpPr>
        <p:spPr bwMode="blackWhite">
          <a:xfrm>
            <a:off x="7648381" y="1040731"/>
            <a:ext cx="4454541" cy="1072883"/>
          </a:xfrm>
          <a:prstGeom prst="wedgeRectCallout">
            <a:avLst>
              <a:gd name="adj1" fmla="val 21017"/>
              <a:gd name="adj2" fmla="val 450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pitchFamily="34" charset="0"/>
                <a:cs typeface="Arial" pitchFamily="34" charset="0"/>
              </a:rPr>
              <a:t>COVID has completely flipped the historical relationship between overall and medical inflation</a:t>
            </a:r>
          </a:p>
        </p:txBody>
      </p:sp>
      <p:sp>
        <p:nvSpPr>
          <p:cNvPr id="11" name="Oval 10">
            <a:extLst>
              <a:ext uri="{FF2B5EF4-FFF2-40B4-BE49-F238E27FC236}">
                <a16:creationId xmlns:a16="http://schemas.microsoft.com/office/drawing/2014/main" id="{C8FCB7F6-F6D5-4541-923E-F6E71C249841}"/>
              </a:ext>
            </a:extLst>
          </p:cNvPr>
          <p:cNvSpPr/>
          <p:nvPr/>
        </p:nvSpPr>
        <p:spPr>
          <a:xfrm>
            <a:off x="9441926" y="3923071"/>
            <a:ext cx="264432" cy="2884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6">
            <a:extLst>
              <a:ext uri="{FF2B5EF4-FFF2-40B4-BE49-F238E27FC236}">
                <a16:creationId xmlns:a16="http://schemas.microsoft.com/office/drawing/2014/main" id="{A5021C7D-850F-41C6-B7C1-3F1FABDF8376}"/>
              </a:ext>
            </a:extLst>
          </p:cNvPr>
          <p:cNvSpPr>
            <a:spLocks noChangeArrowheads="1"/>
          </p:cNvSpPr>
          <p:nvPr/>
        </p:nvSpPr>
        <p:spPr bwMode="blackWhite">
          <a:xfrm>
            <a:off x="10168208" y="3508352"/>
            <a:ext cx="1522259" cy="574842"/>
          </a:xfrm>
          <a:prstGeom prst="wedgeRectCallout">
            <a:avLst>
              <a:gd name="adj1" fmla="val -73076"/>
              <a:gd name="adj2" fmla="val 49063"/>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All Items CPI</a:t>
            </a:r>
          </a:p>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July 2023: 3.2%</a:t>
            </a:r>
          </a:p>
        </p:txBody>
      </p:sp>
      <p:sp>
        <p:nvSpPr>
          <p:cNvPr id="13" name="Oval 12">
            <a:extLst>
              <a:ext uri="{FF2B5EF4-FFF2-40B4-BE49-F238E27FC236}">
                <a16:creationId xmlns:a16="http://schemas.microsoft.com/office/drawing/2014/main" id="{BB6B1FEA-2C70-472F-9F73-1F8FFDA6CEBD}"/>
              </a:ext>
            </a:extLst>
          </p:cNvPr>
          <p:cNvSpPr/>
          <p:nvPr/>
        </p:nvSpPr>
        <p:spPr>
          <a:xfrm>
            <a:off x="9437648" y="5136490"/>
            <a:ext cx="264432" cy="288409"/>
          </a:xfrm>
          <a:prstGeom prst="ellipse">
            <a:avLst/>
          </a:prstGeom>
          <a:noFill/>
          <a:ln w="57150">
            <a:solidFill>
              <a:srgbClr val="286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utoShape 6">
            <a:extLst>
              <a:ext uri="{FF2B5EF4-FFF2-40B4-BE49-F238E27FC236}">
                <a16:creationId xmlns:a16="http://schemas.microsoft.com/office/drawing/2014/main" id="{06707BEE-FBD2-478C-BEF9-1B8EB18B8C1E}"/>
              </a:ext>
            </a:extLst>
          </p:cNvPr>
          <p:cNvSpPr>
            <a:spLocks noChangeArrowheads="1"/>
          </p:cNvSpPr>
          <p:nvPr/>
        </p:nvSpPr>
        <p:spPr bwMode="blackWhite">
          <a:xfrm>
            <a:off x="10168208" y="4851834"/>
            <a:ext cx="1522259" cy="605673"/>
          </a:xfrm>
          <a:prstGeom prst="wedgeRectCallout">
            <a:avLst>
              <a:gd name="adj1" fmla="val -72806"/>
              <a:gd name="adj2" fmla="val 10165"/>
            </a:avLst>
          </a:prstGeom>
          <a:solidFill>
            <a:srgbClr val="28688C"/>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Medical Inflation</a:t>
            </a:r>
          </a:p>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July 2023: -0.5%</a:t>
            </a:r>
          </a:p>
        </p:txBody>
      </p:sp>
      <p:sp>
        <p:nvSpPr>
          <p:cNvPr id="19" name="Text Box 17">
            <a:extLst>
              <a:ext uri="{FF2B5EF4-FFF2-40B4-BE49-F238E27FC236}">
                <a16:creationId xmlns:a16="http://schemas.microsoft.com/office/drawing/2014/main" id="{DCF6ABB6-7A3A-454F-8879-EDACC39CFE15}"/>
              </a:ext>
            </a:extLst>
          </p:cNvPr>
          <p:cNvSpPr txBox="1">
            <a:spLocks noChangeArrowheads="1"/>
          </p:cNvSpPr>
          <p:nvPr/>
        </p:nvSpPr>
        <p:spPr bwMode="auto">
          <a:xfrm>
            <a:off x="4136728" y="5274952"/>
            <a:ext cx="1790260" cy="646331"/>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sz="1200" b="1" u="sng" dirty="0">
                <a:solidFill>
                  <a:srgbClr val="FFFFFF"/>
                </a:solidFill>
              </a:rPr>
              <a:t>Mar 2021 –  Nov 2022</a:t>
            </a:r>
          </a:p>
          <a:p>
            <a:pPr algn="ctr" fontAlgn="base">
              <a:spcBef>
                <a:spcPct val="0"/>
              </a:spcBef>
              <a:spcAft>
                <a:spcPct val="0"/>
              </a:spcAft>
            </a:pPr>
            <a:r>
              <a:rPr lang="en-US" sz="1200" b="1" dirty="0">
                <a:solidFill>
                  <a:srgbClr val="FFFFFF"/>
                </a:solidFill>
              </a:rPr>
              <a:t>Health</a:t>
            </a:r>
            <a:r>
              <a:rPr lang="en-US" sz="1200" b="1" dirty="0">
                <a:solidFill>
                  <a:srgbClr val="FFFFFF"/>
                </a:solidFill>
                <a:latin typeface="Arial" charset="0"/>
                <a:cs typeface="Arial" charset="0"/>
              </a:rPr>
              <a:t>care: </a:t>
            </a:r>
            <a:r>
              <a:rPr lang="en-US" sz="1200" b="1" dirty="0">
                <a:solidFill>
                  <a:srgbClr val="FFFFFF"/>
                </a:solidFill>
              </a:rPr>
              <a:t>2.6</a:t>
            </a:r>
            <a:r>
              <a:rPr lang="en-US" sz="1200" b="1" dirty="0">
                <a:solidFill>
                  <a:srgbClr val="FFFFFF"/>
                </a:solidFill>
                <a:latin typeface="Arial" charset="0"/>
                <a:cs typeface="Arial" charset="0"/>
              </a:rPr>
              <a:t>%</a:t>
            </a:r>
          </a:p>
          <a:p>
            <a:pPr algn="ctr" fontAlgn="base">
              <a:spcBef>
                <a:spcPct val="0"/>
              </a:spcBef>
              <a:spcAft>
                <a:spcPct val="0"/>
              </a:spcAft>
            </a:pPr>
            <a:r>
              <a:rPr lang="en-US" sz="1200" b="1" dirty="0">
                <a:solidFill>
                  <a:srgbClr val="FFFFFF"/>
                </a:solidFill>
              </a:rPr>
              <a:t>Overall: 6.8%</a:t>
            </a:r>
            <a:endParaRPr lang="en-US" sz="1200" b="1" dirty="0">
              <a:solidFill>
                <a:srgbClr val="FFFFFF"/>
              </a:solidFill>
              <a:latin typeface="Arial" charset="0"/>
              <a:cs typeface="Arial" charset="0"/>
            </a:endParaRPr>
          </a:p>
        </p:txBody>
      </p:sp>
      <p:sp>
        <p:nvSpPr>
          <p:cNvPr id="20" name="Text Box 17">
            <a:extLst>
              <a:ext uri="{FF2B5EF4-FFF2-40B4-BE49-F238E27FC236}">
                <a16:creationId xmlns:a16="http://schemas.microsoft.com/office/drawing/2014/main" id="{FA28998C-F0F5-45A6-9F1A-934F4579803F}"/>
              </a:ext>
            </a:extLst>
          </p:cNvPr>
          <p:cNvSpPr txBox="1">
            <a:spLocks noChangeArrowheads="1"/>
          </p:cNvSpPr>
          <p:nvPr/>
        </p:nvSpPr>
        <p:spPr bwMode="auto">
          <a:xfrm>
            <a:off x="4557868" y="1116706"/>
            <a:ext cx="2301987" cy="830997"/>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sz="1600" b="1" u="sng" dirty="0">
                <a:solidFill>
                  <a:srgbClr val="FFFFFF"/>
                </a:solidFill>
              </a:rPr>
              <a:t>Jan 2020 – Dec 2022</a:t>
            </a:r>
          </a:p>
          <a:p>
            <a:pPr algn="ctr" fontAlgn="base">
              <a:spcBef>
                <a:spcPct val="0"/>
              </a:spcBef>
              <a:spcAft>
                <a:spcPct val="0"/>
              </a:spcAft>
            </a:pPr>
            <a:r>
              <a:rPr lang="en-US" sz="1600" b="1" dirty="0">
                <a:solidFill>
                  <a:srgbClr val="FFFFFF"/>
                </a:solidFill>
              </a:rPr>
              <a:t>Health</a:t>
            </a:r>
            <a:r>
              <a:rPr lang="en-US" sz="1600" b="1" dirty="0">
                <a:solidFill>
                  <a:srgbClr val="FFFFFF"/>
                </a:solidFill>
                <a:latin typeface="Arial" charset="0"/>
                <a:cs typeface="Arial" charset="0"/>
              </a:rPr>
              <a:t>care: 3.1</a:t>
            </a:r>
          </a:p>
          <a:p>
            <a:pPr algn="ctr" fontAlgn="base">
              <a:spcBef>
                <a:spcPct val="0"/>
              </a:spcBef>
              <a:spcAft>
                <a:spcPct val="0"/>
              </a:spcAft>
            </a:pPr>
            <a:r>
              <a:rPr lang="en-US" sz="1600" b="1" dirty="0">
                <a:solidFill>
                  <a:srgbClr val="FFFFFF"/>
                </a:solidFill>
              </a:rPr>
              <a:t>Overall: 4.6%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2051901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127191" y="34811"/>
            <a:ext cx="11923295"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Cumulative Percent Change in Overall CPI vs. Medical Care, Jan. 2020 – June 2023</a:t>
            </a:r>
            <a:endParaRPr lang="en-US" b="1" kern="0" dirty="0">
              <a:solidFill>
                <a:srgbClr val="2B7299"/>
              </a:solidFill>
            </a:endParaRPr>
          </a:p>
        </p:txBody>
      </p:sp>
      <p:sp>
        <p:nvSpPr>
          <p:cNvPr id="15" name="TextBox 14"/>
          <p:cNvSpPr txBox="1"/>
          <p:nvPr/>
        </p:nvSpPr>
        <p:spPr>
          <a:xfrm>
            <a:off x="127191" y="6084525"/>
            <a:ext cx="9588309" cy="738664"/>
          </a:xfrm>
          <a:prstGeom prst="rect">
            <a:avLst/>
          </a:prstGeom>
          <a:noFill/>
        </p:spPr>
        <p:txBody>
          <a:bodyPr wrap="square" rtlCol="0">
            <a:spAutoFit/>
          </a:bodyPr>
          <a:lstStyle/>
          <a:p>
            <a:endParaRPr lang="en-US" sz="1400" dirty="0"/>
          </a:p>
          <a:p>
            <a:r>
              <a:rPr lang="en-US" sz="1400" dirty="0"/>
              <a:t>Source: Kaiser Family Foundation analysis of BLS CPI data: </a:t>
            </a:r>
            <a:r>
              <a:rPr lang="en-US" sz="1400" dirty="0">
                <a:hlinkClick r:id="rId3"/>
              </a:rPr>
              <a:t>https://www.healthsystemtracker.org/brief/how-does-medical-inflation-compare-to-inflation-in-the-rest-of-the-economy/</a:t>
            </a:r>
            <a:r>
              <a:rPr lang="en-US" sz="1400" dirty="0"/>
              <a:t>. </a:t>
            </a:r>
          </a:p>
        </p:txBody>
      </p:sp>
      <p:sp>
        <p:nvSpPr>
          <p:cNvPr id="11" name="Oval 10">
            <a:extLst>
              <a:ext uri="{FF2B5EF4-FFF2-40B4-BE49-F238E27FC236}">
                <a16:creationId xmlns:a16="http://schemas.microsoft.com/office/drawing/2014/main" id="{89B75BCA-55E4-729D-A04F-3258AADA49FE}"/>
              </a:ext>
            </a:extLst>
          </p:cNvPr>
          <p:cNvSpPr/>
          <p:nvPr/>
        </p:nvSpPr>
        <p:spPr>
          <a:xfrm>
            <a:off x="7633832" y="3645693"/>
            <a:ext cx="145915" cy="1653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5E78BF9-79D5-A513-5AAB-841407247627}"/>
              </a:ext>
            </a:extLst>
          </p:cNvPr>
          <p:cNvSpPr/>
          <p:nvPr/>
        </p:nvSpPr>
        <p:spPr>
          <a:xfrm>
            <a:off x="7524162" y="4638430"/>
            <a:ext cx="145915" cy="1653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68F530C-3A7C-AACA-1672-B28F7F3D4A8D}"/>
              </a:ext>
            </a:extLst>
          </p:cNvPr>
          <p:cNvPicPr>
            <a:picLocks noChangeAspect="1"/>
          </p:cNvPicPr>
          <p:nvPr/>
        </p:nvPicPr>
        <p:blipFill>
          <a:blip r:embed="rId4"/>
          <a:stretch>
            <a:fillRect/>
          </a:stretch>
        </p:blipFill>
        <p:spPr>
          <a:xfrm>
            <a:off x="134352" y="2040522"/>
            <a:ext cx="11923295" cy="3541082"/>
          </a:xfrm>
          <a:prstGeom prst="rect">
            <a:avLst/>
          </a:prstGeom>
        </p:spPr>
      </p:pic>
      <p:sp>
        <p:nvSpPr>
          <p:cNvPr id="10" name="AutoShape 6">
            <a:extLst>
              <a:ext uri="{FF2B5EF4-FFF2-40B4-BE49-F238E27FC236}">
                <a16:creationId xmlns:a16="http://schemas.microsoft.com/office/drawing/2014/main" id="{D09EA2E9-670B-83D1-DF14-6DFB3E978E9F}"/>
              </a:ext>
            </a:extLst>
          </p:cNvPr>
          <p:cNvSpPr>
            <a:spLocks noChangeArrowheads="1"/>
          </p:cNvSpPr>
          <p:nvPr/>
        </p:nvSpPr>
        <p:spPr bwMode="blackWhite">
          <a:xfrm>
            <a:off x="3260820" y="1256621"/>
            <a:ext cx="4711605" cy="1665608"/>
          </a:xfrm>
          <a:prstGeom prst="wedgeRectCallout">
            <a:avLst>
              <a:gd name="adj1" fmla="val 100349"/>
              <a:gd name="adj2" fmla="val 21437"/>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From Jan. 2000 through June 2023, medical inflation has far exceeded that of the overall CPI, but there has been a material reversal since mid-2022.   Can this trend continue?</a:t>
            </a:r>
            <a:endParaRPr lang="en-US" sz="2000" b="1" i="1" dirty="0">
              <a:solidFill>
                <a:srgbClr val="FFFF00"/>
              </a:solidFill>
            </a:endParaRPr>
          </a:p>
        </p:txBody>
      </p:sp>
    </p:spTree>
    <p:extLst>
      <p:ext uri="{BB962C8B-B14F-4D97-AF65-F5344CB8AC3E}">
        <p14:creationId xmlns:p14="http://schemas.microsoft.com/office/powerpoint/2010/main" val="16112829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127191" y="34811"/>
            <a:ext cx="11923295"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Annual Percent Change in CPI for Medical Care, by Category, June 2023</a:t>
            </a:r>
            <a:endParaRPr lang="en-US" b="1" kern="0" dirty="0">
              <a:solidFill>
                <a:srgbClr val="2B7299"/>
              </a:solidFill>
            </a:endParaRPr>
          </a:p>
        </p:txBody>
      </p:sp>
      <p:sp>
        <p:nvSpPr>
          <p:cNvPr id="15" name="TextBox 14"/>
          <p:cNvSpPr txBox="1"/>
          <p:nvPr/>
        </p:nvSpPr>
        <p:spPr>
          <a:xfrm>
            <a:off x="127191" y="6084525"/>
            <a:ext cx="9588309" cy="738664"/>
          </a:xfrm>
          <a:prstGeom prst="rect">
            <a:avLst/>
          </a:prstGeom>
          <a:noFill/>
        </p:spPr>
        <p:txBody>
          <a:bodyPr wrap="square" rtlCol="0">
            <a:spAutoFit/>
          </a:bodyPr>
          <a:lstStyle/>
          <a:p>
            <a:endParaRPr lang="en-US" sz="1400" dirty="0"/>
          </a:p>
          <a:p>
            <a:r>
              <a:rPr lang="en-US" sz="1400" dirty="0"/>
              <a:t>Source: Kaiser Family Foundation analysis of BLS CPI data: </a:t>
            </a:r>
            <a:r>
              <a:rPr lang="en-US" sz="1400" dirty="0">
                <a:hlinkClick r:id="rId3"/>
              </a:rPr>
              <a:t>https://www.healthsystemtracker.org/brief/how-does-medical-inflation-compare-to-inflation-in-the-rest-of-the-economy/</a:t>
            </a:r>
            <a:r>
              <a:rPr lang="en-US" sz="1400" dirty="0"/>
              <a:t>. </a:t>
            </a:r>
          </a:p>
        </p:txBody>
      </p:sp>
      <p:sp>
        <p:nvSpPr>
          <p:cNvPr id="11" name="Oval 10">
            <a:extLst>
              <a:ext uri="{FF2B5EF4-FFF2-40B4-BE49-F238E27FC236}">
                <a16:creationId xmlns:a16="http://schemas.microsoft.com/office/drawing/2014/main" id="{89B75BCA-55E4-729D-A04F-3258AADA49FE}"/>
              </a:ext>
            </a:extLst>
          </p:cNvPr>
          <p:cNvSpPr/>
          <p:nvPr/>
        </p:nvSpPr>
        <p:spPr>
          <a:xfrm>
            <a:off x="7633832" y="3645693"/>
            <a:ext cx="145915" cy="1653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5E78BF9-79D5-A513-5AAB-841407247627}"/>
              </a:ext>
            </a:extLst>
          </p:cNvPr>
          <p:cNvSpPr/>
          <p:nvPr/>
        </p:nvSpPr>
        <p:spPr>
          <a:xfrm>
            <a:off x="7524162" y="4638430"/>
            <a:ext cx="145915" cy="1653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1144F41-5363-2C49-D61C-E33D14E4BD2F}"/>
              </a:ext>
            </a:extLst>
          </p:cNvPr>
          <p:cNvPicPr>
            <a:picLocks noChangeAspect="1"/>
          </p:cNvPicPr>
          <p:nvPr/>
        </p:nvPicPr>
        <p:blipFill>
          <a:blip r:embed="rId4"/>
          <a:stretch>
            <a:fillRect/>
          </a:stretch>
        </p:blipFill>
        <p:spPr>
          <a:xfrm>
            <a:off x="451175" y="1332935"/>
            <a:ext cx="11014069" cy="4697838"/>
          </a:xfrm>
          <a:prstGeom prst="rect">
            <a:avLst/>
          </a:prstGeom>
        </p:spPr>
      </p:pic>
      <p:sp>
        <p:nvSpPr>
          <p:cNvPr id="17" name="AutoShape 6">
            <a:extLst>
              <a:ext uri="{FF2B5EF4-FFF2-40B4-BE49-F238E27FC236}">
                <a16:creationId xmlns:a16="http://schemas.microsoft.com/office/drawing/2014/main" id="{6B48B7AC-953C-B5BF-9A83-8A5E6FB7841D}"/>
              </a:ext>
            </a:extLst>
          </p:cNvPr>
          <p:cNvSpPr>
            <a:spLocks noChangeArrowheads="1"/>
          </p:cNvSpPr>
          <p:nvPr/>
        </p:nvSpPr>
        <p:spPr bwMode="blackWhite">
          <a:xfrm>
            <a:off x="3118758" y="3643460"/>
            <a:ext cx="5184240" cy="2022553"/>
          </a:xfrm>
          <a:prstGeom prst="wedgeRectCallout">
            <a:avLst>
              <a:gd name="adj1" fmla="val 100349"/>
              <a:gd name="adj2" fmla="val 21437"/>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“All Medical Care” includes medical services as well as commodities such as equipment and drugs. CPI for medical care is generally lagged farther than other categories.  Health insurance CPI data are lagged by nearly a year.</a:t>
            </a:r>
            <a:endParaRPr lang="en-US" sz="2000" b="1" i="1" dirty="0">
              <a:solidFill>
                <a:srgbClr val="FFFF00"/>
              </a:solidFill>
            </a:endParaRPr>
          </a:p>
        </p:txBody>
      </p:sp>
    </p:spTree>
    <p:extLst>
      <p:ext uri="{BB962C8B-B14F-4D97-AF65-F5344CB8AC3E}">
        <p14:creationId xmlns:p14="http://schemas.microsoft.com/office/powerpoint/2010/main" val="841788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12290" name="Rectangle 2"/>
          <p:cNvSpPr>
            <a:spLocks noGrp="1" noChangeArrowheads="1"/>
          </p:cNvSpPr>
          <p:nvPr>
            <p:ph type="title"/>
          </p:nvPr>
        </p:nvSpPr>
        <p:spPr>
          <a:xfrm>
            <a:off x="283733" y="0"/>
            <a:ext cx="9666179" cy="841375"/>
          </a:xfrm>
        </p:spPr>
        <p:txBody>
          <a:bodyPr/>
          <a:lstStyle/>
          <a:p>
            <a:r>
              <a:rPr lang="en-US" altLang="en-US" dirty="0">
                <a:latin typeface="Arial" panose="020B0604020202020204" pitchFamily="34" charset="0"/>
              </a:rPr>
              <a:t>Average Jury Awards, 1999 – 2020 (latest available)</a:t>
            </a:r>
          </a:p>
        </p:txBody>
      </p:sp>
      <p:graphicFrame>
        <p:nvGraphicFramePr>
          <p:cNvPr id="3212291" name="Object 2"/>
          <p:cNvGraphicFramePr>
            <a:graphicFrameLocks noGrp="1" noChangeAspect="1"/>
          </p:cNvGraphicFramePr>
          <p:nvPr>
            <p:ph type="chart" idx="1"/>
          </p:nvPr>
        </p:nvGraphicFramePr>
        <p:xfrm>
          <a:off x="146731" y="1277322"/>
          <a:ext cx="11250612" cy="5018931"/>
        </p:xfrm>
        <a:graphic>
          <a:graphicData uri="http://schemas.openxmlformats.org/presentationml/2006/ole">
            <mc:AlternateContent xmlns:mc="http://schemas.openxmlformats.org/markup-compatibility/2006">
              <mc:Choice xmlns:v="urn:schemas-microsoft-com:vml" Requires="v">
                <p:oleObj name="Chart" r:id="rId3" imgW="10696559" imgH="4772089" progId="MSGraph.Chart.8">
                  <p:embed followColorScheme="full"/>
                </p:oleObj>
              </mc:Choice>
              <mc:Fallback>
                <p:oleObj name="Chart" r:id="rId3" imgW="10696559" imgH="4772089" progId="MSGraph.Chart.8">
                  <p:embed followColorScheme="full"/>
                  <p:pic>
                    <p:nvPicPr>
                      <p:cNvPr id="3212291" name="Object 2"/>
                      <p:cNvPicPr>
                        <a:picLocks noChangeAspect="1" noChangeArrowheads="1"/>
                      </p:cNvPicPr>
                      <p:nvPr/>
                    </p:nvPicPr>
                    <p:blipFill>
                      <a:blip r:embed="rId4"/>
                      <a:srcRect/>
                      <a:stretch>
                        <a:fillRect/>
                      </a:stretch>
                    </p:blipFill>
                    <p:spPr bwMode="auto">
                      <a:xfrm>
                        <a:off x="146731" y="1277322"/>
                        <a:ext cx="11250612" cy="5018931"/>
                      </a:xfrm>
                      <a:prstGeom prst="rect">
                        <a:avLst/>
                      </a:prstGeom>
                    </p:spPr>
                  </p:pic>
                </p:oleObj>
              </mc:Fallback>
            </mc:AlternateContent>
          </a:graphicData>
        </a:graphic>
      </p:graphicFrame>
      <p:sp>
        <p:nvSpPr>
          <p:cNvPr id="52228" name="Rectangle 4"/>
          <p:cNvSpPr>
            <a:spLocks noChangeArrowheads="1"/>
          </p:cNvSpPr>
          <p:nvPr/>
        </p:nvSpPr>
        <p:spPr bwMode="auto">
          <a:xfrm>
            <a:off x="283733" y="6437505"/>
            <a:ext cx="11060720"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t>Source: Jury Verdict Research; </a:t>
            </a:r>
            <a:r>
              <a:rPr lang="en-US" altLang="en-US" sz="1100" i="1" dirty="0"/>
              <a:t>Current Award Trends in Personal Injury</a:t>
            </a:r>
            <a:r>
              <a:rPr lang="en-US" altLang="en-US" sz="1100" dirty="0"/>
              <a:t> (61</a:t>
            </a:r>
            <a:r>
              <a:rPr lang="en-US" altLang="en-US" sz="1100" baseline="30000" dirty="0"/>
              <a:t>st</a:t>
            </a:r>
            <a:r>
              <a:rPr lang="en-US" altLang="en-US" sz="1100" dirty="0"/>
              <a:t> Edition), Thomson Reuters; Risk and Uncertainty Management Center, Univ. of South Carolina.</a:t>
            </a:r>
          </a:p>
        </p:txBody>
      </p:sp>
      <p:sp>
        <p:nvSpPr>
          <p:cNvPr id="52229" name="Oval 6"/>
          <p:cNvSpPr>
            <a:spLocks noChangeArrowheads="1"/>
          </p:cNvSpPr>
          <p:nvPr/>
        </p:nvSpPr>
        <p:spPr bwMode="auto">
          <a:xfrm>
            <a:off x="3471863" y="4539681"/>
            <a:ext cx="261569" cy="52025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AutoShape 8"/>
          <p:cNvSpPr>
            <a:spLocks noChangeArrowheads="1"/>
          </p:cNvSpPr>
          <p:nvPr/>
        </p:nvSpPr>
        <p:spPr bwMode="blackWhite">
          <a:xfrm>
            <a:off x="4180114" y="1154028"/>
            <a:ext cx="3792696" cy="1669956"/>
          </a:xfrm>
          <a:prstGeom prst="wedgeRectCallout">
            <a:avLst>
              <a:gd name="adj1" fmla="val 114477"/>
              <a:gd name="adj2" fmla="val 378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average jury award reached an all-time record high of $2.5M in 2020, up 39% from 2019 and 274% since 2010</a:t>
            </a:r>
          </a:p>
          <a:p>
            <a:pPr algn="ctr" eaLnBrk="0" hangingPunct="0">
              <a:lnSpc>
                <a:spcPct val="90000"/>
              </a:lnSpc>
              <a:spcBef>
                <a:spcPct val="50000"/>
              </a:spcBef>
              <a:buClr>
                <a:schemeClr val="bg1"/>
              </a:buClr>
              <a:buFont typeface="Wingdings" pitchFamily="2" charset="2"/>
              <a:buNone/>
              <a:defRPr/>
            </a:pPr>
            <a:r>
              <a:rPr lang="en-US" b="1" dirty="0">
                <a:solidFill>
                  <a:srgbClr val="FFC000"/>
                </a:solidFill>
              </a:rPr>
              <a:t>Median Award in 2020 = $125,366         (a record) </a:t>
            </a:r>
          </a:p>
        </p:txBody>
      </p:sp>
      <p:sp>
        <p:nvSpPr>
          <p:cNvPr id="7" name="Rectangle 6"/>
          <p:cNvSpPr>
            <a:spLocks noChangeArrowheads="1"/>
          </p:cNvSpPr>
          <p:nvPr/>
        </p:nvSpPr>
        <p:spPr bwMode="black">
          <a:xfrm>
            <a:off x="865415" y="986033"/>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($000)</a:t>
            </a:r>
          </a:p>
        </p:txBody>
      </p:sp>
    </p:spTree>
    <p:extLst>
      <p:ext uri="{BB962C8B-B14F-4D97-AF65-F5344CB8AC3E}">
        <p14:creationId xmlns:p14="http://schemas.microsoft.com/office/powerpoint/2010/main" val="1445764368"/>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212290"/>
                                        </p:tgtEl>
                                        <p:attrNameLst>
                                          <p:attrName>style.visibility</p:attrName>
                                        </p:attrNameLst>
                                      </p:cBhvr>
                                      <p:to>
                                        <p:strVal val="visible"/>
                                      </p:to>
                                    </p:set>
                                    <p:animEffect transition="in" filter="blinds(vertical)">
                                      <p:cBhvr>
                                        <p:cTn id="7" dur="500"/>
                                        <p:tgtEl>
                                          <p:spTgt spid="321229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12291"/>
                                        </p:tgtEl>
                                        <p:attrNameLst>
                                          <p:attrName>style.visibility</p:attrName>
                                        </p:attrNameLst>
                                      </p:cBhvr>
                                      <p:to>
                                        <p:strVal val="visible"/>
                                      </p:to>
                                    </p:set>
                                    <p:animEffect transition="in" filter="wipe(left)">
                                      <p:cBhvr>
                                        <p:cTn id="11" dur="500"/>
                                        <p:tgtEl>
                                          <p:spTgt spid="3212291"/>
                                        </p:tgtEl>
                                      </p:cBhvr>
                                    </p:animEffect>
                                  </p:childTnLst>
                                </p:cTn>
                              </p:par>
                            </p:childTnLst>
                          </p:cTn>
                        </p:par>
                        <p:par>
                          <p:cTn id="12" fill="hold">
                            <p:stCondLst>
                              <p:cond delay="1000"/>
                            </p:stCondLst>
                            <p:childTnLst>
                              <p:par>
                                <p:cTn id="13" presetID="22" presetClass="entr" presetSubtype="8"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2290" grpId="0" autoUpdateAnimBg="0"/>
      <p:bldOleChart spid="3212291" grpId="0"/>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55</a:t>
            </a:fld>
            <a:endParaRPr lang="en-US" sz="900"/>
          </a:p>
        </p:txBody>
      </p:sp>
      <p:sp>
        <p:nvSpPr>
          <p:cNvPr id="65541" name="Rectangle 2"/>
          <p:cNvSpPr>
            <a:spLocks noGrp="1" noChangeArrowheads="1"/>
          </p:cNvSpPr>
          <p:nvPr>
            <p:ph type="title" idx="4294967295"/>
          </p:nvPr>
        </p:nvSpPr>
        <p:spPr>
          <a:xfrm>
            <a:off x="1672544" y="42863"/>
            <a:ext cx="8787639" cy="860425"/>
          </a:xfrm>
        </p:spPr>
        <p:txBody>
          <a:bodyPr/>
          <a:lstStyle/>
          <a:p>
            <a:pPr algn="ctr"/>
            <a:r>
              <a:rPr lang="en-US" u="sng" dirty="0"/>
              <a:t>SUMMARY</a:t>
            </a:r>
            <a:endParaRPr lang="en-US" i="1" u="sng" dirty="0"/>
          </a:p>
        </p:txBody>
      </p:sp>
      <p:sp>
        <p:nvSpPr>
          <p:cNvPr id="1922051" name="Rectangle 3"/>
          <p:cNvSpPr>
            <a:spLocks noGrp="1" noChangeArrowheads="1"/>
          </p:cNvSpPr>
          <p:nvPr>
            <p:ph type="body" idx="4294967295"/>
          </p:nvPr>
        </p:nvSpPr>
        <p:spPr>
          <a:xfrm>
            <a:off x="318143" y="777875"/>
            <a:ext cx="11555713" cy="4652963"/>
          </a:xfrm>
        </p:spPr>
        <p:txBody>
          <a:bodyPr/>
          <a:lstStyle/>
          <a:p>
            <a:pPr>
              <a:lnSpc>
                <a:spcPct val="100000"/>
              </a:lnSpc>
            </a:pPr>
            <a:r>
              <a:rPr lang="en-US" sz="2100" b="1" dirty="0"/>
              <a:t>The P/C Insurance Industry Remains Strong, Stable, Sound and Secure</a:t>
            </a:r>
          </a:p>
          <a:p>
            <a:pPr lvl="1">
              <a:lnSpc>
                <a:spcPct val="100000"/>
              </a:lnSpc>
            </a:pPr>
            <a:r>
              <a:rPr lang="en-US" sz="1900" b="1" dirty="0"/>
              <a:t>Auto lines, property and reinsurance segments are stressed but not impaired</a:t>
            </a:r>
          </a:p>
          <a:p>
            <a:pPr>
              <a:lnSpc>
                <a:spcPct val="100000"/>
              </a:lnSpc>
            </a:pPr>
            <a:r>
              <a:rPr lang="en-US" sz="2100" b="1" dirty="0"/>
              <a:t>Odds of a “Soft Landing” Increasing but Shallow Recession is Still Likely in Early 2024</a:t>
            </a:r>
          </a:p>
          <a:p>
            <a:pPr>
              <a:lnSpc>
                <a:spcPct val="100000"/>
              </a:lnSpc>
            </a:pPr>
            <a:r>
              <a:rPr lang="en-US" sz="2100" b="1" dirty="0"/>
              <a:t>Asset Price Volatility Will Persist as Inflation Uncertainty</a:t>
            </a:r>
          </a:p>
          <a:p>
            <a:pPr>
              <a:lnSpc>
                <a:spcPct val="100000"/>
              </a:lnSpc>
            </a:pPr>
            <a:r>
              <a:rPr lang="en-US" sz="2100" b="1" dirty="0"/>
              <a:t>Interest Rates Will Remain “Higher for Longer”</a:t>
            </a:r>
          </a:p>
          <a:p>
            <a:pPr>
              <a:lnSpc>
                <a:spcPct val="100000"/>
              </a:lnSpc>
            </a:pPr>
            <a:r>
              <a:rPr lang="en-US" sz="2100" b="1" dirty="0"/>
              <a:t>Higher Interest Rates Provide a Modest Tailwind for Investment Income</a:t>
            </a:r>
          </a:p>
          <a:p>
            <a:pPr>
              <a:lnSpc>
                <a:spcPct val="100000"/>
              </a:lnSpc>
            </a:pPr>
            <a:r>
              <a:rPr lang="en-US" sz="2100" b="1" dirty="0"/>
              <a:t>Inflationary Pressures Persist in 2023, But Are Subsiding</a:t>
            </a:r>
            <a:r>
              <a:rPr lang="en-US" sz="2000" b="1" dirty="0"/>
              <a:t> (Peak Reached in June 2022)</a:t>
            </a:r>
            <a:endParaRPr lang="en-US" sz="2100" b="1" dirty="0"/>
          </a:p>
          <a:p>
            <a:pPr>
              <a:lnSpc>
                <a:spcPct val="100000"/>
              </a:lnSpc>
            </a:pPr>
            <a:r>
              <a:rPr lang="en-US" sz="2100" b="1" dirty="0"/>
              <a:t>Loss Cost Challenges Remain but Should Ease in 2023/24—Inflation, Supply Chain</a:t>
            </a:r>
          </a:p>
          <a:p>
            <a:pPr>
              <a:lnSpc>
                <a:spcPct val="100000"/>
              </a:lnSpc>
            </a:pPr>
            <a:r>
              <a:rPr lang="en-US" sz="2100" b="1" dirty="0"/>
              <a:t>Legal System Abuse Issues Remain a Long-Term Challenge</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9810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6" end="6"/>
                                            </p:txEl>
                                          </p:spTgt>
                                        </p:tgtEl>
                                        <p:attrNameLst>
                                          <p:attrName>style.visibility</p:attrName>
                                        </p:attrNameLst>
                                      </p:cBhvr>
                                      <p:to>
                                        <p:strVal val="visible"/>
                                      </p:to>
                                    </p:set>
                                    <p:animEffect transition="in" filter="wipe(left)">
                                      <p:cBhvr>
                                        <p:cTn id="35" dur="500"/>
                                        <p:tgtEl>
                                          <p:spTgt spid="192205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7" end="7"/>
                                            </p:txEl>
                                          </p:spTgt>
                                        </p:tgtEl>
                                        <p:attrNameLst>
                                          <p:attrName>style.visibility</p:attrName>
                                        </p:attrNameLst>
                                      </p:cBhvr>
                                      <p:to>
                                        <p:strVal val="visible"/>
                                      </p:to>
                                    </p:set>
                                    <p:animEffect transition="in" filter="wipe(left)">
                                      <p:cBhvr>
                                        <p:cTn id="40" dur="500"/>
                                        <p:tgtEl>
                                          <p:spTgt spid="192205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8" end="8"/>
                                            </p:txEl>
                                          </p:spTgt>
                                        </p:tgtEl>
                                        <p:attrNameLst>
                                          <p:attrName>style.visibility</p:attrName>
                                        </p:attrNameLst>
                                      </p:cBhvr>
                                      <p:to>
                                        <p:strVal val="visible"/>
                                      </p:to>
                                    </p:set>
                                    <p:animEffect transition="in" filter="wipe(left)">
                                      <p:cBhvr>
                                        <p:cTn id="45"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7700" name="Rectangle 4"/>
          <p:cNvSpPr>
            <a:spLocks noChangeArrowheads="1"/>
          </p:cNvSpPr>
          <p:nvPr/>
        </p:nvSpPr>
        <p:spPr bwMode="auto">
          <a:xfrm>
            <a:off x="1917700" y="3135280"/>
            <a:ext cx="8696325" cy="413651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 </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a:solidFill>
                  <a:srgbClr val="00B050"/>
                </a:solidFill>
              </a:rPr>
              <a:t>twitter.com/</a:t>
            </a:r>
            <a:r>
              <a:rPr lang="en-US" sz="3600" b="1" i="1" dirty="0" err="1">
                <a:solidFill>
                  <a:srgbClr val="00B050"/>
                </a:solidFill>
              </a:rPr>
              <a:t>bob_hartwig</a:t>
            </a:r>
            <a:endParaRPr lang="en-US" sz="3600" b="1" i="1" dirty="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For a copy of this presentation, email me at </a:t>
            </a:r>
            <a:r>
              <a:rPr lang="en-US" sz="3600" b="1" i="1" dirty="0">
                <a:solidFill>
                  <a:srgbClr val="FF0000"/>
                </a:solidFill>
                <a:hlinkClick r:id="rId3"/>
              </a:rPr>
              <a:t>robert.hartwig@moore.sc.edu</a:t>
            </a:r>
            <a:r>
              <a:rPr lang="en-US" sz="3600" b="1" i="1" dirty="0">
                <a:solidFill>
                  <a:srgbClr val="FF0000"/>
                </a:solidFill>
              </a:rPr>
              <a:t> or </a:t>
            </a:r>
            <a:endParaRPr lang="en-US" sz="3600" b="1" i="1" dirty="0">
              <a:solidFill>
                <a:srgbClr val="225A7A"/>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C00000"/>
                </a:solidFill>
              </a:rPr>
              <a:t>Download at</a:t>
            </a:r>
            <a:r>
              <a:rPr lang="en-US" sz="3600" b="1" i="1" dirty="0">
                <a:solidFill>
                  <a:srgbClr val="225A7A"/>
                </a:solidFill>
              </a:rPr>
              <a:t> </a:t>
            </a:r>
            <a:r>
              <a:rPr lang="en-US" sz="3600" b="1" i="1" dirty="0">
                <a:solidFill>
                  <a:srgbClr val="225A7A"/>
                </a:solidFill>
                <a:hlinkClick r:id="rId4"/>
              </a:rPr>
              <a:t>www.uscriskcenter.com</a:t>
            </a:r>
            <a:r>
              <a:rPr lang="en-US" sz="3600" b="1" i="1" dirty="0">
                <a:solidFill>
                  <a:srgbClr val="FF0000"/>
                </a:solidFill>
              </a:rPr>
              <a:t> </a:t>
            </a:r>
          </a:p>
          <a:p>
            <a:pPr algn="ctr" eaLnBrk="0" hangingPunct="0">
              <a:lnSpc>
                <a:spcPct val="90000"/>
              </a:lnSpc>
              <a:spcBef>
                <a:spcPct val="25000"/>
              </a:spcBef>
              <a:buClr>
                <a:schemeClr val="accent2"/>
              </a:buClr>
              <a:buFont typeface="Wingdings" pitchFamily="2" charset="2"/>
              <a:buNone/>
            </a:pPr>
            <a:endParaRPr lang="en-US" sz="3600" b="1" i="1" dirty="0">
              <a:solidFill>
                <a:srgbClr val="00B050"/>
              </a:solidFill>
            </a:endParaRP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56</a:t>
            </a:fld>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306480"/>
            <a:ext cx="7159752" cy="1828800"/>
          </a:xfrm>
          <a:prstGeom prst="rect">
            <a:avLst/>
          </a:prstGeom>
        </p:spPr>
      </p:pic>
    </p:spTree>
    <p:extLst>
      <p:ext uri="{BB962C8B-B14F-4D97-AF65-F5344CB8AC3E}">
        <p14:creationId xmlns:p14="http://schemas.microsoft.com/office/powerpoint/2010/main" val="38120920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0"/>
                                        </p:tgtEl>
                                        <p:attrNameLst>
                                          <p:attrName>style.visibility</p:attrName>
                                        </p:attrNameLst>
                                      </p:cBhvr>
                                      <p:to>
                                        <p:strVal val="visible"/>
                                      </p:to>
                                    </p:set>
                                    <p:animEffect transition="in" filter="fade">
                                      <p:cBhvr>
                                        <p:cTn id="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70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323827" y="209798"/>
            <a:ext cx="9058830" cy="860425"/>
          </a:xfrm>
        </p:spPr>
        <p:txBody>
          <a:bodyPr/>
          <a:lstStyle/>
          <a:p>
            <a:r>
              <a:rPr lang="en-US" altLang="en-US" dirty="0">
                <a:latin typeface="Arial" panose="020B0604020202020204" pitchFamily="34" charset="0"/>
              </a:rPr>
              <a:t>Net Written Premium Growth (All P/C Lines): Annual Change, 1971–2023F</a:t>
            </a:r>
          </a:p>
        </p:txBody>
      </p:sp>
      <p:sp>
        <p:nvSpPr>
          <p:cNvPr id="140293" name="Rectangle 6"/>
          <p:cNvSpPr>
            <a:spLocks noChangeArrowheads="1"/>
          </p:cNvSpPr>
          <p:nvPr/>
        </p:nvSpPr>
        <p:spPr bwMode="auto">
          <a:xfrm>
            <a:off x="2382914" y="1679037"/>
            <a:ext cx="607703" cy="3710680"/>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716365" y="1648942"/>
            <a:ext cx="5859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149489" y="1646557"/>
            <a:ext cx="55899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2957860888"/>
              </p:ext>
            </p:extLst>
          </p:nvPr>
        </p:nvGraphicFramePr>
        <p:xfrm>
          <a:off x="1166235" y="1876814"/>
          <a:ext cx="8718550" cy="4633913"/>
        </p:xfrm>
        <a:graphic>
          <a:graphicData uri="http://schemas.openxmlformats.org/presentationml/2006/ole">
            <mc:AlternateContent xmlns:mc="http://schemas.openxmlformats.org/markup-compatibility/2006">
              <mc:Choice xmlns:v="urn:schemas-microsoft-com:vml" Requires="v">
                <p:oleObj name="Chart" r:id="rId3" imgW="8600977" imgH="4524202" progId="MSGraph.Chart.8">
                  <p:embed followColorScheme="full"/>
                </p:oleObj>
              </mc:Choice>
              <mc:Fallback>
                <p:oleObj name="Chart" r:id="rId3" imgW="8600977" imgH="4524202" progId="MSGraph.Chart.8">
                  <p:embed followColorScheme="full"/>
                  <p:pic>
                    <p:nvPicPr>
                      <p:cNvPr id="140296" name="Object 2"/>
                      <p:cNvPicPr>
                        <a:picLocks noChangeArrowheads="1"/>
                      </p:cNvPicPr>
                      <p:nvPr/>
                    </p:nvPicPr>
                    <p:blipFill>
                      <a:blip r:embed="rId4"/>
                      <a:srcRect/>
                      <a:stretch>
                        <a:fillRect/>
                      </a:stretch>
                    </p:blipFill>
                    <p:spPr bwMode="gray">
                      <a:xfrm>
                        <a:off x="1166235" y="1876814"/>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8" name="Rectangle 5"/>
          <p:cNvSpPr>
            <a:spLocks noChangeArrowheads="1"/>
          </p:cNvSpPr>
          <p:nvPr/>
        </p:nvSpPr>
        <p:spPr bwMode="black">
          <a:xfrm>
            <a:off x="730194" y="1568237"/>
            <a:ext cx="105665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(Percent)</a:t>
            </a:r>
          </a:p>
        </p:txBody>
      </p:sp>
      <p:sp>
        <p:nvSpPr>
          <p:cNvPr id="140299" name="Text Box 10"/>
          <p:cNvSpPr txBox="1">
            <a:spLocks noChangeArrowheads="1"/>
          </p:cNvSpPr>
          <p:nvPr/>
        </p:nvSpPr>
        <p:spPr bwMode="auto">
          <a:xfrm>
            <a:off x="2145945" y="1376665"/>
            <a:ext cx="10668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rPr>
              <a:t>1975-78</a:t>
            </a:r>
          </a:p>
        </p:txBody>
      </p:sp>
      <p:sp>
        <p:nvSpPr>
          <p:cNvPr id="140300" name="Text Box 11"/>
          <p:cNvSpPr txBox="1">
            <a:spLocks noChangeArrowheads="1"/>
          </p:cNvSpPr>
          <p:nvPr/>
        </p:nvSpPr>
        <p:spPr bwMode="auto">
          <a:xfrm>
            <a:off x="3490746" y="1374238"/>
            <a:ext cx="10668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rPr>
              <a:t>1984-87</a:t>
            </a:r>
          </a:p>
        </p:txBody>
      </p:sp>
      <p:sp>
        <p:nvSpPr>
          <p:cNvPr id="140301" name="Text Box 12"/>
          <p:cNvSpPr txBox="1">
            <a:spLocks noChangeArrowheads="1"/>
          </p:cNvSpPr>
          <p:nvPr/>
        </p:nvSpPr>
        <p:spPr bwMode="auto">
          <a:xfrm>
            <a:off x="5950560" y="1391450"/>
            <a:ext cx="10668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rPr>
              <a:t>2000-03</a:t>
            </a:r>
          </a:p>
        </p:txBody>
      </p:sp>
      <p:sp>
        <p:nvSpPr>
          <p:cNvPr id="140302" name="Rectangle 13"/>
          <p:cNvSpPr>
            <a:spLocks noChangeArrowheads="1"/>
          </p:cNvSpPr>
          <p:nvPr/>
        </p:nvSpPr>
        <p:spPr bwMode="auto">
          <a:xfrm>
            <a:off x="-48355" y="6339888"/>
            <a:ext cx="11123687"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NOTE:  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2023F), ISO (2014-21); Risk &amp; Uncertainty Management Center, Univ. of South Carolina</a:t>
            </a:r>
          </a:p>
        </p:txBody>
      </p:sp>
      <p:sp>
        <p:nvSpPr>
          <p:cNvPr id="2034702" name="AutoShape 14"/>
          <p:cNvSpPr>
            <a:spLocks noChangeArrowheads="1"/>
          </p:cNvSpPr>
          <p:nvPr/>
        </p:nvSpPr>
        <p:spPr bwMode="blackWhite">
          <a:xfrm>
            <a:off x="6885552" y="2176676"/>
            <a:ext cx="2133045" cy="1639907"/>
          </a:xfrm>
          <a:prstGeom prst="wedgeRectCallout">
            <a:avLst>
              <a:gd name="adj1" fmla="val -19702"/>
              <a:gd name="adj2" fmla="val 1636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10325096" y="775960"/>
            <a:ext cx="1446213" cy="2800350"/>
          </a:xfrm>
          <a:prstGeom prst="wedgeRectCallout">
            <a:avLst>
              <a:gd name="adj1" fmla="val 1258"/>
              <a:gd name="adj2" fmla="val 481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defRPr/>
            </a:pPr>
            <a:r>
              <a:rPr lang="en-US" sz="1400" b="1" dirty="0">
                <a:solidFill>
                  <a:srgbClr val="FFFFFF"/>
                </a:solidFill>
                <a:latin typeface="Arial "/>
              </a:rPr>
              <a:t>2023F: 8.3%  </a:t>
            </a:r>
          </a:p>
          <a:p>
            <a:pPr algn="ctr">
              <a:lnSpc>
                <a:spcPct val="90000"/>
              </a:lnSpc>
              <a:spcBef>
                <a:spcPct val="50000"/>
              </a:spcBef>
              <a:buClr>
                <a:srgbClr val="FFFFFF"/>
              </a:buClr>
              <a:defRPr/>
            </a:pPr>
            <a:r>
              <a:rPr lang="en-US" sz="1400" b="1" dirty="0">
                <a:solidFill>
                  <a:srgbClr val="FFFFFF"/>
                </a:solidFill>
                <a:latin typeface="Arial "/>
              </a:rPr>
              <a:t>2022: 8.3%</a:t>
            </a:r>
          </a:p>
          <a:p>
            <a:pPr algn="ctr">
              <a:lnSpc>
                <a:spcPct val="90000"/>
              </a:lnSpc>
              <a:spcBef>
                <a:spcPct val="50000"/>
              </a:spcBef>
              <a:buClr>
                <a:srgbClr val="FFFFFF"/>
              </a:buClr>
              <a:defRPr/>
            </a:pPr>
            <a:r>
              <a:rPr lang="en-US" sz="1400" b="1" dirty="0">
                <a:solidFill>
                  <a:srgbClr val="FFFFFF"/>
                </a:solidFill>
                <a:latin typeface="Arial "/>
              </a:rPr>
              <a:t>2021: 9.4%</a:t>
            </a:r>
          </a:p>
          <a:p>
            <a:pPr algn="ctr">
              <a:lnSpc>
                <a:spcPct val="90000"/>
              </a:lnSpc>
              <a:spcBef>
                <a:spcPct val="50000"/>
              </a:spcBef>
              <a:buClr>
                <a:srgbClr val="FFFFFF"/>
              </a:buClr>
              <a:defRPr/>
            </a:pPr>
            <a:r>
              <a:rPr lang="en-US" sz="1400" b="1" dirty="0">
                <a:solidFill>
                  <a:srgbClr val="FFFFFF"/>
                </a:solidFill>
                <a:latin typeface="Arial "/>
              </a:rPr>
              <a:t>2020: 2.4%</a:t>
            </a:r>
          </a:p>
          <a:p>
            <a:pPr algn="ctr">
              <a:lnSpc>
                <a:spcPct val="90000"/>
              </a:lnSpc>
              <a:spcBef>
                <a:spcPct val="50000"/>
              </a:spcBef>
              <a:buClr>
                <a:srgbClr val="FFFFFF"/>
              </a:buClr>
              <a:defRPr/>
            </a:pPr>
            <a:r>
              <a:rPr lang="en-US" sz="1400" b="1" dirty="0">
                <a:solidFill>
                  <a:srgbClr val="FFFFFF"/>
                </a:solidFill>
                <a:latin typeface="Arial "/>
              </a:rPr>
              <a:t>2019: 3.4%</a:t>
            </a:r>
          </a:p>
          <a:p>
            <a:pPr algn="ctr">
              <a:lnSpc>
                <a:spcPct val="90000"/>
              </a:lnSpc>
              <a:spcBef>
                <a:spcPct val="50000"/>
              </a:spcBef>
              <a:buClr>
                <a:srgbClr val="FFFFFF"/>
              </a:buClr>
              <a:defRPr/>
            </a:pPr>
            <a:r>
              <a:rPr lang="en-US" sz="1400" b="1" dirty="0">
                <a:solidFill>
                  <a:srgbClr val="FFFFFF"/>
                </a:solidFill>
                <a:latin typeface="Arial "/>
              </a:rPr>
              <a:t>2018: 10.7%</a:t>
            </a:r>
          </a:p>
          <a:p>
            <a:pPr algn="ctr">
              <a:lnSpc>
                <a:spcPct val="90000"/>
              </a:lnSpc>
              <a:spcBef>
                <a:spcPct val="50000"/>
              </a:spcBef>
              <a:buClr>
                <a:srgbClr val="FFFFFF"/>
              </a:buClr>
              <a:defRPr/>
            </a:pPr>
            <a:r>
              <a:rPr lang="en-US" sz="1400" b="1" dirty="0">
                <a:solidFill>
                  <a:srgbClr val="FFFFFF"/>
                </a:solidFill>
                <a:latin typeface="Arial "/>
              </a:rPr>
              <a:t>2017: 4.5%</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rPr>
              <a:t>2016: 2.7%</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rPr>
              <a:t>2015: 3.5%</a:t>
            </a:r>
          </a:p>
        </p:txBody>
      </p:sp>
      <p:sp>
        <p:nvSpPr>
          <p:cNvPr id="15" name="Rectangle 16"/>
          <p:cNvSpPr>
            <a:spLocks noChangeArrowheads="1"/>
          </p:cNvSpPr>
          <p:nvPr/>
        </p:nvSpPr>
        <p:spPr bwMode="auto">
          <a:xfrm>
            <a:off x="9183131" y="1642435"/>
            <a:ext cx="558994"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2" name="Oval 1"/>
          <p:cNvSpPr/>
          <p:nvPr/>
        </p:nvSpPr>
        <p:spPr>
          <a:xfrm>
            <a:off x="9093584" y="4887687"/>
            <a:ext cx="259694" cy="2894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utoShape 14">
            <a:extLst>
              <a:ext uri="{FF2B5EF4-FFF2-40B4-BE49-F238E27FC236}">
                <a16:creationId xmlns:a16="http://schemas.microsoft.com/office/drawing/2014/main" id="{5D4A234B-97BA-4BE2-9CB0-670C3AA7284B}"/>
              </a:ext>
            </a:extLst>
          </p:cNvPr>
          <p:cNvSpPr>
            <a:spLocks noChangeArrowheads="1"/>
          </p:cNvSpPr>
          <p:nvPr/>
        </p:nvSpPr>
        <p:spPr bwMode="blackWhite">
          <a:xfrm>
            <a:off x="9893170" y="5451246"/>
            <a:ext cx="1352329" cy="564692"/>
          </a:xfrm>
          <a:prstGeom prst="wedgeRectCallout">
            <a:avLst>
              <a:gd name="adj1" fmla="val -78492"/>
              <a:gd name="adj2" fmla="val -1076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lnSpc>
                <a:spcPct val="85000"/>
              </a:lnSpc>
              <a:spcBef>
                <a:spcPct val="50000"/>
              </a:spcBef>
              <a:buClr>
                <a:schemeClr val="bg1"/>
              </a:buClr>
              <a:buFont typeface="Wingdings" pitchFamily="2" charset="2"/>
              <a:buNone/>
              <a:defRPr/>
            </a:pPr>
            <a:r>
              <a:rPr lang="en-US" sz="1400" b="1" dirty="0">
                <a:solidFill>
                  <a:schemeClr val="bg1"/>
                </a:solidFill>
              </a:rPr>
              <a:t>COVID: 2.5%</a:t>
            </a:r>
          </a:p>
        </p:txBody>
      </p:sp>
      <p:sp>
        <p:nvSpPr>
          <p:cNvPr id="21" name="Oval 20">
            <a:extLst>
              <a:ext uri="{FF2B5EF4-FFF2-40B4-BE49-F238E27FC236}">
                <a16:creationId xmlns:a16="http://schemas.microsoft.com/office/drawing/2014/main" id="{C746FE43-6635-4505-9E60-265B74462A7A}"/>
              </a:ext>
            </a:extLst>
          </p:cNvPr>
          <p:cNvSpPr/>
          <p:nvPr/>
        </p:nvSpPr>
        <p:spPr>
          <a:xfrm>
            <a:off x="9287406" y="4020872"/>
            <a:ext cx="512155" cy="4281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PTShape_2">
            <a:extLst>
              <a:ext uri="{FF2B5EF4-FFF2-40B4-BE49-F238E27FC236}">
                <a16:creationId xmlns:a16="http://schemas.microsoft.com/office/drawing/2014/main" id="{ACC7DECA-F373-4AAD-A195-0CFEE11D7514}"/>
              </a:ext>
            </a:extLst>
          </p:cNvPr>
          <p:cNvSpPr>
            <a:spLocks noChangeArrowheads="1"/>
          </p:cNvSpPr>
          <p:nvPr/>
        </p:nvSpPr>
        <p:spPr bwMode="blackWhite">
          <a:xfrm>
            <a:off x="10009393" y="3721073"/>
            <a:ext cx="1908366" cy="1384117"/>
          </a:xfrm>
          <a:prstGeom prst="wedgeRectCallout">
            <a:avLst>
              <a:gd name="adj1" fmla="val -57906"/>
              <a:gd name="adj2" fmla="val -16454"/>
            </a:avLst>
          </a:prstGeom>
          <a:solidFill>
            <a:srgbClr val="FF000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Sharp recovery in NWP post-COVID.  Strong economic recovery and favorable rate environment both powered growth.</a:t>
            </a:r>
          </a:p>
        </p:txBody>
      </p:sp>
      <p:sp>
        <p:nvSpPr>
          <p:cNvPr id="19" name="Text Box 12">
            <a:extLst>
              <a:ext uri="{FF2B5EF4-FFF2-40B4-BE49-F238E27FC236}">
                <a16:creationId xmlns:a16="http://schemas.microsoft.com/office/drawing/2014/main" id="{7180F1BC-6C24-40C8-BA47-5488F6943C81}"/>
              </a:ext>
            </a:extLst>
          </p:cNvPr>
          <p:cNvSpPr txBox="1">
            <a:spLocks noChangeArrowheads="1"/>
          </p:cNvSpPr>
          <p:nvPr/>
        </p:nvSpPr>
        <p:spPr bwMode="auto">
          <a:xfrm>
            <a:off x="8929228" y="1376876"/>
            <a:ext cx="10668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rPr>
              <a:t>2020-??</a:t>
            </a:r>
          </a:p>
        </p:txBody>
      </p:sp>
      <p:sp>
        <p:nvSpPr>
          <p:cNvPr id="3" name="AutoShape 6">
            <a:extLst>
              <a:ext uri="{FF2B5EF4-FFF2-40B4-BE49-F238E27FC236}">
                <a16:creationId xmlns:a16="http://schemas.microsoft.com/office/drawing/2014/main" id="{C14B833F-D717-D0A5-1B1E-E5121D080906}"/>
              </a:ext>
            </a:extLst>
          </p:cNvPr>
          <p:cNvSpPr>
            <a:spLocks noChangeArrowheads="1"/>
          </p:cNvSpPr>
          <p:nvPr/>
        </p:nvSpPr>
        <p:spPr bwMode="blackWhite">
          <a:xfrm>
            <a:off x="2145945" y="5566662"/>
            <a:ext cx="3783911" cy="465255"/>
          </a:xfrm>
          <a:prstGeom prst="wedgeRectCallout">
            <a:avLst>
              <a:gd name="adj1" fmla="val -13462"/>
              <a:gd name="adj2" fmla="val 47601"/>
            </a:avLst>
          </a:prstGeom>
          <a:solidFill>
            <a:schemeClr val="bg1">
              <a:lumMod val="50000"/>
            </a:schemeClr>
          </a:solidFill>
          <a:ln w="28575" algn="ctr">
            <a:solidFill>
              <a:schemeClr val="bg1"/>
            </a:solidFill>
            <a:miter lim="800000"/>
            <a:headEnd/>
            <a:tailEnd/>
          </a:ln>
          <a:effectLst/>
        </p:spPr>
        <p:txBody>
          <a:bodyPr lIns="91440" tIns="91440" rIns="91440" bIns="91440" anchor="ctr"/>
          <a:lstStyle/>
          <a:p>
            <a:pPr algn="ctr" eaLnBrk="0" hangingPunct="0">
              <a:lnSpc>
                <a:spcPct val="90000"/>
              </a:lnSpc>
              <a:spcBef>
                <a:spcPct val="50000"/>
              </a:spcBef>
              <a:buClr>
                <a:schemeClr val="bg1"/>
              </a:buClr>
              <a:defRPr/>
            </a:pPr>
            <a:r>
              <a:rPr lang="en-US" sz="2000" b="1" dirty="0">
                <a:solidFill>
                  <a:schemeClr val="bg1"/>
                </a:solidFill>
                <a:latin typeface="Arial"/>
                <a:cs typeface="Arial"/>
              </a:rPr>
              <a:t>Shaded Areas = Hard Markets</a:t>
            </a:r>
            <a:endParaRPr lang="en-US" sz="2000" b="1" dirty="0">
              <a:solidFill>
                <a:schemeClr val="bg1"/>
              </a:solidFill>
              <a:cs typeface="+mn-cs"/>
            </a:endParaRPr>
          </a:p>
        </p:txBody>
      </p:sp>
    </p:spTree>
    <p:extLst>
      <p:ext uri="{BB962C8B-B14F-4D97-AF65-F5344CB8AC3E}">
        <p14:creationId xmlns:p14="http://schemas.microsoft.com/office/powerpoint/2010/main" val="22025585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par>
                          <p:cTn id="16" fill="hold">
                            <p:stCondLst>
                              <p:cond delay="42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4700"/>
                            </p:stCondLst>
                            <p:childTnLst>
                              <p:par>
                                <p:cTn id="21" presetID="22" presetClass="entr" presetSubtype="2" fill="hold" grpId="0" nodeType="afterEffect">
                                  <p:stCondLst>
                                    <p:cond delay="100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20" grpId="0" animBg="1"/>
      <p:bldP spid="2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a:xfrm>
            <a:off x="304800" y="25188"/>
            <a:ext cx="10941958" cy="860425"/>
          </a:xfrm>
        </p:spPr>
        <p:txBody>
          <a:bodyPr/>
          <a:lstStyle/>
          <a:p>
            <a:r>
              <a:rPr lang="en-US" dirty="0"/>
              <a:t>P/C Insurance Industry Combined Ratio, 2001–2023F*</a:t>
            </a:r>
          </a:p>
        </p:txBody>
      </p:sp>
      <p:sp>
        <p:nvSpPr>
          <p:cNvPr id="37895" name="Rectangle 3"/>
          <p:cNvSpPr>
            <a:spLocks noChangeArrowheads="1"/>
          </p:cNvSpPr>
          <p:nvPr/>
        </p:nvSpPr>
        <p:spPr bwMode="auto">
          <a:xfrm>
            <a:off x="0" y="6493733"/>
            <a:ext cx="8398630" cy="438582"/>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pPr>
            <a:r>
              <a:rPr lang="en-US" sz="1000" dirty="0">
                <a:solidFill>
                  <a:srgbClr val="000000"/>
                </a:solidFill>
              </a:rPr>
              <a:t>*Excludes Mortgage &amp; Financial Guaranty insurers 2008–2014.</a:t>
            </a:r>
          </a:p>
          <a:p>
            <a:pPr eaLnBrk="0" fontAlgn="base" hangingPunct="0">
              <a:lnSpc>
                <a:spcPct val="85000"/>
              </a:lnSpc>
              <a:spcBef>
                <a:spcPct val="25000"/>
              </a:spcBef>
              <a:spcAft>
                <a:spcPct val="0"/>
              </a:spcAft>
              <a:buClr>
                <a:srgbClr val="FF6801"/>
              </a:buClr>
            </a:pPr>
            <a:r>
              <a:rPr lang="en-US" sz="1000" dirty="0">
                <a:solidFill>
                  <a:srgbClr val="000000"/>
                </a:solidFill>
              </a:rPr>
              <a:t>Sources: A.M. Best, ISO (2014-2024F).</a:t>
            </a:r>
          </a:p>
        </p:txBody>
      </p:sp>
      <p:graphicFrame>
        <p:nvGraphicFramePr>
          <p:cNvPr id="37890" name="Object 4"/>
          <p:cNvGraphicFramePr>
            <a:graphicFrameLocks noChangeAspect="1"/>
          </p:cNvGraphicFramePr>
          <p:nvPr>
            <p:extLst>
              <p:ext uri="{D42A27DB-BD31-4B8C-83A1-F6EECF244321}">
                <p14:modId xmlns:p14="http://schemas.microsoft.com/office/powerpoint/2010/main" val="1412663946"/>
              </p:ext>
            </p:extLst>
          </p:nvPr>
        </p:nvGraphicFramePr>
        <p:xfrm>
          <a:off x="530942" y="2644316"/>
          <a:ext cx="9724052" cy="3616325"/>
        </p:xfrm>
        <a:graphic>
          <a:graphicData uri="http://schemas.openxmlformats.org/presentationml/2006/ole">
            <mc:AlternateContent xmlns:mc="http://schemas.openxmlformats.org/markup-compatibility/2006">
              <mc:Choice xmlns:v="urn:schemas-microsoft-com:vml" Requires="v">
                <p:oleObj name="Chart" r:id="rId4" imgW="8705837" imgH="3571979" progId="MSGraph.Chart.8">
                  <p:embed followColorScheme="full"/>
                </p:oleObj>
              </mc:Choice>
              <mc:Fallback>
                <p:oleObj name="Chart" r:id="rId4" imgW="8705837" imgH="3571979" progId="MSGraph.Chart.8">
                  <p:embed followColorScheme="full"/>
                  <p:pic>
                    <p:nvPicPr>
                      <p:cNvPr id="37890" name="Object 4"/>
                      <p:cNvPicPr>
                        <a:picLocks noChangeAspect="1" noChangeArrowheads="1"/>
                      </p:cNvPicPr>
                      <p:nvPr/>
                    </p:nvPicPr>
                    <p:blipFill>
                      <a:blip r:embed="rId5"/>
                      <a:srcRect/>
                      <a:stretch>
                        <a:fillRect/>
                      </a:stretch>
                    </p:blipFill>
                    <p:spPr bwMode="gray">
                      <a:xfrm>
                        <a:off x="530942" y="2644316"/>
                        <a:ext cx="9724052" cy="3616325"/>
                      </a:xfrm>
                      <a:prstGeom prst="rect">
                        <a:avLst/>
                      </a:prstGeom>
                      <a:noFill/>
                    </p:spPr>
                  </p:pic>
                </p:oleObj>
              </mc:Fallback>
            </mc:AlternateContent>
          </a:graphicData>
        </a:graphic>
      </p:graphicFrame>
      <p:sp>
        <p:nvSpPr>
          <p:cNvPr id="4451335" name="AutoShape 7"/>
          <p:cNvSpPr>
            <a:spLocks noChangeArrowheads="1"/>
          </p:cNvSpPr>
          <p:nvPr/>
        </p:nvSpPr>
        <p:spPr bwMode="blackWhite">
          <a:xfrm>
            <a:off x="491193" y="1235795"/>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3546452" y="2202600"/>
            <a:ext cx="1198563" cy="1119188"/>
          </a:xfrm>
          <a:prstGeom prst="wedgeRectCallout">
            <a:avLst>
              <a:gd name="adj1" fmla="val -32332"/>
              <a:gd name="adj2" fmla="val 19736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rPr>
              <a:t>Relatively Low CAT Losses, Reserve Releases</a:t>
            </a:r>
          </a:p>
        </p:txBody>
      </p:sp>
      <p:sp>
        <p:nvSpPr>
          <p:cNvPr id="13" name="AutoShape 5"/>
          <p:cNvSpPr>
            <a:spLocks noChangeArrowheads="1"/>
          </p:cNvSpPr>
          <p:nvPr/>
        </p:nvSpPr>
        <p:spPr bwMode="blackWhite">
          <a:xfrm>
            <a:off x="1716816" y="2540437"/>
            <a:ext cx="1709738" cy="895350"/>
          </a:xfrm>
          <a:prstGeom prst="wedgeRectCallout">
            <a:avLst>
              <a:gd name="adj1" fmla="val 17552"/>
              <a:gd name="adj2" fmla="val 171492"/>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Heavy Use of Reinsurance Lowered Net Losses</a:t>
            </a:r>
          </a:p>
        </p:txBody>
      </p:sp>
      <p:sp>
        <p:nvSpPr>
          <p:cNvPr id="3" name="AutoShape 9"/>
          <p:cNvSpPr>
            <a:spLocks noChangeArrowheads="1"/>
          </p:cNvSpPr>
          <p:nvPr/>
        </p:nvSpPr>
        <p:spPr bwMode="blackWhite">
          <a:xfrm>
            <a:off x="4864913" y="1216958"/>
            <a:ext cx="1116013" cy="1206500"/>
          </a:xfrm>
          <a:prstGeom prst="wedgeRectCallout">
            <a:avLst>
              <a:gd name="adj1" fmla="val -73821"/>
              <a:gd name="adj2" fmla="val 22974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Relatively Low CAT Losses, Reserve Releases</a:t>
            </a:r>
          </a:p>
        </p:txBody>
      </p:sp>
      <p:sp>
        <p:nvSpPr>
          <p:cNvPr id="15" name="PPTShape_1"/>
          <p:cNvSpPr>
            <a:spLocks noChangeArrowheads="1"/>
          </p:cNvSpPr>
          <p:nvPr/>
        </p:nvSpPr>
        <p:spPr bwMode="blackWhite">
          <a:xfrm>
            <a:off x="6048778" y="1106471"/>
            <a:ext cx="1101725" cy="1654175"/>
          </a:xfrm>
          <a:prstGeom prst="wedgeRectCallout">
            <a:avLst>
              <a:gd name="adj1" fmla="val -120542"/>
              <a:gd name="adj2" fmla="val 128963"/>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Higher CAT Losses, Shrinking Reserve Releases, Toll of Soft Market</a:t>
            </a:r>
          </a:p>
        </p:txBody>
      </p:sp>
      <p:sp>
        <p:nvSpPr>
          <p:cNvPr id="18" name="PPTShape_4"/>
          <p:cNvSpPr>
            <a:spLocks noChangeArrowheads="1"/>
          </p:cNvSpPr>
          <p:nvPr/>
        </p:nvSpPr>
        <p:spPr bwMode="blackWhite">
          <a:xfrm>
            <a:off x="6787426" y="3275699"/>
            <a:ext cx="915740" cy="638829"/>
          </a:xfrm>
          <a:prstGeom prst="wedgeRectCallout">
            <a:avLst>
              <a:gd name="adj1" fmla="val -119428"/>
              <a:gd name="adj2" fmla="val 220548"/>
            </a:avLst>
          </a:prstGeom>
          <a:solidFill>
            <a:schemeClr val="tx1"/>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Lower CAT Losses</a:t>
            </a:r>
          </a:p>
        </p:txBody>
      </p:sp>
      <p:sp>
        <p:nvSpPr>
          <p:cNvPr id="20" name="PPTShape_0"/>
          <p:cNvSpPr>
            <a:spLocks noChangeArrowheads="1"/>
          </p:cNvSpPr>
          <p:nvPr/>
        </p:nvSpPr>
        <p:spPr bwMode="blackWhite">
          <a:xfrm>
            <a:off x="5645829" y="2848968"/>
            <a:ext cx="1038225" cy="1119188"/>
          </a:xfrm>
          <a:prstGeom prst="wedgeRectCallout">
            <a:avLst>
              <a:gd name="adj1" fmla="val -127366"/>
              <a:gd name="adj2" fmla="val 132811"/>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Avg. CAT Losses, More Reserve Releases</a:t>
            </a:r>
          </a:p>
        </p:txBody>
      </p:sp>
      <p:sp>
        <p:nvSpPr>
          <p:cNvPr id="23" name="PPTShape_4"/>
          <p:cNvSpPr>
            <a:spLocks noChangeArrowheads="1"/>
          </p:cNvSpPr>
          <p:nvPr/>
        </p:nvSpPr>
        <p:spPr bwMode="blackWhite">
          <a:xfrm>
            <a:off x="7892524" y="2187181"/>
            <a:ext cx="1274724" cy="1748009"/>
          </a:xfrm>
          <a:prstGeom prst="wedgeRectCallout">
            <a:avLst>
              <a:gd name="adj1" fmla="val -66212"/>
              <a:gd name="adj2" fmla="val 70386"/>
            </a:avLst>
          </a:prstGeom>
          <a:solidFill>
            <a:srgbClr val="92D05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Sharply higher CATs are driving large underwriting losses and pricing pressure</a:t>
            </a:r>
          </a:p>
        </p:txBody>
      </p:sp>
      <p:sp>
        <p:nvSpPr>
          <p:cNvPr id="21" name="Rectangle 5"/>
          <p:cNvSpPr>
            <a:spLocks noChangeArrowheads="1"/>
          </p:cNvSpPr>
          <p:nvPr/>
        </p:nvSpPr>
        <p:spPr bwMode="blackWhite">
          <a:xfrm>
            <a:off x="9094413" y="796673"/>
            <a:ext cx="3065847" cy="12963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Pre-COVID 2020 </a:t>
            </a:r>
            <a:r>
              <a:rPr lang="en-US" b="1" u="sng" dirty="0">
                <a:solidFill>
                  <a:srgbClr val="FFFFFF"/>
                </a:solidFill>
              </a:rPr>
              <a:t>Combined Ratio Est.</a:t>
            </a:r>
          </a:p>
          <a:p>
            <a:pPr algn="ctr">
              <a:lnSpc>
                <a:spcPct val="95000"/>
              </a:lnSpc>
              <a:spcBef>
                <a:spcPct val="25000"/>
              </a:spcBef>
            </a:pPr>
            <a:r>
              <a:rPr lang="en-US" b="1" dirty="0">
                <a:solidFill>
                  <a:srgbClr val="FFFFFF"/>
                </a:solidFill>
              </a:rPr>
              <a:t>99.1 (A.M. Best)</a:t>
            </a:r>
          </a:p>
          <a:p>
            <a:pPr algn="ctr">
              <a:lnSpc>
                <a:spcPct val="95000"/>
              </a:lnSpc>
              <a:spcBef>
                <a:spcPct val="25000"/>
              </a:spcBef>
            </a:pPr>
            <a:r>
              <a:rPr lang="en-US" b="1" i="1" dirty="0">
                <a:solidFill>
                  <a:srgbClr val="FFFFFF"/>
                </a:solidFill>
              </a:rPr>
              <a:t>Actual = 98.8</a:t>
            </a:r>
          </a:p>
        </p:txBody>
      </p:sp>
      <p:sp>
        <p:nvSpPr>
          <p:cNvPr id="24" name="AutoShape 6"/>
          <p:cNvSpPr>
            <a:spLocks noChangeArrowheads="1"/>
          </p:cNvSpPr>
          <p:nvPr/>
        </p:nvSpPr>
        <p:spPr bwMode="blackWhite">
          <a:xfrm>
            <a:off x="9172488" y="2637666"/>
            <a:ext cx="1374827" cy="1368244"/>
          </a:xfrm>
          <a:prstGeom prst="wedgeRectCallout">
            <a:avLst>
              <a:gd name="adj1" fmla="val -81044"/>
              <a:gd name="adj2" fmla="val 108394"/>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rPr>
              <a:t>COVID-19 has had no discernable </a:t>
            </a:r>
            <a:r>
              <a:rPr lang="en-US" sz="1400" b="1" i="1" dirty="0">
                <a:solidFill>
                  <a:schemeClr val="bg1"/>
                </a:solidFill>
                <a:latin typeface="Arial" pitchFamily="34" charset="0"/>
              </a:rPr>
              <a:t>net</a:t>
            </a:r>
            <a:r>
              <a:rPr lang="en-US" sz="1400" b="1" dirty="0">
                <a:solidFill>
                  <a:schemeClr val="bg1"/>
                </a:solidFill>
                <a:latin typeface="Arial" pitchFamily="34" charset="0"/>
              </a:rPr>
              <a:t> impact on the combined ratio in 2020</a:t>
            </a:r>
          </a:p>
        </p:txBody>
      </p:sp>
      <p:sp>
        <p:nvSpPr>
          <p:cNvPr id="25" name="AutoShape 6"/>
          <p:cNvSpPr>
            <a:spLocks noChangeArrowheads="1"/>
          </p:cNvSpPr>
          <p:nvPr/>
        </p:nvSpPr>
        <p:spPr bwMode="blackWhite">
          <a:xfrm>
            <a:off x="3134846" y="3509170"/>
            <a:ext cx="1251488" cy="895350"/>
          </a:xfrm>
          <a:prstGeom prst="wedgeRectCallout">
            <a:avLst>
              <a:gd name="adj1" fmla="val -34201"/>
              <a:gd name="adj2" fmla="val 150962"/>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Best Combined Ratio Since 1949 (87.6)</a:t>
            </a:r>
          </a:p>
        </p:txBody>
      </p:sp>
      <p:sp>
        <p:nvSpPr>
          <p:cNvPr id="27" name="PPTShape_3"/>
          <p:cNvSpPr>
            <a:spLocks noChangeArrowheads="1"/>
          </p:cNvSpPr>
          <p:nvPr/>
        </p:nvSpPr>
        <p:spPr bwMode="blackWhite">
          <a:xfrm>
            <a:off x="5891303" y="4030886"/>
            <a:ext cx="915740" cy="582804"/>
          </a:xfrm>
          <a:prstGeom prst="wedgeRectCallout">
            <a:avLst>
              <a:gd name="adj1" fmla="val -53663"/>
              <a:gd name="adj2" fmla="val 9637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Sandy Impacts</a:t>
            </a:r>
          </a:p>
        </p:txBody>
      </p:sp>
      <p:sp>
        <p:nvSpPr>
          <p:cNvPr id="4" name="AutoShape 6">
            <a:extLst>
              <a:ext uri="{FF2B5EF4-FFF2-40B4-BE49-F238E27FC236}">
                <a16:creationId xmlns:a16="http://schemas.microsoft.com/office/drawing/2014/main" id="{81F12BCD-570B-2B10-20FB-126D1514E25F}"/>
              </a:ext>
            </a:extLst>
          </p:cNvPr>
          <p:cNvSpPr>
            <a:spLocks noChangeArrowheads="1"/>
          </p:cNvSpPr>
          <p:nvPr/>
        </p:nvSpPr>
        <p:spPr bwMode="blackWhite">
          <a:xfrm>
            <a:off x="10656710" y="3663849"/>
            <a:ext cx="925833" cy="684122"/>
          </a:xfrm>
          <a:prstGeom prst="wedgeRectCallout">
            <a:avLst>
              <a:gd name="adj1" fmla="val -193147"/>
              <a:gd name="adj2" fmla="val 69807"/>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rPr>
              <a:t>Ian Impacts</a:t>
            </a:r>
          </a:p>
        </p:txBody>
      </p:sp>
      <p:sp>
        <p:nvSpPr>
          <p:cNvPr id="2" name="AutoShape 6">
            <a:extLst>
              <a:ext uri="{FF2B5EF4-FFF2-40B4-BE49-F238E27FC236}">
                <a16:creationId xmlns:a16="http://schemas.microsoft.com/office/drawing/2014/main" id="{B42574E1-422A-E1EB-9A9E-C3FC443BD130}"/>
              </a:ext>
            </a:extLst>
          </p:cNvPr>
          <p:cNvSpPr>
            <a:spLocks noChangeArrowheads="1"/>
          </p:cNvSpPr>
          <p:nvPr/>
        </p:nvSpPr>
        <p:spPr bwMode="blackWhite">
          <a:xfrm>
            <a:off x="10343594" y="4609361"/>
            <a:ext cx="925833" cy="684122"/>
          </a:xfrm>
          <a:prstGeom prst="wedgeRectCallout">
            <a:avLst>
              <a:gd name="adj1" fmla="val -85563"/>
              <a:gd name="adj2" fmla="val 17298"/>
            </a:avLst>
          </a:prstGeom>
          <a:solidFill>
            <a:srgbClr val="FFC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u="sng" dirty="0">
                <a:solidFill>
                  <a:schemeClr val="bg1"/>
                </a:solidFill>
                <a:latin typeface="Arial" pitchFamily="34" charset="0"/>
              </a:rPr>
              <a:t>Q1:23</a:t>
            </a:r>
            <a:r>
              <a:rPr lang="en-US" sz="1400" b="1" dirty="0">
                <a:solidFill>
                  <a:schemeClr val="bg1"/>
                </a:solidFill>
                <a:latin typeface="Arial" pitchFamily="34" charset="0"/>
              </a:rPr>
              <a:t> 102.0</a:t>
            </a:r>
          </a:p>
        </p:txBody>
      </p:sp>
    </p:spTree>
    <p:custDataLst>
      <p:tags r:id="rId1"/>
    </p:custDataLst>
    <p:extLst>
      <p:ext uri="{BB962C8B-B14F-4D97-AF65-F5344CB8AC3E}">
        <p14:creationId xmlns:p14="http://schemas.microsoft.com/office/powerpoint/2010/main" val="3088660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par>
                          <p:cTn id="36" fill="hold">
                            <p:stCondLst>
                              <p:cond delay="8000"/>
                            </p:stCondLst>
                            <p:childTnLst>
                              <p:par>
                                <p:cTn id="37" presetID="22" presetClass="entr" presetSubtype="1" fill="hold" grpId="0" nodeType="afterEffect">
                                  <p:stCondLst>
                                    <p:cond delay="100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9500"/>
                            </p:stCondLst>
                            <p:childTnLst>
                              <p:par>
                                <p:cTn id="41" presetID="22" presetClass="entr" presetSubtype="4" fill="hold" grpId="0" nodeType="afterEffect">
                                  <p:stCondLst>
                                    <p:cond delay="50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par>
                          <p:cTn id="44" fill="hold">
                            <p:stCondLst>
                              <p:cond delay="10500"/>
                            </p:stCondLst>
                            <p:childTnLst>
                              <p:par>
                                <p:cTn id="45" presetID="22" presetClass="entr" presetSubtype="4" fill="hold" grpId="0" nodeType="afterEffect">
                                  <p:stCondLst>
                                    <p:cond delay="50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par>
                          <p:cTn id="48" fill="hold">
                            <p:stCondLst>
                              <p:cond delay="11500"/>
                            </p:stCondLst>
                            <p:childTnLst>
                              <p:par>
                                <p:cTn id="49" presetID="22" presetClass="entr" presetSubtype="1" fill="hold" grpId="0" nodeType="afterEffect">
                                  <p:stCondLst>
                                    <p:cond delay="1000"/>
                                  </p:stCondLst>
                                  <p:childTnLst>
                                    <p:set>
                                      <p:cBhvr>
                                        <p:cTn id="50" dur="1" fill="hold">
                                          <p:stCondLst>
                                            <p:cond delay="0"/>
                                          </p:stCondLst>
                                        </p:cTn>
                                        <p:tgtEl>
                                          <p:spTgt spid="4"/>
                                        </p:tgtEl>
                                        <p:attrNameLst>
                                          <p:attrName>style.visibility</p:attrName>
                                        </p:attrNameLst>
                                      </p:cBhvr>
                                      <p:to>
                                        <p:strVal val="visible"/>
                                      </p:to>
                                    </p:set>
                                    <p:animEffect transition="in" filter="wipe(up)">
                                      <p:cBhvr>
                                        <p:cTn id="51" dur="500"/>
                                        <p:tgtEl>
                                          <p:spTgt spid="4"/>
                                        </p:tgtEl>
                                      </p:cBhvr>
                                    </p:animEffect>
                                  </p:childTnLst>
                                </p:cTn>
                              </p:par>
                            </p:childTnLst>
                          </p:cTn>
                        </p:par>
                        <p:par>
                          <p:cTn id="52" fill="hold">
                            <p:stCondLst>
                              <p:cond delay="13000"/>
                            </p:stCondLst>
                            <p:childTnLst>
                              <p:par>
                                <p:cTn id="53" presetID="22" presetClass="entr" presetSubtype="1" fill="hold" grpId="0" nodeType="afterEffect">
                                  <p:stCondLst>
                                    <p:cond delay="1000"/>
                                  </p:stCondLst>
                                  <p:childTnLst>
                                    <p:set>
                                      <p:cBhvr>
                                        <p:cTn id="54" dur="1" fill="hold">
                                          <p:stCondLst>
                                            <p:cond delay="0"/>
                                          </p:stCondLst>
                                        </p:cTn>
                                        <p:tgtEl>
                                          <p:spTgt spid="2"/>
                                        </p:tgtEl>
                                        <p:attrNameLst>
                                          <p:attrName>style.visibility</p:attrName>
                                        </p:attrNameLst>
                                      </p:cBhvr>
                                      <p:to>
                                        <p:strVal val="visible"/>
                                      </p:to>
                                    </p:set>
                                    <p:animEffect transition="in" filter="wipe(up)">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8" grpId="0" animBg="1"/>
      <p:bldP spid="20" grpId="0" animBg="1"/>
      <p:bldP spid="23" grpId="0" animBg="1"/>
      <p:bldP spid="24" grpId="0" animBg="1"/>
      <p:bldP spid="25" grpId="0" animBg="1"/>
      <p:bldP spid="27" grpId="0" animBg="1"/>
      <p:bldP spid="4"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10125076" y="6632417"/>
            <a:ext cx="1777364" cy="117725"/>
          </a:xfrm>
          <a:prstGeom prst="rect">
            <a:avLst/>
          </a:prstGeom>
          <a:noFill/>
          <a:ln w="9525">
            <a:noFill/>
            <a:miter lim="800000"/>
            <a:headEnd/>
            <a:tailEnd/>
          </a:ln>
        </p:spPr>
        <p:txBody>
          <a:bodyPr wrap="square"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8</a:t>
            </a:fld>
            <a:endParaRPr lang="en-US" sz="900" dirty="0"/>
          </a:p>
        </p:txBody>
      </p:sp>
      <p:sp>
        <p:nvSpPr>
          <p:cNvPr id="6248452" name="Rectangle 2"/>
          <p:cNvSpPr>
            <a:spLocks noGrp="1" noChangeArrowheads="1"/>
          </p:cNvSpPr>
          <p:nvPr>
            <p:ph type="title" idx="4294967295"/>
          </p:nvPr>
        </p:nvSpPr>
        <p:spPr>
          <a:xfrm>
            <a:off x="205947" y="-101817"/>
            <a:ext cx="11480800" cy="860425"/>
          </a:xfrm>
        </p:spPr>
        <p:txBody>
          <a:bodyPr/>
          <a:lstStyle/>
          <a:p>
            <a:r>
              <a:rPr lang="en-US" dirty="0"/>
              <a:t>Combined Ratios by Line: 2019 – 2023F</a:t>
            </a:r>
          </a:p>
        </p:txBody>
      </p:sp>
      <p:graphicFrame>
        <p:nvGraphicFramePr>
          <p:cNvPr id="6248450" name="Object 5"/>
          <p:cNvGraphicFramePr>
            <a:graphicFrameLocks noChangeAspect="1"/>
          </p:cNvGraphicFramePr>
          <p:nvPr>
            <p:extLst>
              <p:ext uri="{D42A27DB-BD31-4B8C-83A1-F6EECF244321}">
                <p14:modId xmlns:p14="http://schemas.microsoft.com/office/powerpoint/2010/main" val="784388632"/>
              </p:ext>
            </p:extLst>
          </p:nvPr>
        </p:nvGraphicFramePr>
        <p:xfrm>
          <a:off x="329514" y="1784490"/>
          <a:ext cx="11532972" cy="4324350"/>
        </p:xfrm>
        <a:graphic>
          <a:graphicData uri="http://schemas.openxmlformats.org/presentationml/2006/ole">
            <mc:AlternateContent xmlns:mc="http://schemas.openxmlformats.org/markup-compatibility/2006">
              <mc:Choice xmlns:v="urn:schemas-microsoft-com:vml" Requires="v">
                <p:oleObj name="Chart" r:id="rId3" imgW="8810697" imgH="3305140" progId="MSGraph.Chart.8">
                  <p:embed followColorScheme="full"/>
                </p:oleObj>
              </mc:Choice>
              <mc:Fallback>
                <p:oleObj name="Chart" r:id="rId3" imgW="8810697" imgH="3305140" progId="MSGraph.Chart.8">
                  <p:embed followColorScheme="full"/>
                  <p:pic>
                    <p:nvPicPr>
                      <p:cNvPr id="6248450" name="Object 5"/>
                      <p:cNvPicPr>
                        <a:picLocks noChangeAspect="1" noChangeArrowheads="1"/>
                      </p:cNvPicPr>
                      <p:nvPr/>
                    </p:nvPicPr>
                    <p:blipFill>
                      <a:blip r:embed="rId4"/>
                      <a:srcRect/>
                      <a:stretch>
                        <a:fillRect/>
                      </a:stretch>
                    </p:blipFill>
                    <p:spPr bwMode="gray">
                      <a:xfrm>
                        <a:off x="329514" y="1784490"/>
                        <a:ext cx="11532972" cy="4324350"/>
                      </a:xfrm>
                      <a:prstGeom prst="rect">
                        <a:avLst/>
                      </a:prstGeom>
                      <a:noFill/>
                    </p:spPr>
                  </p:pic>
                </p:oleObj>
              </mc:Fallback>
            </mc:AlternateContent>
          </a:graphicData>
        </a:graphic>
      </p:graphicFrame>
      <p:sp>
        <p:nvSpPr>
          <p:cNvPr id="7" name="AutoShape 10"/>
          <p:cNvSpPr>
            <a:spLocks noChangeArrowheads="1"/>
          </p:cNvSpPr>
          <p:nvPr/>
        </p:nvSpPr>
        <p:spPr bwMode="blackWhite">
          <a:xfrm>
            <a:off x="9931940" y="143378"/>
            <a:ext cx="1930546" cy="1442231"/>
          </a:xfrm>
          <a:prstGeom prst="wedgeRectCallout">
            <a:avLst>
              <a:gd name="adj1" fmla="val -41081"/>
              <a:gd name="adj2" fmla="val 454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Inflation will continue to pressure  combined ratios in 2023</a:t>
            </a:r>
          </a:p>
        </p:txBody>
      </p:sp>
      <p:sp>
        <p:nvSpPr>
          <p:cNvPr id="9" name="AutoShape 10"/>
          <p:cNvSpPr>
            <a:spLocks noChangeArrowheads="1"/>
          </p:cNvSpPr>
          <p:nvPr/>
        </p:nvSpPr>
        <p:spPr bwMode="blackWhite">
          <a:xfrm>
            <a:off x="771570" y="828940"/>
            <a:ext cx="2328021" cy="804922"/>
          </a:xfrm>
          <a:prstGeom prst="wedgeRectCallout">
            <a:avLst>
              <a:gd name="adj1" fmla="val -30763"/>
              <a:gd name="adj2" fmla="val 1395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High CAT losses and inflation are pushing up combined ratios</a:t>
            </a:r>
          </a:p>
        </p:txBody>
      </p:sp>
      <p:sp>
        <p:nvSpPr>
          <p:cNvPr id="11" name="Rectangle 6"/>
          <p:cNvSpPr>
            <a:spLocks noChangeArrowheads="1"/>
          </p:cNvSpPr>
          <p:nvPr/>
        </p:nvSpPr>
        <p:spPr bwMode="auto">
          <a:xfrm>
            <a:off x="153779" y="6524278"/>
            <a:ext cx="11022221" cy="277641"/>
          </a:xfrm>
          <a:prstGeom prst="rect">
            <a:avLst/>
          </a:prstGeom>
          <a:noFill/>
          <a:ln w="9525">
            <a:noFill/>
            <a:miter lim="800000"/>
            <a:headEnd/>
            <a:tailEnd/>
          </a:ln>
        </p:spPr>
        <p:txBody>
          <a:bodyPr wrap="square" lIns="92075" tIns="46038" rIns="92075" bIns="46038">
            <a:spAutoFit/>
          </a:bodyPr>
          <a:lstStyle/>
          <a:p>
            <a:pPr eaLnBrk="0" hangingPunct="0"/>
            <a:r>
              <a:rPr lang="en-US" sz="1200" dirty="0"/>
              <a:t>Source: A.M. Best </a:t>
            </a:r>
            <a:r>
              <a:rPr lang="en-US" sz="1200" i="1" dirty="0"/>
              <a:t>Review &amp; Preview</a:t>
            </a:r>
            <a:r>
              <a:rPr lang="en-US" sz="1200" dirty="0"/>
              <a:t> (2023 forecasts as of Mar. 2023); Univ. of South Carolina, Risk and Uncertainty Management Center.</a:t>
            </a:r>
          </a:p>
        </p:txBody>
      </p:sp>
      <p:sp>
        <p:nvSpPr>
          <p:cNvPr id="10" name="AutoShape 10">
            <a:extLst>
              <a:ext uri="{FF2B5EF4-FFF2-40B4-BE49-F238E27FC236}">
                <a16:creationId xmlns:a16="http://schemas.microsoft.com/office/drawing/2014/main" id="{A486CCDD-257C-4CC0-80F9-387D5CAFFCB1}"/>
              </a:ext>
            </a:extLst>
          </p:cNvPr>
          <p:cNvSpPr>
            <a:spLocks noChangeArrowheads="1"/>
          </p:cNvSpPr>
          <p:nvPr/>
        </p:nvSpPr>
        <p:spPr bwMode="blackWhite">
          <a:xfrm>
            <a:off x="4517136" y="894573"/>
            <a:ext cx="2209171" cy="732680"/>
          </a:xfrm>
          <a:prstGeom prst="wedgeRectCallout">
            <a:avLst>
              <a:gd name="adj1" fmla="val 47498"/>
              <a:gd name="adj2" fmla="val 114852"/>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Commercial MP has struggled amid inflation, CATs</a:t>
            </a:r>
          </a:p>
        </p:txBody>
      </p:sp>
      <p:sp>
        <p:nvSpPr>
          <p:cNvPr id="2" name="Rectangle 1">
            <a:extLst>
              <a:ext uri="{FF2B5EF4-FFF2-40B4-BE49-F238E27FC236}">
                <a16:creationId xmlns:a16="http://schemas.microsoft.com/office/drawing/2014/main" id="{058F71ED-6DD7-4F49-AEC0-079CB07BE525}"/>
              </a:ext>
            </a:extLst>
          </p:cNvPr>
          <p:cNvSpPr/>
          <p:nvPr/>
        </p:nvSpPr>
        <p:spPr>
          <a:xfrm>
            <a:off x="6726307" y="1633862"/>
            <a:ext cx="1044395" cy="36968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5629F26-9794-6F3E-014A-8A712A28D901}"/>
              </a:ext>
            </a:extLst>
          </p:cNvPr>
          <p:cNvSpPr/>
          <p:nvPr/>
        </p:nvSpPr>
        <p:spPr>
          <a:xfrm>
            <a:off x="1950184" y="1872892"/>
            <a:ext cx="1941095" cy="34578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10">
            <a:extLst>
              <a:ext uri="{FF2B5EF4-FFF2-40B4-BE49-F238E27FC236}">
                <a16:creationId xmlns:a16="http://schemas.microsoft.com/office/drawing/2014/main" id="{CCCEE4E7-3F94-2638-17D5-4BEEFDD09272}"/>
              </a:ext>
            </a:extLst>
          </p:cNvPr>
          <p:cNvSpPr>
            <a:spLocks noChangeArrowheads="1"/>
          </p:cNvSpPr>
          <p:nvPr/>
        </p:nvSpPr>
        <p:spPr bwMode="blackWhite">
          <a:xfrm>
            <a:off x="329514" y="5593699"/>
            <a:ext cx="2328021" cy="722860"/>
          </a:xfrm>
          <a:prstGeom prst="wedgeRectCallout">
            <a:avLst>
              <a:gd name="adj1" fmla="val 59286"/>
              <a:gd name="adj2" fmla="val -83599"/>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CATS, inflation are hurting personal lines</a:t>
            </a:r>
          </a:p>
        </p:txBody>
      </p:sp>
    </p:spTree>
    <p:extLst>
      <p:ext uri="{BB962C8B-B14F-4D97-AF65-F5344CB8AC3E}">
        <p14:creationId xmlns:p14="http://schemas.microsoft.com/office/powerpoint/2010/main" val="2337461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7" name="Rectangle 105">
            <a:extLst>
              <a:ext uri="{FF2B5EF4-FFF2-40B4-BE49-F238E27FC236}">
                <a16:creationId xmlns:a16="http://schemas.microsoft.com/office/drawing/2014/main" id="{11FA7002-C87E-9C8E-9B57-292936C8E0BA}"/>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77828" name="Rectangle 106">
            <a:extLst>
              <a:ext uri="{FF2B5EF4-FFF2-40B4-BE49-F238E27FC236}">
                <a16:creationId xmlns:a16="http://schemas.microsoft.com/office/drawing/2014/main" id="{B3745A6A-CEEA-B66F-265A-20F1FF86413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77829" name="Rectangle 110">
            <a:extLst>
              <a:ext uri="{FF2B5EF4-FFF2-40B4-BE49-F238E27FC236}">
                <a16:creationId xmlns:a16="http://schemas.microsoft.com/office/drawing/2014/main" id="{C18E40FF-6FDD-C8F6-2CAA-74D76BBBFB8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727951-BC26-4E7F-AEF6-B5AC75D3FB87}" type="slidenum">
              <a:rPr lang="en-US" altLang="en-US"/>
              <a:pPr/>
              <a:t>9</a:t>
            </a:fld>
            <a:endParaRPr lang="en-US" altLang="en-US"/>
          </a:p>
        </p:txBody>
      </p:sp>
      <p:sp>
        <p:nvSpPr>
          <p:cNvPr id="77830" name="Rectangle 2">
            <a:extLst>
              <a:ext uri="{FF2B5EF4-FFF2-40B4-BE49-F238E27FC236}">
                <a16:creationId xmlns:a16="http://schemas.microsoft.com/office/drawing/2014/main" id="{E063F6A0-1D2C-3103-6F4E-67F5DD972BBC}"/>
              </a:ext>
            </a:extLst>
          </p:cNvPr>
          <p:cNvSpPr>
            <a:spLocks noGrp="1" noChangeArrowheads="1"/>
          </p:cNvSpPr>
          <p:nvPr>
            <p:ph type="title"/>
          </p:nvPr>
        </p:nvSpPr>
        <p:spPr>
          <a:xfrm>
            <a:off x="114300" y="107043"/>
            <a:ext cx="11794065" cy="860425"/>
          </a:xfrm>
        </p:spPr>
        <p:txBody>
          <a:bodyPr/>
          <a:lstStyle/>
          <a:p>
            <a:r>
              <a:rPr lang="en-US" altLang="en-US" dirty="0">
                <a:latin typeface="Arial" panose="020B0604020202020204" pitchFamily="34" charset="0"/>
              </a:rPr>
              <a:t>Homeowners Combined Ratios: Impacted by CATs and Inflation</a:t>
            </a:r>
          </a:p>
        </p:txBody>
      </p:sp>
      <p:graphicFrame>
        <p:nvGraphicFramePr>
          <p:cNvPr id="77826" name="Object 3">
            <a:extLst>
              <a:ext uri="{FF2B5EF4-FFF2-40B4-BE49-F238E27FC236}">
                <a16:creationId xmlns:a16="http://schemas.microsoft.com/office/drawing/2014/main" id="{05C8FC88-8D91-7268-1C7D-B691FBACD9EA}"/>
              </a:ext>
            </a:extLst>
          </p:cNvPr>
          <p:cNvGraphicFramePr>
            <a:graphicFrameLocks noChangeAspect="1"/>
          </p:cNvGraphicFramePr>
          <p:nvPr>
            <p:extLst>
              <p:ext uri="{D42A27DB-BD31-4B8C-83A1-F6EECF244321}">
                <p14:modId xmlns:p14="http://schemas.microsoft.com/office/powerpoint/2010/main" val="2901477169"/>
              </p:ext>
            </p:extLst>
          </p:nvPr>
        </p:nvGraphicFramePr>
        <p:xfrm>
          <a:off x="317499" y="2214742"/>
          <a:ext cx="11150604" cy="4041630"/>
        </p:xfrm>
        <a:graphic>
          <a:graphicData uri="http://schemas.openxmlformats.org/presentationml/2006/ole">
            <mc:AlternateContent xmlns:mc="http://schemas.openxmlformats.org/markup-compatibility/2006">
              <mc:Choice xmlns:v="urn:schemas-microsoft-com:vml" Requires="v">
                <p:oleObj name="Chart" r:id="rId3" imgW="8524829" imgH="3533740" progId="MSGraph.Chart.8">
                  <p:embed followColorScheme="full"/>
                </p:oleObj>
              </mc:Choice>
              <mc:Fallback>
                <p:oleObj name="Chart" r:id="rId3" imgW="8524829" imgH="3533740" progId="MSGraph.Chart.8">
                  <p:embed followColorScheme="full"/>
                  <p:pic>
                    <p:nvPicPr>
                      <p:cNvPr id="77826" name="Object 3">
                        <a:extLst>
                          <a:ext uri="{FF2B5EF4-FFF2-40B4-BE49-F238E27FC236}">
                            <a16:creationId xmlns:a16="http://schemas.microsoft.com/office/drawing/2014/main" id="{05C8FC88-8D91-7268-1C7D-B691FBACD9EA}"/>
                          </a:ext>
                        </a:extLst>
                      </p:cNvPr>
                      <p:cNvPicPr>
                        <a:picLocks noChangeAspect="1" noChangeArrowheads="1"/>
                      </p:cNvPicPr>
                      <p:nvPr/>
                    </p:nvPicPr>
                    <p:blipFill>
                      <a:blip r:embed="rId4"/>
                      <a:srcRect/>
                      <a:stretch>
                        <a:fillRect/>
                      </a:stretch>
                    </p:blipFill>
                    <p:spPr bwMode="gray">
                      <a:xfrm>
                        <a:off x="317499" y="2214742"/>
                        <a:ext cx="11150604" cy="4041630"/>
                      </a:xfrm>
                      <a:prstGeom prst="rect">
                        <a:avLst/>
                      </a:prstGeom>
                      <a:noFill/>
                      <a:ln>
                        <a:noFill/>
                      </a:ln>
                      <a:effectLst/>
                    </p:spPr>
                  </p:pic>
                </p:oleObj>
              </mc:Fallback>
            </mc:AlternateContent>
          </a:graphicData>
        </a:graphic>
      </p:graphicFrame>
      <p:sp>
        <p:nvSpPr>
          <p:cNvPr id="77831" name="Rectangle 4">
            <a:extLst>
              <a:ext uri="{FF2B5EF4-FFF2-40B4-BE49-F238E27FC236}">
                <a16:creationId xmlns:a16="http://schemas.microsoft.com/office/drawing/2014/main" id="{C8678BEF-689D-A055-F803-2C5545747E85}"/>
              </a:ext>
            </a:extLst>
          </p:cNvPr>
          <p:cNvSpPr>
            <a:spLocks noChangeArrowheads="1"/>
          </p:cNvSpPr>
          <p:nvPr/>
        </p:nvSpPr>
        <p:spPr bwMode="auto">
          <a:xfrm>
            <a:off x="266700" y="6575615"/>
            <a:ext cx="7569200"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Sources: S&amp;P Global Intelligence, A.M. Best.</a:t>
            </a:r>
          </a:p>
        </p:txBody>
      </p:sp>
      <p:cxnSp>
        <p:nvCxnSpPr>
          <p:cNvPr id="3" name="Straight Arrow Connector 2">
            <a:extLst>
              <a:ext uri="{FF2B5EF4-FFF2-40B4-BE49-F238E27FC236}">
                <a16:creationId xmlns:a16="http://schemas.microsoft.com/office/drawing/2014/main" id="{0CEBCB38-19F9-478B-9171-541C3157E073}"/>
              </a:ext>
            </a:extLst>
          </p:cNvPr>
          <p:cNvCxnSpPr>
            <a:cxnSpLocks/>
          </p:cNvCxnSpPr>
          <p:nvPr/>
        </p:nvCxnSpPr>
        <p:spPr>
          <a:xfrm>
            <a:off x="1012366" y="3118763"/>
            <a:ext cx="10172705" cy="0"/>
          </a:xfrm>
          <a:prstGeom prst="straightConnector1">
            <a:avLst/>
          </a:prstGeom>
          <a:ln w="57150">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AutoShape 6">
            <a:extLst>
              <a:ext uri="{FF2B5EF4-FFF2-40B4-BE49-F238E27FC236}">
                <a16:creationId xmlns:a16="http://schemas.microsoft.com/office/drawing/2014/main" id="{FAE672DC-8167-33A7-D453-E1762934B4CC}"/>
              </a:ext>
            </a:extLst>
          </p:cNvPr>
          <p:cNvSpPr>
            <a:spLocks noChangeArrowheads="1"/>
          </p:cNvSpPr>
          <p:nvPr/>
        </p:nvSpPr>
        <p:spPr bwMode="blackWhite">
          <a:xfrm>
            <a:off x="6374492" y="1008342"/>
            <a:ext cx="4446816" cy="1300533"/>
          </a:xfrm>
          <a:prstGeom prst="wedgeRectCallout">
            <a:avLst>
              <a:gd name="adj1" fmla="val -45042"/>
              <a:gd name="adj2" fmla="val 105734"/>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At 104.8, the average homeowners combined ratio over the past 6 years was more than 16 points higher than the prior 5 years</a:t>
            </a:r>
            <a:endParaRPr lang="en-US" sz="2000" b="1" i="1" dirty="0">
              <a:solidFill>
                <a:schemeClr val="bg1"/>
              </a:solidFill>
            </a:endParaRPr>
          </a:p>
        </p:txBody>
      </p:sp>
      <p:sp>
        <p:nvSpPr>
          <p:cNvPr id="6" name="TextBox 5">
            <a:extLst>
              <a:ext uri="{FF2B5EF4-FFF2-40B4-BE49-F238E27FC236}">
                <a16:creationId xmlns:a16="http://schemas.microsoft.com/office/drawing/2014/main" id="{22661357-3C8C-C1E8-BA5C-C3BF79AE8F60}"/>
              </a:ext>
            </a:extLst>
          </p:cNvPr>
          <p:cNvSpPr txBox="1"/>
          <p:nvPr/>
        </p:nvSpPr>
        <p:spPr>
          <a:xfrm>
            <a:off x="11217737" y="2934097"/>
            <a:ext cx="957940" cy="369332"/>
          </a:xfrm>
          <a:prstGeom prst="rect">
            <a:avLst/>
          </a:prstGeom>
          <a:noFill/>
        </p:spPr>
        <p:txBody>
          <a:bodyPr wrap="square" rtlCol="0">
            <a:spAutoFit/>
          </a:bodyPr>
          <a:lstStyle/>
          <a:p>
            <a:pPr algn="ctr"/>
            <a:r>
              <a:rPr lang="en-US" b="1" dirty="0">
                <a:solidFill>
                  <a:srgbClr val="FF0000"/>
                </a:solidFill>
              </a:rPr>
              <a:t>104.8</a:t>
            </a:r>
          </a:p>
        </p:txBody>
      </p:sp>
    </p:spTree>
    <p:extLst>
      <p:ext uri="{BB962C8B-B14F-4D97-AF65-F5344CB8AC3E}">
        <p14:creationId xmlns:p14="http://schemas.microsoft.com/office/powerpoint/2010/main" val="16718887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Props1.xml><?xml version="1.0" encoding="utf-8"?>
<ds:datastoreItem xmlns:ds="http://schemas.openxmlformats.org/officeDocument/2006/customXml" ds:itemID="{02EDAAD7-30B6-4ACD-BA32-F10318B4E3BB}">
  <ds:schemaRefs>
    <ds:schemaRef ds:uri="http://www.w3.org/2001/XMLSchema"/>
  </ds:schemaRefs>
</ds:datastoreItem>
</file>

<file path=customXml/itemProps2.xml><?xml version="1.0" encoding="utf-8"?>
<ds:datastoreItem xmlns:ds="http://schemas.openxmlformats.org/officeDocument/2006/customXml" ds:itemID="{E917FBD8-6C97-4CD7-97F4-1E1500CE9A9C}">
  <ds:schemaRefs>
    <ds:schemaRef ds:uri="http://www.w3.org/2001/XMLSchema"/>
  </ds:schemaRefs>
</ds:datastoreItem>
</file>

<file path=customXml/itemProps3.xml><?xml version="1.0" encoding="utf-8"?>
<ds:datastoreItem xmlns:ds="http://schemas.openxmlformats.org/officeDocument/2006/customXml" ds:itemID="{59FF60E1-E3A5-48EE-9FC1-39A09AF817D4}">
  <ds:schemaRefs>
    <ds:schemaRef ds:uri="http://www.w3.org/2001/XMLSchema"/>
  </ds:schemaRefs>
</ds:datastoreItem>
</file>

<file path=customXml/itemProps4.xml><?xml version="1.0" encoding="utf-8"?>
<ds:datastoreItem xmlns:ds="http://schemas.openxmlformats.org/officeDocument/2006/customXml" ds:itemID="{E39B11E5-077D-4BBF-AF63-E8B8A6D036DB}">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411436</TotalTime>
  <Words>5677</Words>
  <Application>Microsoft Office PowerPoint</Application>
  <PresentationFormat>Widescreen</PresentationFormat>
  <Paragraphs>578</Paragraphs>
  <Slides>56</Slides>
  <Notes>54</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Arial </vt:lpstr>
      <vt:lpstr>Arial Narrow</vt:lpstr>
      <vt:lpstr>Times New Roman</vt:lpstr>
      <vt:lpstr>Verdana</vt:lpstr>
      <vt:lpstr>Wingdings</vt:lpstr>
      <vt:lpstr>Default Design</vt:lpstr>
      <vt:lpstr>Chart</vt:lpstr>
      <vt:lpstr>Insurance Industry Overview &amp; Outlook:  Trends, Challenges and Opportunities</vt:lpstr>
      <vt:lpstr>PowerPoint Presentation</vt:lpstr>
      <vt:lpstr>PowerPoint Presentation</vt:lpstr>
      <vt:lpstr>P/C Industry Net Income After Taxes, 1991–2023:Q1</vt:lpstr>
      <vt:lpstr>ROE: Property/Casualty Insurance by Major Event, 1987–2022*</vt:lpstr>
      <vt:lpstr>Net Written Premium Growth (All P/C Lines): Annual Change, 1971–2023F</vt:lpstr>
      <vt:lpstr>P/C Insurance Industry Combined Ratio, 2001–2023F*</vt:lpstr>
      <vt:lpstr>Combined Ratios by Line: 2019 – 2023F</vt:lpstr>
      <vt:lpstr>Homeowners Combined Ratios: Impacted by CATs and Inflation</vt:lpstr>
      <vt:lpstr>PowerPoint Presentation</vt:lpstr>
      <vt:lpstr>PowerPoint Presentation</vt:lpstr>
      <vt:lpstr>At the Peak of the Pandemic, Frequencies Across All Coverages Plummeted and But Severities Rose: 4 Qtrs. Ending Q1 2021</vt:lpstr>
      <vt:lpstr>Personal Auto Claim Severities Continue to Trend Upward; Frequency Increase Are Moderating: 4 Qtrs. Ending Q1 2023</vt:lpstr>
      <vt:lpstr>Collision Claim Severity: Rising to New Record Highs</vt:lpstr>
      <vt:lpstr>US: Collision Loss Ratios, Personal Auto,  2019:Q1 – 2023:Q1</vt:lpstr>
      <vt:lpstr>US Collision Claim Frequency Trend: Returning to  Pre-Pandemic Levels? </vt:lpstr>
      <vt:lpstr>Price Index Changes for Used Cars &amp; Trucks,  Jan. 2020 – August 2023</vt:lpstr>
      <vt:lpstr>Price Index Changes for New Vehicles,  Jan. 2020 – Aug. 2023</vt:lpstr>
      <vt:lpstr>Length of Collision Replacement Rentals by State (Days), 2023:Q1</vt:lpstr>
      <vt:lpstr>Traffic Fatalities in the U.S., 2000-2022</vt:lpstr>
      <vt:lpstr>PowerPoint Presentation</vt:lpstr>
      <vt:lpstr>CIAB: Average Commercial Rate Change, All Lines, 2011:Q1–2023:Q2</vt:lpstr>
      <vt:lpstr>Change in Commercial Rate Renewals, by Line: 2023:Q2</vt:lpstr>
      <vt:lpstr>Investments:  Wall Steet’s Wild Ride Continues</vt:lpstr>
      <vt:lpstr>Property/Casualty Insurance Industry Investment Income: 2000–2023F*</vt:lpstr>
      <vt:lpstr>Net Investment Yield on Property/Casualty Insurance Invested Assets, 2007–2023P</vt:lpstr>
      <vt:lpstr>PowerPoint Presentation</vt:lpstr>
      <vt:lpstr>US Treasury Security Yields: A Long Downward Trend, 1990–2023*</vt:lpstr>
      <vt:lpstr>Interest Rate Forecasts: 2019 – 2025F: Higher for Longer</vt:lpstr>
      <vt:lpstr> Capital, Capacity &amp; Reinsurance</vt:lpstr>
      <vt:lpstr>Policyholder Surplus (Capacity),  2006:Q4 – 2023F</vt:lpstr>
      <vt:lpstr>PowerPoint Presentation</vt:lpstr>
      <vt:lpstr>PowerPoint Presentation</vt:lpstr>
      <vt:lpstr>Catastrophe Loss Trends</vt:lpstr>
      <vt:lpstr>U.S. Inflation-Adjusted Insured CAT Losses: 1980 – 2023:H1</vt:lpstr>
      <vt:lpstr>Top 22 Most Costly Disasters in U.S. History</vt:lpstr>
      <vt:lpstr>U.S. Total Wildland Acres Burned, 1983–2022</vt:lpstr>
      <vt:lpstr>PowerPoint Presentation</vt:lpstr>
      <vt:lpstr>Economic Overview  The Defiant US Economy</vt:lpstr>
      <vt:lpstr>US Real GDP Growth*</vt:lpstr>
      <vt:lpstr>The Economy Drives P/C Insurance Industry Premiums: 2006:Q1–2023F*           Direct Premium Growth (All P/C Lines) vs. Nominal GDP: Quarterly Y-o-Y Pct. Change</vt:lpstr>
      <vt:lpstr>US Unemployment Rate Forecast: 2007:Q1–2025:Q4</vt:lpstr>
      <vt:lpstr>Probability the U.S. Is in a Recession Within Next 12 Months:  Jan. 2017 – July 2023*</vt:lpstr>
      <vt:lpstr>Not All Recessions Are Created the Same – What Are the Possibilities Over the Next 12 Months?   </vt:lpstr>
      <vt:lpstr>The Inflation Threat</vt:lpstr>
      <vt:lpstr>U.S. Inflation Rate:  2009-2025F*</vt:lpstr>
      <vt:lpstr>PowerPoint Presentation</vt:lpstr>
      <vt:lpstr>PowerPoint Presentation</vt:lpstr>
      <vt:lpstr>Change in Cost Indicators for Selected Construction Inputs, Jan. 2020 – Dec. 2022</vt:lpstr>
      <vt:lpstr>Cost Indicators: Homeowners Insurance, Price Index Changes,  Jan. 2020 – June 2023</vt:lpstr>
      <vt:lpstr>Medical Cost Inflation vs. Overall CPI Since COVID,  Jan. 2020 – July 2023 (Percent Change from Year Ago)</vt:lpstr>
      <vt:lpstr>PowerPoint Presentation</vt:lpstr>
      <vt:lpstr>PowerPoint Presentation</vt:lpstr>
      <vt:lpstr>Average Jury Awards, 1999 – 2020 (latest available)</vt:lpstr>
      <vt:lpstr>SUMMARY</vt:lpstr>
      <vt:lpstr>PowerPoint Presentation</vt:lpstr>
    </vt:vector>
  </TitlesOfParts>
  <Company>insurance information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Hartwig, Robert</cp:lastModifiedBy>
  <cp:revision>8546</cp:revision>
  <cp:lastPrinted>2021-09-01T17:34:27Z</cp:lastPrinted>
  <dcterms:modified xsi:type="dcterms:W3CDTF">2023-09-25T19:59:20Z</dcterms:modified>
</cp:coreProperties>
</file>