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147472606" r:id="rId3"/>
    <p:sldId id="320" r:id="rId4"/>
    <p:sldId id="2147472607" r:id="rId5"/>
    <p:sldId id="319" r:id="rId6"/>
    <p:sldId id="322" r:id="rId7"/>
    <p:sldId id="2147472608" r:id="rId8"/>
    <p:sldId id="2147472615" r:id="rId9"/>
    <p:sldId id="2147472612" r:id="rId10"/>
    <p:sldId id="2147472609" r:id="rId11"/>
    <p:sldId id="2147472603" r:id="rId12"/>
    <p:sldId id="2147472604" r:id="rId13"/>
    <p:sldId id="2147472613" r:id="rId14"/>
    <p:sldId id="214747261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FABD44-9F5B-41E8-B9E2-9B781BBE9F5B}" name="Osborn, Chesley" initials="OC" userId="S::Chesley.Osborn@libertymutual.com::27eb29fe-39d5-49c5-8b0c-d45bc9f210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446"/>
    <a:srgbClr val="343741"/>
    <a:srgbClr val="B0B0B0"/>
    <a:srgbClr val="FFFFFF"/>
    <a:srgbClr val="06748C"/>
    <a:srgbClr val="78E1E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E9303-C8B6-4E14-9E2B-8270827B6043}" v="4" dt="2023-09-20T17:26:47.244"/>
    <p1510:client id="{420BA569-E6B3-49F0-97C0-807824D714E0}" v="1" dt="2023-09-20T21:06:17.222"/>
    <p1510:client id="{6E88B441-8B38-4F07-9405-7AC40B081981}" v="1" dt="2023-09-20T17:30:53.256"/>
    <p1510:client id="{78E4CD88-9687-41F9-8F2D-3A6E6ADC10B8}" v="100" dt="2023-09-20T15:46:3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5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>
        <p:guide orient="horz" pos="41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0211040\AppData\Local\Microsoft\Windows\INetCache\Content.Outlook\V3C2WXVY\NAIC%20Volu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0211040\AppData\Local\Microsoft\Windows\INetCache\Content.Outlook\V3C2WXVY\NAIC%20Volum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0211040\Desktop\9.13.23%20Copy%20of%20Premium%20Market%20Conduct%20Report%20-%20Personal%20and%20Commercial%20Lines%202016-Pres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0211040\Desktop\Open%20Pages%202023%20Product%20Data%20Call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/>
                </a:solidFill>
              </a:rPr>
              <a:t>Confirmed Complaints (Per NAIC)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'Confirmed Complaints'!$B$9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0,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'Confirmed Complaints'!$A$10:$A$14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(Sept)</c:v>
                </c:pt>
                <c:pt idx="4">
                  <c:v>2023 Projected</c:v>
                </c:pt>
              </c:strCache>
            </c:strRef>
          </c:cat>
          <c:val>
            <c:numRef>
              <c:f>'Confirmed Complaints'!$B$10:$B$14</c:f>
              <c:numCache>
                <c:formatCode>_(* #,##0_);_(* \(#,##0\);_(* "-"??_);_(@_)</c:formatCode>
                <c:ptCount val="5"/>
                <c:pt idx="0">
                  <c:v>65420</c:v>
                </c:pt>
                <c:pt idx="1">
                  <c:v>109603</c:v>
                </c:pt>
                <c:pt idx="2">
                  <c:v>121121</c:v>
                </c:pt>
                <c:pt idx="3">
                  <c:v>98317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2-4D6B-A6A3-51AB968914DD}"/>
            </c:ext>
          </c:extLst>
        </c:ser>
        <c:ser>
          <c:idx val="1"/>
          <c:order val="1"/>
          <c:tx>
            <c:strRef>
              <c:f>'Confirmed Complaints'!$C$9</c:f>
              <c:strCache>
                <c:ptCount val="1"/>
                <c:pt idx="0">
                  <c:v>Projected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0,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'Confirmed Complaints'!$A$10:$A$14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(Sept)</c:v>
                </c:pt>
                <c:pt idx="4">
                  <c:v>2023 Projected</c:v>
                </c:pt>
              </c:strCache>
            </c:strRef>
          </c:cat>
          <c:val>
            <c:numRef>
              <c:f>'Confirmed Complaints'!$C$10:$C$14</c:f>
              <c:numCache>
                <c:formatCode>General</c:formatCode>
                <c:ptCount val="5"/>
                <c:pt idx="3" formatCode="_(* #,##0_);_(* \(#,##0\);_(* &quot;-&quot;??_);_(@_)">
                  <c:v>98317</c:v>
                </c:pt>
                <c:pt idx="4" formatCode="_(* #,##0_);_(* \(#,##0\);_(* &quot;-&quot;??_);_(@_)">
                  <c:v>136697.43315508022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82-4D6B-A6A3-51AB968914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6589400"/>
        <c:axId val="646591920"/>
      </c:lineChart>
      <c:catAx>
        <c:axId val="64658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1920"/>
        <c:crosses val="autoZero"/>
        <c:auto val="1"/>
        <c:lblAlgn val="ctr"/>
        <c:lblOffset val="100"/>
        <c:noMultiLvlLbl val="0"/>
      </c:catAx>
      <c:valAx>
        <c:axId val="64659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,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8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2"/>
                </a:solidFill>
              </a:rPr>
              <a:t>Confirmed</a:t>
            </a:r>
            <a:r>
              <a:rPr lang="en-US" sz="1600" b="1" baseline="0">
                <a:solidFill>
                  <a:schemeClr val="tx2"/>
                </a:solidFill>
              </a:rPr>
              <a:t> Complaints (Per NAIC)</a:t>
            </a:r>
            <a:endParaRPr lang="en-US" sz="16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'Confirmed Complaints'!$A$2</c:f>
              <c:strCache>
                <c:ptCount val="1"/>
                <c:pt idx="0">
                  <c:v>A&amp;H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('Confirmed Complaints'!$B$1:$D$1,'Confirmed Complaints'!$F$1)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Proj</c:v>
                </c:pt>
              </c:strCache>
              <c:extLst/>
            </c:strRef>
          </c:cat>
          <c:val>
            <c:numRef>
              <c:f>('Confirmed Complaints'!$B$2:$D$2,'Confirmed Complaints'!$F$2)</c:f>
              <c:numCache>
                <c:formatCode>_(* #,##0_);_(* \(#,##0\);_(* "-"??_);_(@_)</c:formatCode>
                <c:ptCount val="4"/>
                <c:pt idx="0">
                  <c:v>28253</c:v>
                </c:pt>
                <c:pt idx="1">
                  <c:v>41015</c:v>
                </c:pt>
                <c:pt idx="2">
                  <c:v>39134</c:v>
                </c:pt>
                <c:pt idx="3">
                  <c:v>40554.438502673795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4DF-4A66-B4C5-A083FAF51785}"/>
            </c:ext>
          </c:extLst>
        </c:ser>
        <c:ser>
          <c:idx val="1"/>
          <c:order val="1"/>
          <c:tx>
            <c:strRef>
              <c:f>'Confirmed Complaints'!$A$3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('Confirmed Complaints'!$B$1:$D$1,'Confirmed Complaints'!$F$1)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Proj</c:v>
                </c:pt>
              </c:strCache>
              <c:extLst/>
            </c:strRef>
          </c:cat>
          <c:val>
            <c:numRef>
              <c:f>('Confirmed Complaints'!$B$3:$D$3,'Confirmed Complaints'!$F$3)</c:f>
              <c:numCache>
                <c:formatCode>_(* #,##0_);_(* \(#,##0\);_(* "-"??_);_(@_)</c:formatCode>
                <c:ptCount val="4"/>
                <c:pt idx="0">
                  <c:v>20946</c:v>
                </c:pt>
                <c:pt idx="1">
                  <c:v>30450</c:v>
                </c:pt>
                <c:pt idx="2">
                  <c:v>37479</c:v>
                </c:pt>
                <c:pt idx="3">
                  <c:v>38613.475935828872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4DF-4A66-B4C5-A083FAF51785}"/>
            </c:ext>
          </c:extLst>
        </c:ser>
        <c:ser>
          <c:idx val="2"/>
          <c:order val="2"/>
          <c:tx>
            <c:strRef>
              <c:f>'Confirmed Complaints'!$A$4</c:f>
              <c:strCache>
                <c:ptCount val="1"/>
                <c:pt idx="0">
                  <c:v>Homeowners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0,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('Confirmed Complaints'!$B$1:$D$1,'Confirmed Complaints'!$F$1)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Proj</c:v>
                </c:pt>
              </c:strCache>
              <c:extLst/>
            </c:strRef>
          </c:cat>
          <c:val>
            <c:numRef>
              <c:f>('Confirmed Complaints'!$B$4:$D$4,'Confirmed Complaints'!$F$4)</c:f>
              <c:numCache>
                <c:formatCode>_(* #,##0_);_(* \(#,##0\);_(* "-"??_);_(@_)</c:formatCode>
                <c:ptCount val="4"/>
                <c:pt idx="0">
                  <c:v>10319</c:v>
                </c:pt>
                <c:pt idx="1">
                  <c:v>29762</c:v>
                </c:pt>
                <c:pt idx="2">
                  <c:v>36148</c:v>
                </c:pt>
                <c:pt idx="3">
                  <c:v>49274.866310160432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04DF-4A66-B4C5-A083FAF51785}"/>
            </c:ext>
          </c:extLst>
        </c:ser>
        <c:ser>
          <c:idx val="3"/>
          <c:order val="3"/>
          <c:tx>
            <c:strRef>
              <c:f>'Confirmed Complaints'!$A$5</c:f>
              <c:strCache>
                <c:ptCount val="1"/>
                <c:pt idx="0">
                  <c:v>Life &amp; Annuity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('Confirmed Complaints'!$B$1:$D$1,'Confirmed Complaints'!$F$1)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Proj</c:v>
                </c:pt>
              </c:strCache>
              <c:extLst/>
            </c:strRef>
          </c:cat>
          <c:val>
            <c:numRef>
              <c:f>('Confirmed Complaints'!$B$5:$D$5,'Confirmed Complaints'!$F$5)</c:f>
              <c:numCache>
                <c:formatCode>_(* #,##0_);_(* \(#,##0\);_(* "-"??_);_(@_)</c:formatCode>
                <c:ptCount val="4"/>
                <c:pt idx="0">
                  <c:v>4430</c:v>
                </c:pt>
                <c:pt idx="1">
                  <c:v>6652</c:v>
                </c:pt>
                <c:pt idx="2">
                  <c:v>6701</c:v>
                </c:pt>
                <c:pt idx="3">
                  <c:v>6258.0748663101604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04DF-4A66-B4C5-A083FAF51785}"/>
            </c:ext>
          </c:extLst>
        </c:ser>
        <c:ser>
          <c:idx val="4"/>
          <c:order val="4"/>
          <c:tx>
            <c:strRef>
              <c:f>'Confirmed Complaints'!$A$6</c:f>
              <c:strCache>
                <c:ptCount val="1"/>
                <c:pt idx="0">
                  <c:v>Misc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('Confirmed Complaints'!$B$1:$D$1,'Confirmed Complaints'!$F$1)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Proj</c:v>
                </c:pt>
              </c:strCache>
              <c:extLst/>
            </c:strRef>
          </c:cat>
          <c:val>
            <c:numRef>
              <c:f>('Confirmed Complaints'!$B$6:$D$6,'Confirmed Complaints'!$F$6)</c:f>
              <c:numCache>
                <c:formatCode>_(* #,##0_);_(* \(#,##0\);_(* "-"??_);_(@_)</c:formatCode>
                <c:ptCount val="4"/>
                <c:pt idx="0">
                  <c:v>1472</c:v>
                </c:pt>
                <c:pt idx="1">
                  <c:v>1724</c:v>
                </c:pt>
                <c:pt idx="2">
                  <c:v>1659</c:v>
                </c:pt>
                <c:pt idx="3">
                  <c:v>1996.5775401069518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04DF-4A66-B4C5-A083FAF517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8558384"/>
        <c:axId val="888559824"/>
      </c:lineChart>
      <c:catAx>
        <c:axId val="8885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559824"/>
        <c:crosses val="autoZero"/>
        <c:auto val="1"/>
        <c:lblAlgn val="ctr"/>
        <c:lblOffset val="100"/>
        <c:noMultiLvlLbl val="0"/>
      </c:catAx>
      <c:valAx>
        <c:axId val="88855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,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55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2"/>
                </a:solidFill>
              </a:rPr>
              <a:t>Exam Volume vs. Penalties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Sheet1!$C$26</c:f>
              <c:strCache>
                <c:ptCount val="1"/>
                <c:pt idx="0">
                  <c:v>Penalties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Sheet1!$A$27:$A$31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Sheet1!$C$27:$C$31</c:f>
              <c:numCache>
                <c:formatCode>"$"#,##0</c:formatCode>
                <c:ptCount val="5"/>
                <c:pt idx="0">
                  <c:v>23900902</c:v>
                </c:pt>
                <c:pt idx="1">
                  <c:v>13375080.5</c:v>
                </c:pt>
                <c:pt idx="2">
                  <c:v>8344131</c:v>
                </c:pt>
                <c:pt idx="3">
                  <c:v>13548574</c:v>
                </c:pt>
                <c:pt idx="4">
                  <c:v>14069200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5-406C-9568-20E812C2B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219151"/>
        <c:axId val="1773300783"/>
      </c:barChart>
      <c:lineChart>
        <c:grouping val="standar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Exam Volume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Sheet1!$A$27:$A$31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Sheet1!$B$27:$B$31</c:f>
              <c:numCache>
                <c:formatCode>General</c:formatCode>
                <c:ptCount val="5"/>
                <c:pt idx="0">
                  <c:v>369</c:v>
                </c:pt>
                <c:pt idx="1">
                  <c:v>469</c:v>
                </c:pt>
                <c:pt idx="2">
                  <c:v>433</c:v>
                </c:pt>
                <c:pt idx="3">
                  <c:v>709</c:v>
                </c:pt>
                <c:pt idx="4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75-406C-9568-20E812C2B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0201231"/>
        <c:axId val="1883314943"/>
      </c:lineChart>
      <c:catAx>
        <c:axId val="42721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300783"/>
        <c:crosses val="autoZero"/>
        <c:auto val="1"/>
        <c:lblAlgn val="ctr"/>
        <c:lblOffset val="100"/>
        <c:noMultiLvlLbl val="0"/>
      </c:catAx>
      <c:valAx>
        <c:axId val="177330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,\M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19151"/>
        <c:crosses val="autoZero"/>
        <c:crossBetween val="between"/>
      </c:valAx>
      <c:valAx>
        <c:axId val="188331494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201231"/>
        <c:crosses val="max"/>
        <c:crossBetween val="between"/>
      </c:valAx>
      <c:catAx>
        <c:axId val="18802012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3314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 Call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8065012538908"/>
          <c:y val="0.16414292879651929"/>
          <c:w val="0.85868531350943111"/>
          <c:h val="0.63146592079034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Sheet2!$B$11</c:f>
              <c:strCache>
                <c:ptCount val="1"/>
                <c:pt idx="0">
                  <c:v>UW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Sheet2!$C$10:$F$10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Sheet2!$C$11:$F$11</c:f>
              <c:numCache>
                <c:formatCode>General</c:formatCode>
                <c:ptCount val="4"/>
                <c:pt idx="0">
                  <c:v>73</c:v>
                </c:pt>
                <c:pt idx="1">
                  <c:v>84</c:v>
                </c:pt>
                <c:pt idx="2">
                  <c:v>77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4-40B0-BD4D-8074F4956283}"/>
            </c:ext>
          </c:extLst>
        </c:ser>
        <c:ser>
          <c:idx val="1"/>
          <c:order val="1"/>
          <c:tx>
            <c:strRef>
              <c:f>Sheet2!$B$12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Sheet2!$C$10:$F$10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Sheet2!$C$12:$F$12</c:f>
              <c:numCache>
                <c:formatCode>General</c:formatCode>
                <c:ptCount val="4"/>
                <c:pt idx="0">
                  <c:v>373</c:v>
                </c:pt>
                <c:pt idx="1">
                  <c:v>382</c:v>
                </c:pt>
                <c:pt idx="2">
                  <c:v>1185</c:v>
                </c:pt>
                <c:pt idx="3">
                  <c:v>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4-40B0-BD4D-8074F4956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4720720"/>
        <c:axId val="796888512"/>
      </c:barChart>
      <c:catAx>
        <c:axId val="11847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888512"/>
        <c:crosses val="autoZero"/>
        <c:auto val="1"/>
        <c:lblAlgn val="ctr"/>
        <c:lblOffset val="100"/>
        <c:noMultiLvlLbl val="0"/>
      </c:catAx>
      <c:valAx>
        <c:axId val="7968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7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785A-9EFB-49CD-9B41-642062DFD9C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64D0-2C69-4527-83D1-E8DFDFF7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We’re all seeing rises in CATs, the cost of doing business and feeling the uncertainty from what’s going on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have to work together because we have common ground to share – we want to protect the customer and we want to succeed as a business.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industry has significant concerns about the viability of insuring a wide variety of risks and they need to balance this mindset and manage to maintain a viable business model that allows them to pay claims.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Protecting customer privacy and data is paramount. The emergence of AI/ML into our collective mindset will inevitably impact our relationship with our customers, regulators and society.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Large jump in 2022 and 2023 data calls is correlated to spike in CAT reporting due to Weather/Hurricanes.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Exam volume is down across the industry *based on WK Report* - however, we are seeing penalties higher than prior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MCAS is a heavy lift for carriers to identify, collect, compile and produce each year – we can leverage the resources spent to take us from a current state of a passive approach with examiners to a more proactive and mindful approach.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Current state </a:t>
            </a:r>
            <a:r>
              <a:rPr lang="en-US"/>
              <a:t>– we wait for our regulators to engage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Ideal state </a:t>
            </a:r>
            <a:r>
              <a:rPr lang="en-US"/>
              <a:t>– we work collaboratively to explain our data and pursue our common interests (i.e. protecting the consumer and validating compliance).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approach promotes a stronger relationship with regulators, consumers and ultimately benefits the industry.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Self-critical analysis of our data, which we know in and out, to promote transparency and collaboration.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You can leverage the data pulled for MCAS to assist with decisions as an Organization and you can also use it to promote stronger relationships with regulators.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This is a built-in opportunity to collaborate</a:t>
            </a:r>
            <a:r>
              <a:rPr lang="en-US" b="0"/>
              <a:t> which will encourage understanding between the Industry and Regulators as well as build trust.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64D0-2C69-4527-83D1-E8DFDFF7A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255" y="6272429"/>
            <a:ext cx="11402568" cy="46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41211" y="1722473"/>
            <a:ext cx="11036990" cy="159488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211" y="3405449"/>
            <a:ext cx="11036991" cy="397661"/>
          </a:xfrm>
        </p:spPr>
        <p:txBody>
          <a:bodyPr anchor="t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541211" y="3927379"/>
            <a:ext cx="11036990" cy="409408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6B8CD5-A813-403D-B3CF-D48D9D599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5615" y="6272479"/>
            <a:ext cx="461773" cy="4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CB16-91F9-4682-BCA6-1268F1CF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376518"/>
            <a:ext cx="11730789" cy="5681734"/>
          </a:xfrm>
        </p:spPr>
        <p:txBody>
          <a:bodyPr>
            <a:normAutofit/>
          </a:bodyPr>
          <a:lstStyle>
            <a:lvl1pPr>
              <a:defRPr sz="5400">
                <a:solidFill>
                  <a:srgbClr val="1A14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B4402-A46E-4B4E-9887-413955989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5615" y="6272479"/>
            <a:ext cx="461773" cy="4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4BA5-570B-4BB5-B3E7-33BEEF6B9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C20A-51FB-47CF-8539-89D6150A17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300" y="1443037"/>
            <a:ext cx="11734800" cy="470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1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4BA5-570B-4BB5-B3E7-33BEEF6B9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C20A-51FB-47CF-8539-89D6150A17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300" y="1443037"/>
            <a:ext cx="5639547" cy="470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34D4D-039D-4270-8CBC-8D0ACEF79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7859" y="1460500"/>
            <a:ext cx="5641848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4BA5-570B-4BB5-B3E7-33BEEF6B9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C20A-51FB-47CF-8539-89D6150A17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299" y="1443037"/>
            <a:ext cx="7315200" cy="470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AC987B-0659-4BC7-B0F8-0F7209F60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65585" y="1443037"/>
            <a:ext cx="4114800" cy="4114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add a picture, click on the icon in the center of this box.</a:t>
            </a:r>
          </a:p>
        </p:txBody>
      </p:sp>
    </p:spTree>
    <p:extLst>
      <p:ext uri="{BB962C8B-B14F-4D97-AF65-F5344CB8AC3E}">
        <p14:creationId xmlns:p14="http://schemas.microsoft.com/office/powerpoint/2010/main" val="20373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B7CF-50D1-4142-8E91-4D0439169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F73B0-7EC3-4F4E-8FA0-70EB0178A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 bwMode="gray">
          <a:xfrm>
            <a:off x="2631695" y="2432562"/>
            <a:ext cx="6928611" cy="1802376"/>
            <a:chOff x="3387726" y="2736850"/>
            <a:chExt cx="5411788" cy="1384300"/>
          </a:xfrm>
        </p:grpSpPr>
        <p:sp>
          <p:nvSpPr>
            <p:cNvPr id="47" name="Freeform 55"/>
            <p:cNvSpPr>
              <a:spLocks/>
            </p:cNvSpPr>
            <p:nvPr/>
          </p:nvSpPr>
          <p:spPr bwMode="gray">
            <a:xfrm>
              <a:off x="4462463" y="3157538"/>
              <a:ext cx="331788" cy="419100"/>
            </a:xfrm>
            <a:custGeom>
              <a:avLst/>
              <a:gdLst>
                <a:gd name="T0" fmla="*/ 39 w 88"/>
                <a:gd name="T1" fmla="*/ 92 h 111"/>
                <a:gd name="T2" fmla="*/ 56 w 88"/>
                <a:gd name="T3" fmla="*/ 104 h 111"/>
                <a:gd name="T4" fmla="*/ 85 w 88"/>
                <a:gd name="T5" fmla="*/ 82 h 111"/>
                <a:gd name="T6" fmla="*/ 88 w 88"/>
                <a:gd name="T7" fmla="*/ 82 h 111"/>
                <a:gd name="T8" fmla="*/ 85 w 88"/>
                <a:gd name="T9" fmla="*/ 111 h 111"/>
                <a:gd name="T10" fmla="*/ 0 w 88"/>
                <a:gd name="T11" fmla="*/ 111 h 111"/>
                <a:gd name="T12" fmla="*/ 0 w 88"/>
                <a:gd name="T13" fmla="*/ 107 h 111"/>
                <a:gd name="T14" fmla="*/ 14 w 88"/>
                <a:gd name="T15" fmla="*/ 89 h 111"/>
                <a:gd name="T16" fmla="*/ 14 w 88"/>
                <a:gd name="T17" fmla="*/ 18 h 111"/>
                <a:gd name="T18" fmla="*/ 0 w 88"/>
                <a:gd name="T19" fmla="*/ 3 h 111"/>
                <a:gd name="T20" fmla="*/ 0 w 88"/>
                <a:gd name="T21" fmla="*/ 0 h 111"/>
                <a:gd name="T22" fmla="*/ 53 w 88"/>
                <a:gd name="T23" fmla="*/ 0 h 111"/>
                <a:gd name="T24" fmla="*/ 53 w 88"/>
                <a:gd name="T25" fmla="*/ 3 h 111"/>
                <a:gd name="T26" fmla="*/ 39 w 88"/>
                <a:gd name="T27" fmla="*/ 18 h 111"/>
                <a:gd name="T28" fmla="*/ 39 w 88"/>
                <a:gd name="T29" fmla="*/ 9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11">
                  <a:moveTo>
                    <a:pt x="39" y="92"/>
                  </a:moveTo>
                  <a:cubicBezTo>
                    <a:pt x="39" y="102"/>
                    <a:pt x="43" y="104"/>
                    <a:pt x="56" y="104"/>
                  </a:cubicBezTo>
                  <a:cubicBezTo>
                    <a:pt x="70" y="104"/>
                    <a:pt x="76" y="100"/>
                    <a:pt x="85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4"/>
                    <a:pt x="14" y="101"/>
                    <a:pt x="14" y="8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9"/>
                    <a:pt x="12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42" y="6"/>
                    <a:pt x="39" y="8"/>
                    <a:pt x="39" y="18"/>
                  </a:cubicBezTo>
                  <a:lnTo>
                    <a:pt x="39" y="92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6"/>
            <p:cNvSpPr>
              <a:spLocks noEditPoints="1"/>
            </p:cNvSpPr>
            <p:nvPr/>
          </p:nvSpPr>
          <p:spPr bwMode="gray">
            <a:xfrm>
              <a:off x="4800601" y="3125788"/>
              <a:ext cx="173038" cy="450850"/>
            </a:xfrm>
            <a:custGeom>
              <a:avLst/>
              <a:gdLst>
                <a:gd name="T0" fmla="*/ 34 w 46"/>
                <a:gd name="T1" fmla="*/ 103 h 119"/>
                <a:gd name="T2" fmla="*/ 46 w 46"/>
                <a:gd name="T3" fmla="*/ 115 h 119"/>
                <a:gd name="T4" fmla="*/ 46 w 46"/>
                <a:gd name="T5" fmla="*/ 119 h 119"/>
                <a:gd name="T6" fmla="*/ 1 w 46"/>
                <a:gd name="T7" fmla="*/ 119 h 119"/>
                <a:gd name="T8" fmla="*/ 1 w 46"/>
                <a:gd name="T9" fmla="*/ 115 h 119"/>
                <a:gd name="T10" fmla="*/ 13 w 46"/>
                <a:gd name="T11" fmla="*/ 102 h 119"/>
                <a:gd name="T12" fmla="*/ 13 w 46"/>
                <a:gd name="T13" fmla="*/ 64 h 119"/>
                <a:gd name="T14" fmla="*/ 0 w 46"/>
                <a:gd name="T15" fmla="*/ 50 h 119"/>
                <a:gd name="T16" fmla="*/ 0 w 46"/>
                <a:gd name="T17" fmla="*/ 47 h 119"/>
                <a:gd name="T18" fmla="*/ 31 w 46"/>
                <a:gd name="T19" fmla="*/ 44 h 119"/>
                <a:gd name="T20" fmla="*/ 34 w 46"/>
                <a:gd name="T21" fmla="*/ 44 h 119"/>
                <a:gd name="T22" fmla="*/ 34 w 46"/>
                <a:gd name="T23" fmla="*/ 103 h 119"/>
                <a:gd name="T24" fmla="*/ 23 w 46"/>
                <a:gd name="T25" fmla="*/ 0 h 119"/>
                <a:gd name="T26" fmla="*/ 36 w 46"/>
                <a:gd name="T27" fmla="*/ 12 h 119"/>
                <a:gd name="T28" fmla="*/ 23 w 46"/>
                <a:gd name="T29" fmla="*/ 25 h 119"/>
                <a:gd name="T30" fmla="*/ 11 w 46"/>
                <a:gd name="T31" fmla="*/ 12 h 119"/>
                <a:gd name="T32" fmla="*/ 23 w 46"/>
                <a:gd name="T3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19">
                  <a:moveTo>
                    <a:pt x="34" y="103"/>
                  </a:moveTo>
                  <a:cubicBezTo>
                    <a:pt x="34" y="110"/>
                    <a:pt x="38" y="114"/>
                    <a:pt x="46" y="115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0" y="114"/>
                    <a:pt x="13" y="111"/>
                    <a:pt x="13" y="102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55"/>
                    <a:pt x="10" y="52"/>
                    <a:pt x="0" y="5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4" y="44"/>
                    <a:pt x="34" y="44"/>
                  </a:cubicBezTo>
                  <a:lnTo>
                    <a:pt x="34" y="103"/>
                  </a:lnTo>
                  <a:close/>
                  <a:moveTo>
                    <a:pt x="23" y="0"/>
                  </a:moveTo>
                  <a:cubicBezTo>
                    <a:pt x="30" y="0"/>
                    <a:pt x="36" y="5"/>
                    <a:pt x="36" y="12"/>
                  </a:cubicBezTo>
                  <a:cubicBezTo>
                    <a:pt x="36" y="19"/>
                    <a:pt x="30" y="25"/>
                    <a:pt x="23" y="25"/>
                  </a:cubicBezTo>
                  <a:cubicBezTo>
                    <a:pt x="17" y="25"/>
                    <a:pt x="11" y="19"/>
                    <a:pt x="11" y="12"/>
                  </a:cubicBezTo>
                  <a:cubicBezTo>
                    <a:pt x="11" y="5"/>
                    <a:pt x="17" y="0"/>
                    <a:pt x="23" y="0"/>
                  </a:cubicBezTo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7"/>
            <p:cNvSpPr>
              <a:spLocks noEditPoints="1"/>
            </p:cNvSpPr>
            <p:nvPr/>
          </p:nvSpPr>
          <p:spPr bwMode="gray">
            <a:xfrm>
              <a:off x="4984751" y="3125788"/>
              <a:ext cx="354013" cy="458788"/>
            </a:xfrm>
            <a:custGeom>
              <a:avLst/>
              <a:gdLst>
                <a:gd name="T0" fmla="*/ 32 w 94"/>
                <a:gd name="T1" fmla="*/ 62 h 121"/>
                <a:gd name="T2" fmla="*/ 49 w 94"/>
                <a:gd name="T3" fmla="*/ 54 h 121"/>
                <a:gd name="T4" fmla="*/ 70 w 94"/>
                <a:gd name="T5" fmla="*/ 84 h 121"/>
                <a:gd name="T6" fmla="*/ 43 w 94"/>
                <a:gd name="T7" fmla="*/ 116 h 121"/>
                <a:gd name="T8" fmla="*/ 32 w 94"/>
                <a:gd name="T9" fmla="*/ 104 h 121"/>
                <a:gd name="T10" fmla="*/ 32 w 94"/>
                <a:gd name="T11" fmla="*/ 62 h 121"/>
                <a:gd name="T12" fmla="*/ 32 w 94"/>
                <a:gd name="T13" fmla="*/ 0 h 121"/>
                <a:gd name="T14" fmla="*/ 29 w 94"/>
                <a:gd name="T15" fmla="*/ 0 h 121"/>
                <a:gd name="T16" fmla="*/ 0 w 94"/>
                <a:gd name="T17" fmla="*/ 2 h 121"/>
                <a:gd name="T18" fmla="*/ 0 w 94"/>
                <a:gd name="T19" fmla="*/ 5 h 121"/>
                <a:gd name="T20" fmla="*/ 10 w 94"/>
                <a:gd name="T21" fmla="*/ 16 h 121"/>
                <a:gd name="T22" fmla="*/ 10 w 94"/>
                <a:gd name="T23" fmla="*/ 119 h 121"/>
                <a:gd name="T24" fmla="*/ 45 w 94"/>
                <a:gd name="T25" fmla="*/ 121 h 121"/>
                <a:gd name="T26" fmla="*/ 94 w 94"/>
                <a:gd name="T27" fmla="*/ 81 h 121"/>
                <a:gd name="T28" fmla="*/ 59 w 94"/>
                <a:gd name="T29" fmla="*/ 44 h 121"/>
                <a:gd name="T30" fmla="*/ 32 w 94"/>
                <a:gd name="T31" fmla="*/ 57 h 121"/>
                <a:gd name="T32" fmla="*/ 32 w 94"/>
                <a:gd name="T3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21">
                  <a:moveTo>
                    <a:pt x="32" y="62"/>
                  </a:moveTo>
                  <a:cubicBezTo>
                    <a:pt x="39" y="56"/>
                    <a:pt x="43" y="54"/>
                    <a:pt x="49" y="54"/>
                  </a:cubicBezTo>
                  <a:cubicBezTo>
                    <a:pt x="61" y="54"/>
                    <a:pt x="70" y="66"/>
                    <a:pt x="70" y="84"/>
                  </a:cubicBezTo>
                  <a:cubicBezTo>
                    <a:pt x="70" y="107"/>
                    <a:pt x="59" y="116"/>
                    <a:pt x="43" y="116"/>
                  </a:cubicBezTo>
                  <a:cubicBezTo>
                    <a:pt x="35" y="116"/>
                    <a:pt x="32" y="113"/>
                    <a:pt x="32" y="104"/>
                  </a:cubicBezTo>
                  <a:lnTo>
                    <a:pt x="32" y="62"/>
                  </a:lnTo>
                  <a:close/>
                  <a:moveTo>
                    <a:pt x="3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6"/>
                    <a:pt x="10" y="10"/>
                    <a:pt x="10" y="16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21" y="121"/>
                    <a:pt x="32" y="121"/>
                    <a:pt x="45" y="121"/>
                  </a:cubicBezTo>
                  <a:cubicBezTo>
                    <a:pt x="80" y="121"/>
                    <a:pt x="94" y="103"/>
                    <a:pt x="94" y="81"/>
                  </a:cubicBezTo>
                  <a:cubicBezTo>
                    <a:pt x="94" y="60"/>
                    <a:pt x="79" y="44"/>
                    <a:pt x="59" y="44"/>
                  </a:cubicBezTo>
                  <a:cubicBezTo>
                    <a:pt x="49" y="44"/>
                    <a:pt x="40" y="48"/>
                    <a:pt x="32" y="5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8"/>
            <p:cNvSpPr>
              <a:spLocks noEditPoints="1"/>
            </p:cNvSpPr>
            <p:nvPr/>
          </p:nvSpPr>
          <p:spPr bwMode="gray">
            <a:xfrm>
              <a:off x="5368926" y="3292475"/>
              <a:ext cx="288925" cy="292100"/>
            </a:xfrm>
            <a:custGeom>
              <a:avLst/>
              <a:gdLst>
                <a:gd name="T0" fmla="*/ 23 w 77"/>
                <a:gd name="T1" fmla="*/ 28 h 77"/>
                <a:gd name="T2" fmla="*/ 38 w 77"/>
                <a:gd name="T3" fmla="*/ 5 h 77"/>
                <a:gd name="T4" fmla="*/ 54 w 77"/>
                <a:gd name="T5" fmla="*/ 28 h 77"/>
                <a:gd name="T6" fmla="*/ 23 w 77"/>
                <a:gd name="T7" fmla="*/ 28 h 77"/>
                <a:gd name="T8" fmla="*/ 77 w 77"/>
                <a:gd name="T9" fmla="*/ 33 h 77"/>
                <a:gd name="T10" fmla="*/ 40 w 77"/>
                <a:gd name="T11" fmla="*/ 0 h 77"/>
                <a:gd name="T12" fmla="*/ 0 w 77"/>
                <a:gd name="T13" fmla="*/ 39 h 77"/>
                <a:gd name="T14" fmla="*/ 39 w 77"/>
                <a:gd name="T15" fmla="*/ 77 h 77"/>
                <a:gd name="T16" fmla="*/ 77 w 77"/>
                <a:gd name="T17" fmla="*/ 53 h 77"/>
                <a:gd name="T18" fmla="*/ 74 w 77"/>
                <a:gd name="T19" fmla="*/ 53 h 77"/>
                <a:gd name="T20" fmla="*/ 48 w 77"/>
                <a:gd name="T21" fmla="*/ 68 h 77"/>
                <a:gd name="T22" fmla="*/ 23 w 77"/>
                <a:gd name="T23" fmla="*/ 33 h 77"/>
                <a:gd name="T24" fmla="*/ 77 w 77"/>
                <a:gd name="T25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7">
                  <a:moveTo>
                    <a:pt x="23" y="28"/>
                  </a:moveTo>
                  <a:cubicBezTo>
                    <a:pt x="24" y="14"/>
                    <a:pt x="29" y="5"/>
                    <a:pt x="38" y="5"/>
                  </a:cubicBezTo>
                  <a:cubicBezTo>
                    <a:pt x="47" y="5"/>
                    <a:pt x="53" y="15"/>
                    <a:pt x="54" y="28"/>
                  </a:cubicBezTo>
                  <a:lnTo>
                    <a:pt x="23" y="28"/>
                  </a:lnTo>
                  <a:close/>
                  <a:moveTo>
                    <a:pt x="77" y="33"/>
                  </a:moveTo>
                  <a:cubicBezTo>
                    <a:pt x="75" y="13"/>
                    <a:pt x="60" y="0"/>
                    <a:pt x="40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1"/>
                    <a:pt x="17" y="77"/>
                    <a:pt x="39" y="77"/>
                  </a:cubicBezTo>
                  <a:cubicBezTo>
                    <a:pt x="56" y="77"/>
                    <a:pt x="71" y="68"/>
                    <a:pt x="77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67" y="63"/>
                    <a:pt x="59" y="68"/>
                    <a:pt x="48" y="68"/>
                  </a:cubicBezTo>
                  <a:cubicBezTo>
                    <a:pt x="35" y="68"/>
                    <a:pt x="22" y="56"/>
                    <a:pt x="23" y="33"/>
                  </a:cubicBezTo>
                  <a:lnTo>
                    <a:pt x="77" y="33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5665788" y="3292475"/>
              <a:ext cx="269875" cy="284163"/>
            </a:xfrm>
            <a:custGeom>
              <a:avLst/>
              <a:gdLst>
                <a:gd name="T0" fmla="*/ 67 w 72"/>
                <a:gd name="T1" fmla="*/ 28 h 75"/>
                <a:gd name="T2" fmla="*/ 51 w 72"/>
                <a:gd name="T3" fmla="*/ 19 h 75"/>
                <a:gd name="T4" fmla="*/ 35 w 72"/>
                <a:gd name="T5" fmla="*/ 29 h 75"/>
                <a:gd name="T6" fmla="*/ 35 w 72"/>
                <a:gd name="T7" fmla="*/ 58 h 75"/>
                <a:gd name="T8" fmla="*/ 47 w 72"/>
                <a:gd name="T9" fmla="*/ 71 h 75"/>
                <a:gd name="T10" fmla="*/ 47 w 72"/>
                <a:gd name="T11" fmla="*/ 75 h 75"/>
                <a:gd name="T12" fmla="*/ 2 w 72"/>
                <a:gd name="T13" fmla="*/ 75 h 75"/>
                <a:gd name="T14" fmla="*/ 2 w 72"/>
                <a:gd name="T15" fmla="*/ 71 h 75"/>
                <a:gd name="T16" fmla="*/ 14 w 72"/>
                <a:gd name="T17" fmla="*/ 58 h 75"/>
                <a:gd name="T18" fmla="*/ 14 w 72"/>
                <a:gd name="T19" fmla="*/ 20 h 75"/>
                <a:gd name="T20" fmla="*/ 0 w 72"/>
                <a:gd name="T21" fmla="*/ 6 h 75"/>
                <a:gd name="T22" fmla="*/ 0 w 72"/>
                <a:gd name="T23" fmla="*/ 3 h 75"/>
                <a:gd name="T24" fmla="*/ 32 w 72"/>
                <a:gd name="T25" fmla="*/ 0 h 75"/>
                <a:gd name="T26" fmla="*/ 35 w 72"/>
                <a:gd name="T27" fmla="*/ 0 h 75"/>
                <a:gd name="T28" fmla="*/ 35 w 72"/>
                <a:gd name="T29" fmla="*/ 23 h 75"/>
                <a:gd name="T30" fmla="*/ 35 w 72"/>
                <a:gd name="T31" fmla="*/ 23 h 75"/>
                <a:gd name="T32" fmla="*/ 59 w 72"/>
                <a:gd name="T33" fmla="*/ 0 h 75"/>
                <a:gd name="T34" fmla="*/ 72 w 72"/>
                <a:gd name="T35" fmla="*/ 6 h 75"/>
                <a:gd name="T36" fmla="*/ 67 w 72"/>
                <a:gd name="T37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5">
                  <a:moveTo>
                    <a:pt x="67" y="28"/>
                  </a:moveTo>
                  <a:cubicBezTo>
                    <a:pt x="61" y="22"/>
                    <a:pt x="56" y="19"/>
                    <a:pt x="51" y="19"/>
                  </a:cubicBezTo>
                  <a:cubicBezTo>
                    <a:pt x="44" y="19"/>
                    <a:pt x="40" y="21"/>
                    <a:pt x="35" y="2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67"/>
                    <a:pt x="37" y="69"/>
                    <a:pt x="47" y="71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1" y="69"/>
                    <a:pt x="14" y="66"/>
                    <a:pt x="14" y="5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1"/>
                    <a:pt x="10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2" y="7"/>
                    <a:pt x="50" y="0"/>
                    <a:pt x="59" y="0"/>
                  </a:cubicBezTo>
                  <a:cubicBezTo>
                    <a:pt x="64" y="0"/>
                    <a:pt x="68" y="2"/>
                    <a:pt x="72" y="6"/>
                  </a:cubicBezTo>
                  <a:lnTo>
                    <a:pt x="67" y="28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gray">
            <a:xfrm>
              <a:off x="5943601" y="3198813"/>
              <a:ext cx="541338" cy="588963"/>
            </a:xfrm>
            <a:custGeom>
              <a:avLst/>
              <a:gdLst>
                <a:gd name="T0" fmla="*/ 114 w 144"/>
                <a:gd name="T1" fmla="*/ 28 h 156"/>
                <a:gd name="T2" fmla="*/ 114 w 144"/>
                <a:gd name="T3" fmla="*/ 31 h 156"/>
                <a:gd name="T4" fmla="*/ 119 w 144"/>
                <a:gd name="T5" fmla="*/ 54 h 156"/>
                <a:gd name="T6" fmla="*/ 109 w 144"/>
                <a:gd name="T7" fmla="*/ 77 h 156"/>
                <a:gd name="T8" fmla="*/ 94 w 144"/>
                <a:gd name="T9" fmla="*/ 46 h 156"/>
                <a:gd name="T10" fmla="*/ 97 w 144"/>
                <a:gd name="T11" fmla="*/ 31 h 156"/>
                <a:gd name="T12" fmla="*/ 97 w 144"/>
                <a:gd name="T13" fmla="*/ 28 h 156"/>
                <a:gd name="T14" fmla="*/ 56 w 144"/>
                <a:gd name="T15" fmla="*/ 28 h 156"/>
                <a:gd name="T16" fmla="*/ 55 w 144"/>
                <a:gd name="T17" fmla="*/ 28 h 156"/>
                <a:gd name="T18" fmla="*/ 34 w 144"/>
                <a:gd name="T19" fmla="*/ 28 h 156"/>
                <a:gd name="T20" fmla="*/ 34 w 144"/>
                <a:gd name="T21" fmla="*/ 0 h 156"/>
                <a:gd name="T22" fmla="*/ 30 w 144"/>
                <a:gd name="T23" fmla="*/ 0 h 156"/>
                <a:gd name="T24" fmla="*/ 0 w 144"/>
                <a:gd name="T25" fmla="*/ 30 h 156"/>
                <a:gd name="T26" fmla="*/ 0 w 144"/>
                <a:gd name="T27" fmla="*/ 34 h 156"/>
                <a:gd name="T28" fmla="*/ 13 w 144"/>
                <a:gd name="T29" fmla="*/ 34 h 156"/>
                <a:gd name="T30" fmla="*/ 13 w 144"/>
                <a:gd name="T31" fmla="*/ 80 h 156"/>
                <a:gd name="T32" fmla="*/ 37 w 144"/>
                <a:gd name="T33" fmla="*/ 102 h 156"/>
                <a:gd name="T34" fmla="*/ 60 w 144"/>
                <a:gd name="T35" fmla="*/ 90 h 156"/>
                <a:gd name="T36" fmla="*/ 58 w 144"/>
                <a:gd name="T37" fmla="*/ 88 h 156"/>
                <a:gd name="T38" fmla="*/ 47 w 144"/>
                <a:gd name="T39" fmla="*/ 93 h 156"/>
                <a:gd name="T40" fmla="*/ 34 w 144"/>
                <a:gd name="T41" fmla="*/ 75 h 156"/>
                <a:gd name="T42" fmla="*/ 34 w 144"/>
                <a:gd name="T43" fmla="*/ 34 h 156"/>
                <a:gd name="T44" fmla="*/ 53 w 144"/>
                <a:gd name="T45" fmla="*/ 34 h 156"/>
                <a:gd name="T46" fmla="*/ 71 w 144"/>
                <a:gd name="T47" fmla="*/ 47 h 156"/>
                <a:gd name="T48" fmla="*/ 97 w 144"/>
                <a:gd name="T49" fmla="*/ 102 h 156"/>
                <a:gd name="T50" fmla="*/ 68 w 144"/>
                <a:gd name="T51" fmla="*/ 136 h 156"/>
                <a:gd name="T52" fmla="*/ 58 w 144"/>
                <a:gd name="T53" fmla="*/ 134 h 156"/>
                <a:gd name="T54" fmla="*/ 54 w 144"/>
                <a:gd name="T55" fmla="*/ 155 h 156"/>
                <a:gd name="T56" fmla="*/ 60 w 144"/>
                <a:gd name="T57" fmla="*/ 156 h 156"/>
                <a:gd name="T58" fmla="*/ 90 w 144"/>
                <a:gd name="T59" fmla="*/ 132 h 156"/>
                <a:gd name="T60" fmla="*/ 127 w 144"/>
                <a:gd name="T61" fmla="*/ 50 h 156"/>
                <a:gd name="T62" fmla="*/ 144 w 144"/>
                <a:gd name="T63" fmla="*/ 31 h 156"/>
                <a:gd name="T64" fmla="*/ 144 w 144"/>
                <a:gd name="T65" fmla="*/ 28 h 156"/>
                <a:gd name="T66" fmla="*/ 114 w 144"/>
                <a:gd name="T67" fmla="*/ 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6">
                  <a:moveTo>
                    <a:pt x="114" y="28"/>
                  </a:moveTo>
                  <a:cubicBezTo>
                    <a:pt x="114" y="31"/>
                    <a:pt x="114" y="31"/>
                    <a:pt x="114" y="31"/>
                  </a:cubicBezTo>
                  <a:cubicBezTo>
                    <a:pt x="123" y="33"/>
                    <a:pt x="125" y="39"/>
                    <a:pt x="119" y="54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9" y="37"/>
                    <a:pt x="89" y="32"/>
                    <a:pt x="97" y="31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13"/>
                    <a:pt x="9" y="25"/>
                    <a:pt x="0" y="3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96"/>
                    <a:pt x="23" y="102"/>
                    <a:pt x="37" y="102"/>
                  </a:cubicBezTo>
                  <a:cubicBezTo>
                    <a:pt x="48" y="102"/>
                    <a:pt x="55" y="99"/>
                    <a:pt x="60" y="90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4" y="92"/>
                    <a:pt x="51" y="93"/>
                    <a:pt x="47" y="93"/>
                  </a:cubicBezTo>
                  <a:cubicBezTo>
                    <a:pt x="37" y="93"/>
                    <a:pt x="34" y="87"/>
                    <a:pt x="34" y="7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64" y="34"/>
                    <a:pt x="67" y="38"/>
                    <a:pt x="71" y="47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89" y="126"/>
                    <a:pt x="81" y="136"/>
                    <a:pt x="68" y="136"/>
                  </a:cubicBezTo>
                  <a:cubicBezTo>
                    <a:pt x="65" y="136"/>
                    <a:pt x="63" y="135"/>
                    <a:pt x="58" y="134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56"/>
                    <a:pt x="58" y="156"/>
                    <a:pt x="60" y="156"/>
                  </a:cubicBezTo>
                  <a:cubicBezTo>
                    <a:pt x="75" y="156"/>
                    <a:pt x="83" y="150"/>
                    <a:pt x="90" y="132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32" y="36"/>
                    <a:pt x="135" y="34"/>
                    <a:pt x="144" y="31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14" y="28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gray">
            <a:xfrm>
              <a:off x="6594476" y="3157538"/>
              <a:ext cx="619125" cy="419100"/>
            </a:xfrm>
            <a:custGeom>
              <a:avLst/>
              <a:gdLst>
                <a:gd name="T0" fmla="*/ 148 w 165"/>
                <a:gd name="T1" fmla="*/ 91 h 111"/>
                <a:gd name="T2" fmla="*/ 165 w 165"/>
                <a:gd name="T3" fmla="*/ 108 h 111"/>
                <a:gd name="T4" fmla="*/ 165 w 165"/>
                <a:gd name="T5" fmla="*/ 111 h 111"/>
                <a:gd name="T6" fmla="*/ 110 w 165"/>
                <a:gd name="T7" fmla="*/ 111 h 111"/>
                <a:gd name="T8" fmla="*/ 110 w 165"/>
                <a:gd name="T9" fmla="*/ 108 h 111"/>
                <a:gd name="T10" fmla="*/ 122 w 165"/>
                <a:gd name="T11" fmla="*/ 84 h 111"/>
                <a:gd name="T12" fmla="*/ 113 w 165"/>
                <a:gd name="T13" fmla="*/ 20 h 111"/>
                <a:gd name="T14" fmla="*/ 113 w 165"/>
                <a:gd name="T15" fmla="*/ 20 h 111"/>
                <a:gd name="T16" fmla="*/ 77 w 165"/>
                <a:gd name="T17" fmla="*/ 111 h 111"/>
                <a:gd name="T18" fmla="*/ 73 w 165"/>
                <a:gd name="T19" fmla="*/ 111 h 111"/>
                <a:gd name="T20" fmla="*/ 37 w 165"/>
                <a:gd name="T21" fmla="*/ 20 h 111"/>
                <a:gd name="T22" fmla="*/ 37 w 165"/>
                <a:gd name="T23" fmla="*/ 20 h 111"/>
                <a:gd name="T24" fmla="*/ 27 w 165"/>
                <a:gd name="T25" fmla="*/ 85 h 111"/>
                <a:gd name="T26" fmla="*/ 40 w 165"/>
                <a:gd name="T27" fmla="*/ 108 h 111"/>
                <a:gd name="T28" fmla="*/ 40 w 165"/>
                <a:gd name="T29" fmla="*/ 111 h 111"/>
                <a:gd name="T30" fmla="*/ 0 w 165"/>
                <a:gd name="T31" fmla="*/ 111 h 111"/>
                <a:gd name="T32" fmla="*/ 0 w 165"/>
                <a:gd name="T33" fmla="*/ 108 h 111"/>
                <a:gd name="T34" fmla="*/ 20 w 165"/>
                <a:gd name="T35" fmla="*/ 84 h 111"/>
                <a:gd name="T36" fmla="*/ 31 w 165"/>
                <a:gd name="T37" fmla="*/ 11 h 111"/>
                <a:gd name="T38" fmla="*/ 15 w 165"/>
                <a:gd name="T39" fmla="*/ 3 h 111"/>
                <a:gd name="T40" fmla="*/ 15 w 165"/>
                <a:gd name="T41" fmla="*/ 0 h 111"/>
                <a:gd name="T42" fmla="*/ 55 w 165"/>
                <a:gd name="T43" fmla="*/ 0 h 111"/>
                <a:gd name="T44" fmla="*/ 84 w 165"/>
                <a:gd name="T45" fmla="*/ 74 h 111"/>
                <a:gd name="T46" fmla="*/ 113 w 165"/>
                <a:gd name="T47" fmla="*/ 0 h 111"/>
                <a:gd name="T48" fmla="*/ 151 w 165"/>
                <a:gd name="T49" fmla="*/ 0 h 111"/>
                <a:gd name="T50" fmla="*/ 151 w 165"/>
                <a:gd name="T51" fmla="*/ 3 h 111"/>
                <a:gd name="T52" fmla="*/ 138 w 165"/>
                <a:gd name="T53" fmla="*/ 22 h 111"/>
                <a:gd name="T54" fmla="*/ 148 w 165"/>
                <a:gd name="T55" fmla="*/ 9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5" h="111">
                  <a:moveTo>
                    <a:pt x="148" y="91"/>
                  </a:moveTo>
                  <a:cubicBezTo>
                    <a:pt x="150" y="100"/>
                    <a:pt x="154" y="106"/>
                    <a:pt x="165" y="108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22" y="105"/>
                    <a:pt x="124" y="98"/>
                    <a:pt x="122" y="84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98"/>
                    <a:pt x="28" y="107"/>
                    <a:pt x="40" y="108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2" y="108"/>
                    <a:pt x="17" y="101"/>
                    <a:pt x="20" y="8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6" y="7"/>
                    <a:pt x="20" y="4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39" y="6"/>
                    <a:pt x="137" y="11"/>
                    <a:pt x="138" y="22"/>
                  </a:cubicBezTo>
                  <a:lnTo>
                    <a:pt x="148" y="91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gray">
            <a:xfrm>
              <a:off x="7207251" y="3297238"/>
              <a:ext cx="360363" cy="290513"/>
            </a:xfrm>
            <a:custGeom>
              <a:avLst/>
              <a:gdLst>
                <a:gd name="T0" fmla="*/ 11 w 96"/>
                <a:gd name="T1" fmla="*/ 18 h 77"/>
                <a:gd name="T2" fmla="*/ 0 w 96"/>
                <a:gd name="T3" fmla="*/ 6 h 77"/>
                <a:gd name="T4" fmla="*/ 0 w 96"/>
                <a:gd name="T5" fmla="*/ 3 h 77"/>
                <a:gd name="T6" fmla="*/ 29 w 96"/>
                <a:gd name="T7" fmla="*/ 0 h 77"/>
                <a:gd name="T8" fmla="*/ 32 w 96"/>
                <a:gd name="T9" fmla="*/ 0 h 77"/>
                <a:gd name="T10" fmla="*/ 32 w 96"/>
                <a:gd name="T11" fmla="*/ 53 h 77"/>
                <a:gd name="T12" fmla="*/ 46 w 96"/>
                <a:gd name="T13" fmla="*/ 65 h 77"/>
                <a:gd name="T14" fmla="*/ 63 w 96"/>
                <a:gd name="T15" fmla="*/ 52 h 77"/>
                <a:gd name="T16" fmla="*/ 63 w 96"/>
                <a:gd name="T17" fmla="*/ 17 h 77"/>
                <a:gd name="T18" fmla="*/ 52 w 96"/>
                <a:gd name="T19" fmla="*/ 6 h 77"/>
                <a:gd name="T20" fmla="*/ 52 w 96"/>
                <a:gd name="T21" fmla="*/ 3 h 77"/>
                <a:gd name="T22" fmla="*/ 82 w 96"/>
                <a:gd name="T23" fmla="*/ 0 h 77"/>
                <a:gd name="T24" fmla="*/ 85 w 96"/>
                <a:gd name="T25" fmla="*/ 0 h 77"/>
                <a:gd name="T26" fmla="*/ 85 w 96"/>
                <a:gd name="T27" fmla="*/ 57 h 77"/>
                <a:gd name="T28" fmla="*/ 96 w 96"/>
                <a:gd name="T29" fmla="*/ 71 h 77"/>
                <a:gd name="T30" fmla="*/ 96 w 96"/>
                <a:gd name="T31" fmla="*/ 74 h 77"/>
                <a:gd name="T32" fmla="*/ 63 w 96"/>
                <a:gd name="T33" fmla="*/ 77 h 77"/>
                <a:gd name="T34" fmla="*/ 63 w 96"/>
                <a:gd name="T35" fmla="*/ 60 h 77"/>
                <a:gd name="T36" fmla="*/ 63 w 96"/>
                <a:gd name="T37" fmla="*/ 60 h 77"/>
                <a:gd name="T38" fmla="*/ 35 w 96"/>
                <a:gd name="T39" fmla="*/ 77 h 77"/>
                <a:gd name="T40" fmla="*/ 11 w 96"/>
                <a:gd name="T41" fmla="*/ 55 h 77"/>
                <a:gd name="T42" fmla="*/ 11 w 96"/>
                <a:gd name="T43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7">
                  <a:moveTo>
                    <a:pt x="11" y="18"/>
                  </a:moveTo>
                  <a:cubicBezTo>
                    <a:pt x="11" y="10"/>
                    <a:pt x="8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61"/>
                    <a:pt x="38" y="65"/>
                    <a:pt x="46" y="65"/>
                  </a:cubicBezTo>
                  <a:cubicBezTo>
                    <a:pt x="53" y="65"/>
                    <a:pt x="57" y="62"/>
                    <a:pt x="63" y="52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1"/>
                    <a:pt x="60" y="7"/>
                    <a:pt x="52" y="6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6"/>
                    <a:pt x="87" y="69"/>
                    <a:pt x="96" y="71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5" y="72"/>
                    <a:pt x="46" y="77"/>
                    <a:pt x="35" y="77"/>
                  </a:cubicBezTo>
                  <a:cubicBezTo>
                    <a:pt x="20" y="77"/>
                    <a:pt x="11" y="69"/>
                    <a:pt x="11" y="55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gray">
            <a:xfrm>
              <a:off x="7581901" y="3201988"/>
              <a:ext cx="225425" cy="385763"/>
            </a:xfrm>
            <a:custGeom>
              <a:avLst/>
              <a:gdLst>
                <a:gd name="T0" fmla="*/ 13 w 60"/>
                <a:gd name="T1" fmla="*/ 33 h 102"/>
                <a:gd name="T2" fmla="*/ 0 w 60"/>
                <a:gd name="T3" fmla="*/ 33 h 102"/>
                <a:gd name="T4" fmla="*/ 0 w 60"/>
                <a:gd name="T5" fmla="*/ 30 h 102"/>
                <a:gd name="T6" fmla="*/ 31 w 60"/>
                <a:gd name="T7" fmla="*/ 0 h 102"/>
                <a:gd name="T8" fmla="*/ 34 w 60"/>
                <a:gd name="T9" fmla="*/ 0 h 102"/>
                <a:gd name="T10" fmla="*/ 34 w 60"/>
                <a:gd name="T11" fmla="*/ 28 h 102"/>
                <a:gd name="T12" fmla="*/ 58 w 60"/>
                <a:gd name="T13" fmla="*/ 28 h 102"/>
                <a:gd name="T14" fmla="*/ 58 w 60"/>
                <a:gd name="T15" fmla="*/ 33 h 102"/>
                <a:gd name="T16" fmla="*/ 34 w 60"/>
                <a:gd name="T17" fmla="*/ 33 h 102"/>
                <a:gd name="T18" fmla="*/ 34 w 60"/>
                <a:gd name="T19" fmla="*/ 75 h 102"/>
                <a:gd name="T20" fmla="*/ 47 w 60"/>
                <a:gd name="T21" fmla="*/ 93 h 102"/>
                <a:gd name="T22" fmla="*/ 58 w 60"/>
                <a:gd name="T23" fmla="*/ 87 h 102"/>
                <a:gd name="T24" fmla="*/ 60 w 60"/>
                <a:gd name="T25" fmla="*/ 89 h 102"/>
                <a:gd name="T26" fmla="*/ 37 w 60"/>
                <a:gd name="T27" fmla="*/ 102 h 102"/>
                <a:gd name="T28" fmla="*/ 13 w 60"/>
                <a:gd name="T29" fmla="*/ 79 h 102"/>
                <a:gd name="T30" fmla="*/ 13 w 60"/>
                <a:gd name="T31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102">
                  <a:moveTo>
                    <a:pt x="1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24"/>
                    <a:pt x="21" y="13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86"/>
                    <a:pt x="37" y="93"/>
                    <a:pt x="47" y="93"/>
                  </a:cubicBezTo>
                  <a:cubicBezTo>
                    <a:pt x="51" y="93"/>
                    <a:pt x="54" y="91"/>
                    <a:pt x="58" y="87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8"/>
                    <a:pt x="48" y="102"/>
                    <a:pt x="37" y="102"/>
                  </a:cubicBezTo>
                  <a:cubicBezTo>
                    <a:pt x="24" y="102"/>
                    <a:pt x="13" y="96"/>
                    <a:pt x="13" y="79"/>
                  </a:cubicBezTo>
                  <a:lnTo>
                    <a:pt x="13" y="33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gray">
            <a:xfrm>
              <a:off x="7807326" y="3297238"/>
              <a:ext cx="365125" cy="290513"/>
            </a:xfrm>
            <a:custGeom>
              <a:avLst/>
              <a:gdLst>
                <a:gd name="T0" fmla="*/ 12 w 97"/>
                <a:gd name="T1" fmla="*/ 18 h 77"/>
                <a:gd name="T2" fmla="*/ 0 w 97"/>
                <a:gd name="T3" fmla="*/ 6 h 77"/>
                <a:gd name="T4" fmla="*/ 0 w 97"/>
                <a:gd name="T5" fmla="*/ 3 h 77"/>
                <a:gd name="T6" fmla="*/ 30 w 97"/>
                <a:gd name="T7" fmla="*/ 0 h 77"/>
                <a:gd name="T8" fmla="*/ 33 w 97"/>
                <a:gd name="T9" fmla="*/ 0 h 77"/>
                <a:gd name="T10" fmla="*/ 33 w 97"/>
                <a:gd name="T11" fmla="*/ 53 h 77"/>
                <a:gd name="T12" fmla="*/ 46 w 97"/>
                <a:gd name="T13" fmla="*/ 65 h 77"/>
                <a:gd name="T14" fmla="*/ 64 w 97"/>
                <a:gd name="T15" fmla="*/ 52 h 77"/>
                <a:gd name="T16" fmla="*/ 64 w 97"/>
                <a:gd name="T17" fmla="*/ 17 h 77"/>
                <a:gd name="T18" fmla="*/ 53 w 97"/>
                <a:gd name="T19" fmla="*/ 6 h 77"/>
                <a:gd name="T20" fmla="*/ 53 w 97"/>
                <a:gd name="T21" fmla="*/ 3 h 77"/>
                <a:gd name="T22" fmla="*/ 82 w 97"/>
                <a:gd name="T23" fmla="*/ 0 h 77"/>
                <a:gd name="T24" fmla="*/ 86 w 97"/>
                <a:gd name="T25" fmla="*/ 0 h 77"/>
                <a:gd name="T26" fmla="*/ 86 w 97"/>
                <a:gd name="T27" fmla="*/ 57 h 77"/>
                <a:gd name="T28" fmla="*/ 97 w 97"/>
                <a:gd name="T29" fmla="*/ 71 h 77"/>
                <a:gd name="T30" fmla="*/ 97 w 97"/>
                <a:gd name="T31" fmla="*/ 74 h 77"/>
                <a:gd name="T32" fmla="*/ 64 w 97"/>
                <a:gd name="T33" fmla="*/ 77 h 77"/>
                <a:gd name="T34" fmla="*/ 64 w 97"/>
                <a:gd name="T35" fmla="*/ 60 h 77"/>
                <a:gd name="T36" fmla="*/ 64 w 97"/>
                <a:gd name="T37" fmla="*/ 60 h 77"/>
                <a:gd name="T38" fmla="*/ 35 w 97"/>
                <a:gd name="T39" fmla="*/ 77 h 77"/>
                <a:gd name="T40" fmla="*/ 12 w 97"/>
                <a:gd name="T41" fmla="*/ 55 h 77"/>
                <a:gd name="T42" fmla="*/ 12 w 97"/>
                <a:gd name="T43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77">
                  <a:moveTo>
                    <a:pt x="12" y="18"/>
                  </a:moveTo>
                  <a:cubicBezTo>
                    <a:pt x="12" y="10"/>
                    <a:pt x="9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61"/>
                    <a:pt x="39" y="65"/>
                    <a:pt x="46" y="65"/>
                  </a:cubicBezTo>
                  <a:cubicBezTo>
                    <a:pt x="54" y="65"/>
                    <a:pt x="58" y="62"/>
                    <a:pt x="64" y="5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1"/>
                    <a:pt x="60" y="7"/>
                    <a:pt x="53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6"/>
                    <a:pt x="88" y="69"/>
                    <a:pt x="97" y="71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56" y="72"/>
                    <a:pt x="47" y="77"/>
                    <a:pt x="35" y="77"/>
                  </a:cubicBezTo>
                  <a:cubicBezTo>
                    <a:pt x="21" y="77"/>
                    <a:pt x="12" y="69"/>
                    <a:pt x="12" y="55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"/>
            <p:cNvSpPr>
              <a:spLocks noEditPoints="1"/>
            </p:cNvSpPr>
            <p:nvPr/>
          </p:nvSpPr>
          <p:spPr bwMode="gray">
            <a:xfrm>
              <a:off x="8183563" y="3297238"/>
              <a:ext cx="304800" cy="290513"/>
            </a:xfrm>
            <a:custGeom>
              <a:avLst/>
              <a:gdLst>
                <a:gd name="T0" fmla="*/ 46 w 81"/>
                <a:gd name="T1" fmla="*/ 62 h 77"/>
                <a:gd name="T2" fmla="*/ 33 w 81"/>
                <a:gd name="T3" fmla="*/ 69 h 77"/>
                <a:gd name="T4" fmla="*/ 23 w 81"/>
                <a:gd name="T5" fmla="*/ 56 h 77"/>
                <a:gd name="T6" fmla="*/ 46 w 81"/>
                <a:gd name="T7" fmla="*/ 35 h 77"/>
                <a:gd name="T8" fmla="*/ 46 w 81"/>
                <a:gd name="T9" fmla="*/ 62 h 77"/>
                <a:gd name="T10" fmla="*/ 68 w 81"/>
                <a:gd name="T11" fmla="*/ 27 h 77"/>
                <a:gd name="T12" fmla="*/ 36 w 81"/>
                <a:gd name="T13" fmla="*/ 0 h 77"/>
                <a:gd name="T14" fmla="*/ 4 w 81"/>
                <a:gd name="T15" fmla="*/ 24 h 77"/>
                <a:gd name="T16" fmla="*/ 7 w 81"/>
                <a:gd name="T17" fmla="*/ 24 h 77"/>
                <a:gd name="T18" fmla="*/ 28 w 81"/>
                <a:gd name="T19" fmla="*/ 12 h 77"/>
                <a:gd name="T20" fmla="*/ 46 w 81"/>
                <a:gd name="T21" fmla="*/ 31 h 77"/>
                <a:gd name="T22" fmla="*/ 0 w 81"/>
                <a:gd name="T23" fmla="*/ 58 h 77"/>
                <a:gd name="T24" fmla="*/ 22 w 81"/>
                <a:gd name="T25" fmla="*/ 77 h 77"/>
                <a:gd name="T26" fmla="*/ 44 w 81"/>
                <a:gd name="T27" fmla="*/ 69 h 77"/>
                <a:gd name="T28" fmla="*/ 46 w 81"/>
                <a:gd name="T29" fmla="*/ 67 h 77"/>
                <a:gd name="T30" fmla="*/ 63 w 81"/>
                <a:gd name="T31" fmla="*/ 77 h 77"/>
                <a:gd name="T32" fmla="*/ 81 w 81"/>
                <a:gd name="T33" fmla="*/ 63 h 77"/>
                <a:gd name="T34" fmla="*/ 78 w 81"/>
                <a:gd name="T35" fmla="*/ 63 h 77"/>
                <a:gd name="T36" fmla="*/ 72 w 81"/>
                <a:gd name="T37" fmla="*/ 70 h 77"/>
                <a:gd name="T38" fmla="*/ 68 w 81"/>
                <a:gd name="T39" fmla="*/ 60 h 77"/>
                <a:gd name="T40" fmla="*/ 68 w 81"/>
                <a:gd name="T41" fmla="*/ 2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77">
                  <a:moveTo>
                    <a:pt x="46" y="62"/>
                  </a:moveTo>
                  <a:cubicBezTo>
                    <a:pt x="41" y="67"/>
                    <a:pt x="37" y="69"/>
                    <a:pt x="33" y="69"/>
                  </a:cubicBezTo>
                  <a:cubicBezTo>
                    <a:pt x="27" y="69"/>
                    <a:pt x="23" y="64"/>
                    <a:pt x="23" y="56"/>
                  </a:cubicBezTo>
                  <a:cubicBezTo>
                    <a:pt x="23" y="47"/>
                    <a:pt x="28" y="42"/>
                    <a:pt x="46" y="35"/>
                  </a:cubicBezTo>
                  <a:lnTo>
                    <a:pt x="46" y="62"/>
                  </a:lnTo>
                  <a:close/>
                  <a:moveTo>
                    <a:pt x="68" y="27"/>
                  </a:moveTo>
                  <a:cubicBezTo>
                    <a:pt x="68" y="7"/>
                    <a:pt x="52" y="0"/>
                    <a:pt x="36" y="0"/>
                  </a:cubicBezTo>
                  <a:cubicBezTo>
                    <a:pt x="19" y="0"/>
                    <a:pt x="8" y="9"/>
                    <a:pt x="4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2" y="16"/>
                    <a:pt x="19" y="12"/>
                    <a:pt x="28" y="12"/>
                  </a:cubicBezTo>
                  <a:cubicBezTo>
                    <a:pt x="41" y="12"/>
                    <a:pt x="46" y="18"/>
                    <a:pt x="46" y="31"/>
                  </a:cubicBezTo>
                  <a:cubicBezTo>
                    <a:pt x="29" y="37"/>
                    <a:pt x="0" y="39"/>
                    <a:pt x="0" y="58"/>
                  </a:cubicBezTo>
                  <a:cubicBezTo>
                    <a:pt x="0" y="69"/>
                    <a:pt x="10" y="77"/>
                    <a:pt x="22" y="77"/>
                  </a:cubicBezTo>
                  <a:cubicBezTo>
                    <a:pt x="31" y="77"/>
                    <a:pt x="37" y="75"/>
                    <a:pt x="44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0" y="74"/>
                    <a:pt x="55" y="77"/>
                    <a:pt x="63" y="77"/>
                  </a:cubicBezTo>
                  <a:cubicBezTo>
                    <a:pt x="74" y="77"/>
                    <a:pt x="80" y="72"/>
                    <a:pt x="81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8"/>
                    <a:pt x="75" y="70"/>
                    <a:pt x="72" y="70"/>
                  </a:cubicBezTo>
                  <a:cubicBezTo>
                    <a:pt x="69" y="70"/>
                    <a:pt x="68" y="67"/>
                    <a:pt x="68" y="60"/>
                  </a:cubicBezTo>
                  <a:lnTo>
                    <a:pt x="68" y="27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gray">
            <a:xfrm>
              <a:off x="8491538" y="3125788"/>
              <a:ext cx="180975" cy="450850"/>
            </a:xfrm>
            <a:custGeom>
              <a:avLst/>
              <a:gdLst>
                <a:gd name="T0" fmla="*/ 14 w 48"/>
                <a:gd name="T1" fmla="*/ 20 h 119"/>
                <a:gd name="T2" fmla="*/ 0 w 48"/>
                <a:gd name="T3" fmla="*/ 6 h 119"/>
                <a:gd name="T4" fmla="*/ 0 w 48"/>
                <a:gd name="T5" fmla="*/ 3 h 119"/>
                <a:gd name="T6" fmla="*/ 32 w 48"/>
                <a:gd name="T7" fmla="*/ 0 h 119"/>
                <a:gd name="T8" fmla="*/ 35 w 48"/>
                <a:gd name="T9" fmla="*/ 0 h 119"/>
                <a:gd name="T10" fmla="*/ 35 w 48"/>
                <a:gd name="T11" fmla="*/ 102 h 119"/>
                <a:gd name="T12" fmla="*/ 48 w 48"/>
                <a:gd name="T13" fmla="*/ 116 h 119"/>
                <a:gd name="T14" fmla="*/ 48 w 48"/>
                <a:gd name="T15" fmla="*/ 119 h 119"/>
                <a:gd name="T16" fmla="*/ 0 w 48"/>
                <a:gd name="T17" fmla="*/ 119 h 119"/>
                <a:gd name="T18" fmla="*/ 0 w 48"/>
                <a:gd name="T19" fmla="*/ 116 h 119"/>
                <a:gd name="T20" fmla="*/ 14 w 48"/>
                <a:gd name="T21" fmla="*/ 102 h 119"/>
                <a:gd name="T22" fmla="*/ 14 w 48"/>
                <a:gd name="T23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19">
                  <a:moveTo>
                    <a:pt x="14" y="20"/>
                  </a:moveTo>
                  <a:cubicBezTo>
                    <a:pt x="14" y="10"/>
                    <a:pt x="1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11"/>
                    <a:pt x="37" y="114"/>
                    <a:pt x="48" y="116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1" y="114"/>
                    <a:pt x="14" y="111"/>
                    <a:pt x="14" y="102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gray">
            <a:xfrm>
              <a:off x="3387726" y="2736850"/>
              <a:ext cx="981075" cy="1308100"/>
            </a:xfrm>
            <a:custGeom>
              <a:avLst/>
              <a:gdLst>
                <a:gd name="T0" fmla="*/ 258 w 261"/>
                <a:gd name="T1" fmla="*/ 146 h 346"/>
                <a:gd name="T2" fmla="*/ 215 w 261"/>
                <a:gd name="T3" fmla="*/ 141 h 346"/>
                <a:gd name="T4" fmla="*/ 226 w 261"/>
                <a:gd name="T5" fmla="*/ 107 h 346"/>
                <a:gd name="T6" fmla="*/ 203 w 261"/>
                <a:gd name="T7" fmla="*/ 125 h 346"/>
                <a:gd name="T8" fmla="*/ 164 w 261"/>
                <a:gd name="T9" fmla="*/ 101 h 346"/>
                <a:gd name="T10" fmla="*/ 156 w 261"/>
                <a:gd name="T11" fmla="*/ 75 h 346"/>
                <a:gd name="T12" fmla="*/ 150 w 261"/>
                <a:gd name="T13" fmla="*/ 98 h 346"/>
                <a:gd name="T14" fmla="*/ 98 w 261"/>
                <a:gd name="T15" fmla="*/ 105 h 346"/>
                <a:gd name="T16" fmla="*/ 82 w 261"/>
                <a:gd name="T17" fmla="*/ 115 h 346"/>
                <a:gd name="T18" fmla="*/ 82 w 261"/>
                <a:gd name="T19" fmla="*/ 79 h 346"/>
                <a:gd name="T20" fmla="*/ 78 w 261"/>
                <a:gd name="T21" fmla="*/ 53 h 346"/>
                <a:gd name="T22" fmla="*/ 76 w 261"/>
                <a:gd name="T23" fmla="*/ 45 h 346"/>
                <a:gd name="T24" fmla="*/ 71 w 261"/>
                <a:gd name="T25" fmla="*/ 42 h 346"/>
                <a:gd name="T26" fmla="*/ 98 w 261"/>
                <a:gd name="T27" fmla="*/ 16 h 346"/>
                <a:gd name="T28" fmla="*/ 83 w 261"/>
                <a:gd name="T29" fmla="*/ 9 h 346"/>
                <a:gd name="T30" fmla="*/ 68 w 261"/>
                <a:gd name="T31" fmla="*/ 0 h 346"/>
                <a:gd name="T32" fmla="*/ 40 w 261"/>
                <a:gd name="T33" fmla="*/ 3 h 346"/>
                <a:gd name="T34" fmla="*/ 19 w 261"/>
                <a:gd name="T35" fmla="*/ 40 h 346"/>
                <a:gd name="T36" fmla="*/ 6 w 261"/>
                <a:gd name="T37" fmla="*/ 45 h 346"/>
                <a:gd name="T38" fmla="*/ 1 w 261"/>
                <a:gd name="T39" fmla="*/ 69 h 346"/>
                <a:gd name="T40" fmla="*/ 13 w 261"/>
                <a:gd name="T41" fmla="*/ 99 h 346"/>
                <a:gd name="T42" fmla="*/ 16 w 261"/>
                <a:gd name="T43" fmla="*/ 108 h 346"/>
                <a:gd name="T44" fmla="*/ 24 w 261"/>
                <a:gd name="T45" fmla="*/ 124 h 346"/>
                <a:gd name="T46" fmla="*/ 28 w 261"/>
                <a:gd name="T47" fmla="*/ 137 h 346"/>
                <a:gd name="T48" fmla="*/ 34 w 261"/>
                <a:gd name="T49" fmla="*/ 146 h 346"/>
                <a:gd name="T50" fmla="*/ 47 w 261"/>
                <a:gd name="T51" fmla="*/ 148 h 346"/>
                <a:gd name="T52" fmla="*/ 37 w 261"/>
                <a:gd name="T53" fmla="*/ 229 h 346"/>
                <a:gd name="T54" fmla="*/ 73 w 261"/>
                <a:gd name="T55" fmla="*/ 333 h 346"/>
                <a:gd name="T56" fmla="*/ 96 w 261"/>
                <a:gd name="T57" fmla="*/ 311 h 346"/>
                <a:gd name="T58" fmla="*/ 121 w 261"/>
                <a:gd name="T59" fmla="*/ 288 h 346"/>
                <a:gd name="T60" fmla="*/ 123 w 261"/>
                <a:gd name="T61" fmla="*/ 296 h 346"/>
                <a:gd name="T62" fmla="*/ 94 w 261"/>
                <a:gd name="T63" fmla="*/ 346 h 346"/>
                <a:gd name="T64" fmla="*/ 235 w 261"/>
                <a:gd name="T65" fmla="*/ 259 h 346"/>
                <a:gd name="T66" fmla="*/ 231 w 261"/>
                <a:gd name="T67" fmla="*/ 181 h 346"/>
                <a:gd name="T68" fmla="*/ 261 w 261"/>
                <a:gd name="T69" fmla="*/ 1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346">
                  <a:moveTo>
                    <a:pt x="261" y="146"/>
                  </a:moveTo>
                  <a:cubicBezTo>
                    <a:pt x="260" y="145"/>
                    <a:pt x="258" y="146"/>
                    <a:pt x="258" y="146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2" y="152"/>
                    <a:pt x="219" y="146"/>
                    <a:pt x="215" y="141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6" y="111"/>
                    <a:pt x="227" y="108"/>
                    <a:pt x="226" y="107"/>
                  </a:cubicBezTo>
                  <a:cubicBezTo>
                    <a:pt x="225" y="107"/>
                    <a:pt x="223" y="109"/>
                    <a:pt x="223" y="109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196" y="117"/>
                    <a:pt x="187" y="110"/>
                    <a:pt x="176" y="105"/>
                  </a:cubicBezTo>
                  <a:cubicBezTo>
                    <a:pt x="173" y="104"/>
                    <a:pt x="169" y="102"/>
                    <a:pt x="164" y="10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5"/>
                    <a:pt x="156" y="75"/>
                  </a:cubicBezTo>
                  <a:cubicBezTo>
                    <a:pt x="155" y="75"/>
                    <a:pt x="154" y="77"/>
                    <a:pt x="154" y="77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6" y="98"/>
                    <a:pt x="142" y="97"/>
                    <a:pt x="137" y="97"/>
                  </a:cubicBezTo>
                  <a:cubicBezTo>
                    <a:pt x="122" y="97"/>
                    <a:pt x="109" y="100"/>
                    <a:pt x="98" y="105"/>
                  </a:cubicBezTo>
                  <a:cubicBezTo>
                    <a:pt x="93" y="107"/>
                    <a:pt x="89" y="110"/>
                    <a:pt x="84" y="113"/>
                  </a:cubicBezTo>
                  <a:cubicBezTo>
                    <a:pt x="84" y="113"/>
                    <a:pt x="83" y="114"/>
                    <a:pt x="82" y="115"/>
                  </a:cubicBezTo>
                  <a:cubicBezTo>
                    <a:pt x="78" y="104"/>
                    <a:pt x="75" y="96"/>
                    <a:pt x="74" y="93"/>
                  </a:cubicBezTo>
                  <a:cubicBezTo>
                    <a:pt x="77" y="91"/>
                    <a:pt x="81" y="84"/>
                    <a:pt x="82" y="79"/>
                  </a:cubicBezTo>
                  <a:cubicBezTo>
                    <a:pt x="84" y="72"/>
                    <a:pt x="84" y="68"/>
                    <a:pt x="82" y="63"/>
                  </a:cubicBezTo>
                  <a:cubicBezTo>
                    <a:pt x="81" y="59"/>
                    <a:pt x="78" y="55"/>
                    <a:pt x="78" y="53"/>
                  </a:cubicBezTo>
                  <a:cubicBezTo>
                    <a:pt x="79" y="51"/>
                    <a:pt x="79" y="50"/>
                    <a:pt x="80" y="49"/>
                  </a:cubicBezTo>
                  <a:cubicBezTo>
                    <a:pt x="80" y="46"/>
                    <a:pt x="78" y="45"/>
                    <a:pt x="76" y="45"/>
                  </a:cubicBezTo>
                  <a:cubicBezTo>
                    <a:pt x="74" y="45"/>
                    <a:pt x="73" y="45"/>
                    <a:pt x="71" y="45"/>
                  </a:cubicBezTo>
                  <a:cubicBezTo>
                    <a:pt x="71" y="45"/>
                    <a:pt x="70" y="45"/>
                    <a:pt x="71" y="42"/>
                  </a:cubicBezTo>
                  <a:cubicBezTo>
                    <a:pt x="72" y="38"/>
                    <a:pt x="79" y="36"/>
                    <a:pt x="86" y="34"/>
                  </a:cubicBezTo>
                  <a:cubicBezTo>
                    <a:pt x="94" y="31"/>
                    <a:pt x="98" y="25"/>
                    <a:pt x="98" y="16"/>
                  </a:cubicBezTo>
                  <a:cubicBezTo>
                    <a:pt x="99" y="9"/>
                    <a:pt x="95" y="4"/>
                    <a:pt x="90" y="2"/>
                  </a:cubicBezTo>
                  <a:cubicBezTo>
                    <a:pt x="89" y="4"/>
                    <a:pt x="85" y="8"/>
                    <a:pt x="83" y="9"/>
                  </a:cubicBezTo>
                  <a:cubicBezTo>
                    <a:pt x="80" y="11"/>
                    <a:pt x="76" y="11"/>
                    <a:pt x="74" y="11"/>
                  </a:cubicBezTo>
                  <a:cubicBezTo>
                    <a:pt x="74" y="6"/>
                    <a:pt x="72" y="2"/>
                    <a:pt x="68" y="0"/>
                  </a:cubicBezTo>
                  <a:cubicBezTo>
                    <a:pt x="67" y="2"/>
                    <a:pt x="63" y="5"/>
                    <a:pt x="56" y="5"/>
                  </a:cubicBezTo>
                  <a:cubicBezTo>
                    <a:pt x="50" y="5"/>
                    <a:pt x="49" y="3"/>
                    <a:pt x="40" y="3"/>
                  </a:cubicBezTo>
                  <a:cubicBezTo>
                    <a:pt x="27" y="3"/>
                    <a:pt x="16" y="11"/>
                    <a:pt x="15" y="23"/>
                  </a:cubicBezTo>
                  <a:cubicBezTo>
                    <a:pt x="14" y="30"/>
                    <a:pt x="17" y="36"/>
                    <a:pt x="19" y="40"/>
                  </a:cubicBezTo>
                  <a:cubicBezTo>
                    <a:pt x="17" y="41"/>
                    <a:pt x="14" y="45"/>
                    <a:pt x="13" y="46"/>
                  </a:cubicBezTo>
                  <a:cubicBezTo>
                    <a:pt x="12" y="45"/>
                    <a:pt x="9" y="43"/>
                    <a:pt x="6" y="45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3"/>
                    <a:pt x="1" y="62"/>
                    <a:pt x="1" y="69"/>
                  </a:cubicBezTo>
                  <a:cubicBezTo>
                    <a:pt x="0" y="82"/>
                    <a:pt x="7" y="91"/>
                    <a:pt x="13" y="93"/>
                  </a:cubicBezTo>
                  <a:cubicBezTo>
                    <a:pt x="12" y="95"/>
                    <a:pt x="12" y="97"/>
                    <a:pt x="13" y="99"/>
                  </a:cubicBezTo>
                  <a:cubicBezTo>
                    <a:pt x="13" y="100"/>
                    <a:pt x="14" y="101"/>
                    <a:pt x="17" y="101"/>
                  </a:cubicBezTo>
                  <a:cubicBezTo>
                    <a:pt x="16" y="103"/>
                    <a:pt x="15" y="105"/>
                    <a:pt x="16" y="108"/>
                  </a:cubicBezTo>
                  <a:cubicBezTo>
                    <a:pt x="17" y="111"/>
                    <a:pt x="20" y="115"/>
                    <a:pt x="23" y="115"/>
                  </a:cubicBezTo>
                  <a:cubicBezTo>
                    <a:pt x="23" y="117"/>
                    <a:pt x="24" y="122"/>
                    <a:pt x="24" y="124"/>
                  </a:cubicBezTo>
                  <a:cubicBezTo>
                    <a:pt x="23" y="126"/>
                    <a:pt x="22" y="128"/>
                    <a:pt x="23" y="131"/>
                  </a:cubicBezTo>
                  <a:cubicBezTo>
                    <a:pt x="23" y="134"/>
                    <a:pt x="25" y="137"/>
                    <a:pt x="28" y="137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2" y="144"/>
                    <a:pt x="34" y="146"/>
                  </a:cubicBezTo>
                  <a:cubicBezTo>
                    <a:pt x="36" y="147"/>
                    <a:pt x="38" y="148"/>
                    <a:pt x="41" y="148"/>
                  </a:cubicBezTo>
                  <a:cubicBezTo>
                    <a:pt x="43" y="148"/>
                    <a:pt x="46" y="148"/>
                    <a:pt x="47" y="148"/>
                  </a:cubicBezTo>
                  <a:cubicBezTo>
                    <a:pt x="47" y="149"/>
                    <a:pt x="47" y="156"/>
                    <a:pt x="48" y="164"/>
                  </a:cubicBezTo>
                  <a:cubicBezTo>
                    <a:pt x="41" y="183"/>
                    <a:pt x="37" y="205"/>
                    <a:pt x="37" y="229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7" y="271"/>
                    <a:pt x="50" y="309"/>
                    <a:pt x="73" y="333"/>
                  </a:cubicBezTo>
                  <a:cubicBezTo>
                    <a:pt x="73" y="333"/>
                    <a:pt x="74" y="335"/>
                    <a:pt x="78" y="338"/>
                  </a:cubicBezTo>
                  <a:cubicBezTo>
                    <a:pt x="78" y="338"/>
                    <a:pt x="85" y="325"/>
                    <a:pt x="96" y="311"/>
                  </a:cubicBezTo>
                  <a:cubicBezTo>
                    <a:pt x="99" y="308"/>
                    <a:pt x="102" y="304"/>
                    <a:pt x="105" y="301"/>
                  </a:cubicBezTo>
                  <a:cubicBezTo>
                    <a:pt x="111" y="296"/>
                    <a:pt x="116" y="292"/>
                    <a:pt x="121" y="288"/>
                  </a:cubicBezTo>
                  <a:cubicBezTo>
                    <a:pt x="135" y="278"/>
                    <a:pt x="152" y="271"/>
                    <a:pt x="167" y="268"/>
                  </a:cubicBezTo>
                  <a:cubicBezTo>
                    <a:pt x="150" y="277"/>
                    <a:pt x="140" y="282"/>
                    <a:pt x="123" y="296"/>
                  </a:cubicBezTo>
                  <a:cubicBezTo>
                    <a:pt x="113" y="305"/>
                    <a:pt x="96" y="320"/>
                    <a:pt x="85" y="342"/>
                  </a:cubicBezTo>
                  <a:cubicBezTo>
                    <a:pt x="87" y="344"/>
                    <a:pt x="91" y="346"/>
                    <a:pt x="94" y="346"/>
                  </a:cubicBezTo>
                  <a:cubicBezTo>
                    <a:pt x="97" y="343"/>
                    <a:pt x="109" y="321"/>
                    <a:pt x="128" y="303"/>
                  </a:cubicBezTo>
                  <a:cubicBezTo>
                    <a:pt x="166" y="267"/>
                    <a:pt x="211" y="259"/>
                    <a:pt x="235" y="259"/>
                  </a:cubicBezTo>
                  <a:cubicBezTo>
                    <a:pt x="236" y="249"/>
                    <a:pt x="237" y="239"/>
                    <a:pt x="237" y="229"/>
                  </a:cubicBezTo>
                  <a:cubicBezTo>
                    <a:pt x="237" y="212"/>
                    <a:pt x="235" y="195"/>
                    <a:pt x="231" y="181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9" y="149"/>
                    <a:pt x="261" y="147"/>
                    <a:pt x="261" y="146"/>
                  </a:cubicBezTo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gray">
            <a:xfrm>
              <a:off x="3505201" y="3119438"/>
              <a:ext cx="82550" cy="117475"/>
            </a:xfrm>
            <a:custGeom>
              <a:avLst/>
              <a:gdLst>
                <a:gd name="T0" fmla="*/ 20 w 22"/>
                <a:gd name="T1" fmla="*/ 31 h 31"/>
                <a:gd name="T2" fmla="*/ 11 w 22"/>
                <a:gd name="T3" fmla="*/ 28 h 31"/>
                <a:gd name="T4" fmla="*/ 1 w 22"/>
                <a:gd name="T5" fmla="*/ 31 h 31"/>
                <a:gd name="T6" fmla="*/ 0 w 22"/>
                <a:gd name="T7" fmla="*/ 26 h 31"/>
                <a:gd name="T8" fmla="*/ 2 w 22"/>
                <a:gd name="T9" fmla="*/ 24 h 31"/>
                <a:gd name="T10" fmla="*/ 1 w 22"/>
                <a:gd name="T11" fmla="*/ 6 h 31"/>
                <a:gd name="T12" fmla="*/ 8 w 22"/>
                <a:gd name="T13" fmla="*/ 2 h 31"/>
                <a:gd name="T14" fmla="*/ 10 w 22"/>
                <a:gd name="T15" fmla="*/ 0 h 31"/>
                <a:gd name="T16" fmla="*/ 17 w 22"/>
                <a:gd name="T17" fmla="*/ 7 h 31"/>
                <a:gd name="T18" fmla="*/ 19 w 22"/>
                <a:gd name="T19" fmla="*/ 15 h 31"/>
                <a:gd name="T20" fmla="*/ 19 w 22"/>
                <a:gd name="T21" fmla="*/ 25 h 31"/>
                <a:gd name="T22" fmla="*/ 21 w 22"/>
                <a:gd name="T23" fmla="*/ 28 h 31"/>
                <a:gd name="T24" fmla="*/ 20 w 22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1">
                  <a:moveTo>
                    <a:pt x="20" y="31"/>
                  </a:moveTo>
                  <a:cubicBezTo>
                    <a:pt x="19" y="30"/>
                    <a:pt x="14" y="28"/>
                    <a:pt x="11" y="28"/>
                  </a:cubicBezTo>
                  <a:cubicBezTo>
                    <a:pt x="7" y="28"/>
                    <a:pt x="4" y="29"/>
                    <a:pt x="1" y="31"/>
                  </a:cubicBezTo>
                  <a:cubicBezTo>
                    <a:pt x="0" y="30"/>
                    <a:pt x="0" y="28"/>
                    <a:pt x="0" y="26"/>
                  </a:cubicBezTo>
                  <a:cubicBezTo>
                    <a:pt x="1" y="25"/>
                    <a:pt x="2" y="24"/>
                    <a:pt x="2" y="2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6" y="3"/>
                    <a:pt x="8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2" y="1"/>
                    <a:pt x="15" y="4"/>
                    <a:pt x="17" y="7"/>
                  </a:cubicBezTo>
                  <a:cubicBezTo>
                    <a:pt x="18" y="9"/>
                    <a:pt x="19" y="12"/>
                    <a:pt x="19" y="15"/>
                  </a:cubicBezTo>
                  <a:cubicBezTo>
                    <a:pt x="20" y="18"/>
                    <a:pt x="20" y="21"/>
                    <a:pt x="19" y="25"/>
                  </a:cubicBezTo>
                  <a:cubicBezTo>
                    <a:pt x="20" y="25"/>
                    <a:pt x="21" y="26"/>
                    <a:pt x="21" y="28"/>
                  </a:cubicBezTo>
                  <a:cubicBezTo>
                    <a:pt x="22" y="29"/>
                    <a:pt x="21" y="30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gray">
            <a:xfrm>
              <a:off x="4165601" y="3319463"/>
              <a:ext cx="161925" cy="128588"/>
            </a:xfrm>
            <a:custGeom>
              <a:avLst/>
              <a:gdLst>
                <a:gd name="T0" fmla="*/ 7 w 43"/>
                <a:gd name="T1" fmla="*/ 34 h 34"/>
                <a:gd name="T2" fmla="*/ 0 w 43"/>
                <a:gd name="T3" fmla="*/ 19 h 34"/>
                <a:gd name="T4" fmla="*/ 43 w 43"/>
                <a:gd name="T5" fmla="*/ 0 h 34"/>
                <a:gd name="T6" fmla="*/ 7 w 43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4">
                  <a:moveTo>
                    <a:pt x="7" y="34"/>
                  </a:moveTo>
                  <a:cubicBezTo>
                    <a:pt x="7" y="30"/>
                    <a:pt x="3" y="21"/>
                    <a:pt x="0" y="19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gray">
            <a:xfrm>
              <a:off x="3756026" y="3179763"/>
              <a:ext cx="136525" cy="166688"/>
            </a:xfrm>
            <a:custGeom>
              <a:avLst/>
              <a:gdLst>
                <a:gd name="T0" fmla="*/ 0 w 36"/>
                <a:gd name="T1" fmla="*/ 0 h 44"/>
                <a:gd name="T2" fmla="*/ 36 w 36"/>
                <a:gd name="T3" fmla="*/ 33 h 44"/>
                <a:gd name="T4" fmla="*/ 26 w 36"/>
                <a:gd name="T5" fmla="*/ 44 h 44"/>
                <a:gd name="T6" fmla="*/ 0 w 3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4">
                  <a:moveTo>
                    <a:pt x="0" y="0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2" y="35"/>
                    <a:pt x="27" y="40"/>
                    <a:pt x="26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gray">
            <a:xfrm>
              <a:off x="3783013" y="3398838"/>
              <a:ext cx="52388" cy="68263"/>
            </a:xfrm>
            <a:custGeom>
              <a:avLst/>
              <a:gdLst>
                <a:gd name="T0" fmla="*/ 14 w 14"/>
                <a:gd name="T1" fmla="*/ 7 h 18"/>
                <a:gd name="T2" fmla="*/ 12 w 14"/>
                <a:gd name="T3" fmla="*/ 12 h 18"/>
                <a:gd name="T4" fmla="*/ 12 w 14"/>
                <a:gd name="T5" fmla="*/ 18 h 18"/>
                <a:gd name="T6" fmla="*/ 1 w 14"/>
                <a:gd name="T7" fmla="*/ 10 h 18"/>
                <a:gd name="T8" fmla="*/ 0 w 14"/>
                <a:gd name="T9" fmla="*/ 1 h 18"/>
                <a:gd name="T10" fmla="*/ 0 w 14"/>
                <a:gd name="T11" fmla="*/ 0 h 18"/>
                <a:gd name="T12" fmla="*/ 14 w 14"/>
                <a:gd name="T1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4" y="7"/>
                  </a:moveTo>
                  <a:cubicBezTo>
                    <a:pt x="13" y="9"/>
                    <a:pt x="12" y="10"/>
                    <a:pt x="12" y="12"/>
                  </a:cubicBezTo>
                  <a:cubicBezTo>
                    <a:pt x="11" y="15"/>
                    <a:pt x="12" y="16"/>
                    <a:pt x="12" y="1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0" y="3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gray">
            <a:xfrm>
              <a:off x="3535363" y="3035300"/>
              <a:ext cx="247650" cy="601663"/>
            </a:xfrm>
            <a:custGeom>
              <a:avLst/>
              <a:gdLst>
                <a:gd name="T0" fmla="*/ 19 w 66"/>
                <a:gd name="T1" fmla="*/ 106 h 159"/>
                <a:gd name="T2" fmla="*/ 15 w 66"/>
                <a:gd name="T3" fmla="*/ 36 h 159"/>
                <a:gd name="T4" fmla="*/ 19 w 66"/>
                <a:gd name="T5" fmla="*/ 34 h 159"/>
                <a:gd name="T6" fmla="*/ 19 w 66"/>
                <a:gd name="T7" fmla="*/ 33 h 159"/>
                <a:gd name="T8" fmla="*/ 12 w 66"/>
                <a:gd name="T9" fmla="*/ 30 h 159"/>
                <a:gd name="T10" fmla="*/ 11 w 66"/>
                <a:gd name="T11" fmla="*/ 10 h 159"/>
                <a:gd name="T12" fmla="*/ 3 w 66"/>
                <a:gd name="T13" fmla="*/ 7 h 159"/>
                <a:gd name="T14" fmla="*/ 2 w 66"/>
                <a:gd name="T15" fmla="*/ 0 h 159"/>
                <a:gd name="T16" fmla="*/ 13 w 66"/>
                <a:gd name="T17" fmla="*/ 3 h 159"/>
                <a:gd name="T18" fmla="*/ 17 w 66"/>
                <a:gd name="T19" fmla="*/ 5 h 159"/>
                <a:gd name="T20" fmla="*/ 22 w 66"/>
                <a:gd name="T21" fmla="*/ 7 h 159"/>
                <a:gd name="T22" fmla="*/ 23 w 66"/>
                <a:gd name="T23" fmla="*/ 11 h 159"/>
                <a:gd name="T24" fmla="*/ 57 w 66"/>
                <a:gd name="T25" fmla="*/ 98 h 159"/>
                <a:gd name="T26" fmla="*/ 60 w 66"/>
                <a:gd name="T27" fmla="*/ 114 h 159"/>
                <a:gd name="T28" fmla="*/ 66 w 66"/>
                <a:gd name="T29" fmla="*/ 128 h 159"/>
                <a:gd name="T30" fmla="*/ 48 w 66"/>
                <a:gd name="T31" fmla="*/ 136 h 159"/>
                <a:gd name="T32" fmla="*/ 36 w 66"/>
                <a:gd name="T33" fmla="*/ 159 h 159"/>
                <a:gd name="T34" fmla="*/ 19 w 66"/>
                <a:gd name="T35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59">
                  <a:moveTo>
                    <a:pt x="19" y="106"/>
                  </a:moveTo>
                  <a:cubicBezTo>
                    <a:pt x="19" y="105"/>
                    <a:pt x="15" y="39"/>
                    <a:pt x="15" y="3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6" y="33"/>
                    <a:pt x="13" y="32"/>
                    <a:pt x="12" y="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0"/>
                    <a:pt x="4" y="9"/>
                    <a:pt x="3" y="7"/>
                  </a:cubicBezTo>
                  <a:cubicBezTo>
                    <a:pt x="1" y="6"/>
                    <a:pt x="0" y="4"/>
                    <a:pt x="2" y="0"/>
                  </a:cubicBezTo>
                  <a:cubicBezTo>
                    <a:pt x="3" y="1"/>
                    <a:pt x="9" y="3"/>
                    <a:pt x="13" y="3"/>
                  </a:cubicBezTo>
                  <a:cubicBezTo>
                    <a:pt x="14" y="3"/>
                    <a:pt x="16" y="5"/>
                    <a:pt x="17" y="5"/>
                  </a:cubicBezTo>
                  <a:cubicBezTo>
                    <a:pt x="18" y="6"/>
                    <a:pt x="21" y="7"/>
                    <a:pt x="22" y="7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4" y="12"/>
                    <a:pt x="57" y="97"/>
                    <a:pt x="57" y="98"/>
                  </a:cubicBezTo>
                  <a:cubicBezTo>
                    <a:pt x="58" y="99"/>
                    <a:pt x="60" y="113"/>
                    <a:pt x="60" y="114"/>
                  </a:cubicBezTo>
                  <a:cubicBezTo>
                    <a:pt x="60" y="115"/>
                    <a:pt x="65" y="127"/>
                    <a:pt x="66" y="128"/>
                  </a:cubicBezTo>
                  <a:cubicBezTo>
                    <a:pt x="61" y="128"/>
                    <a:pt x="54" y="130"/>
                    <a:pt x="48" y="136"/>
                  </a:cubicBezTo>
                  <a:cubicBezTo>
                    <a:pt x="43" y="141"/>
                    <a:pt x="38" y="154"/>
                    <a:pt x="36" y="159"/>
                  </a:cubicBezTo>
                  <a:cubicBezTo>
                    <a:pt x="36" y="156"/>
                    <a:pt x="20" y="107"/>
                    <a:pt x="1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gray">
            <a:xfrm>
              <a:off x="3673476" y="3535363"/>
              <a:ext cx="206375" cy="407988"/>
            </a:xfrm>
            <a:custGeom>
              <a:avLst/>
              <a:gdLst>
                <a:gd name="T0" fmla="*/ 24 w 55"/>
                <a:gd name="T1" fmla="*/ 55 h 108"/>
                <a:gd name="T2" fmla="*/ 14 w 55"/>
                <a:gd name="T3" fmla="*/ 88 h 108"/>
                <a:gd name="T4" fmla="*/ 0 w 55"/>
                <a:gd name="T5" fmla="*/ 108 h 108"/>
                <a:gd name="T6" fmla="*/ 5 w 55"/>
                <a:gd name="T7" fmla="*/ 73 h 108"/>
                <a:gd name="T8" fmla="*/ 5 w 55"/>
                <a:gd name="T9" fmla="*/ 36 h 108"/>
                <a:gd name="T10" fmla="*/ 19 w 55"/>
                <a:gd name="T11" fmla="*/ 9 h 108"/>
                <a:gd name="T12" fmla="*/ 44 w 55"/>
                <a:gd name="T13" fmla="*/ 3 h 108"/>
                <a:gd name="T14" fmla="*/ 55 w 55"/>
                <a:gd name="T15" fmla="*/ 22 h 108"/>
                <a:gd name="T16" fmla="*/ 37 w 55"/>
                <a:gd name="T17" fmla="*/ 26 h 108"/>
                <a:gd name="T18" fmla="*/ 24 w 55"/>
                <a:gd name="T19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08">
                  <a:moveTo>
                    <a:pt x="24" y="55"/>
                  </a:moveTo>
                  <a:cubicBezTo>
                    <a:pt x="22" y="68"/>
                    <a:pt x="19" y="80"/>
                    <a:pt x="14" y="88"/>
                  </a:cubicBezTo>
                  <a:cubicBezTo>
                    <a:pt x="11" y="93"/>
                    <a:pt x="3" y="104"/>
                    <a:pt x="0" y="108"/>
                  </a:cubicBezTo>
                  <a:cubicBezTo>
                    <a:pt x="3" y="101"/>
                    <a:pt x="6" y="85"/>
                    <a:pt x="5" y="73"/>
                  </a:cubicBezTo>
                  <a:cubicBezTo>
                    <a:pt x="5" y="65"/>
                    <a:pt x="3" y="48"/>
                    <a:pt x="5" y="36"/>
                  </a:cubicBezTo>
                  <a:cubicBezTo>
                    <a:pt x="7" y="24"/>
                    <a:pt x="11" y="17"/>
                    <a:pt x="19" y="9"/>
                  </a:cubicBezTo>
                  <a:cubicBezTo>
                    <a:pt x="23" y="5"/>
                    <a:pt x="32" y="0"/>
                    <a:pt x="44" y="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9" y="21"/>
                    <a:pt x="42" y="22"/>
                    <a:pt x="37" y="26"/>
                  </a:cubicBezTo>
                  <a:cubicBezTo>
                    <a:pt x="28" y="33"/>
                    <a:pt x="25" y="42"/>
                    <a:pt x="2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gray">
            <a:xfrm>
              <a:off x="3767138" y="3640138"/>
              <a:ext cx="180975" cy="201613"/>
            </a:xfrm>
            <a:custGeom>
              <a:avLst/>
              <a:gdLst>
                <a:gd name="T0" fmla="*/ 0 w 48"/>
                <a:gd name="T1" fmla="*/ 53 h 53"/>
                <a:gd name="T2" fmla="*/ 6 w 48"/>
                <a:gd name="T3" fmla="*/ 27 h 53"/>
                <a:gd name="T4" fmla="*/ 17 w 48"/>
                <a:gd name="T5" fmla="*/ 3 h 53"/>
                <a:gd name="T6" fmla="*/ 30 w 48"/>
                <a:gd name="T7" fmla="*/ 0 h 53"/>
                <a:gd name="T8" fmla="*/ 41 w 48"/>
                <a:gd name="T9" fmla="*/ 24 h 53"/>
                <a:gd name="T10" fmla="*/ 48 w 48"/>
                <a:gd name="T11" fmla="*/ 27 h 53"/>
                <a:gd name="T12" fmla="*/ 0 w 4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3">
                  <a:moveTo>
                    <a:pt x="0" y="53"/>
                  </a:moveTo>
                  <a:cubicBezTo>
                    <a:pt x="2" y="48"/>
                    <a:pt x="6" y="32"/>
                    <a:pt x="6" y="27"/>
                  </a:cubicBezTo>
                  <a:cubicBezTo>
                    <a:pt x="8" y="20"/>
                    <a:pt x="9" y="10"/>
                    <a:pt x="17" y="3"/>
                  </a:cubicBezTo>
                  <a:cubicBezTo>
                    <a:pt x="21" y="0"/>
                    <a:pt x="27" y="0"/>
                    <a:pt x="30" y="0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6"/>
                    <a:pt x="45" y="27"/>
                    <a:pt x="48" y="27"/>
                  </a:cubicBezTo>
                  <a:cubicBezTo>
                    <a:pt x="37" y="30"/>
                    <a:pt x="10" y="4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gray">
            <a:xfrm>
              <a:off x="4124326" y="3530600"/>
              <a:ext cx="95250" cy="152400"/>
            </a:xfrm>
            <a:custGeom>
              <a:avLst/>
              <a:gdLst>
                <a:gd name="T0" fmla="*/ 2 w 25"/>
                <a:gd name="T1" fmla="*/ 8 h 40"/>
                <a:gd name="T2" fmla="*/ 2 w 25"/>
                <a:gd name="T3" fmla="*/ 16 h 40"/>
                <a:gd name="T4" fmla="*/ 9 w 25"/>
                <a:gd name="T5" fmla="*/ 29 h 40"/>
                <a:gd name="T6" fmla="*/ 14 w 25"/>
                <a:gd name="T7" fmla="*/ 40 h 40"/>
                <a:gd name="T8" fmla="*/ 25 w 25"/>
                <a:gd name="T9" fmla="*/ 40 h 40"/>
                <a:gd name="T10" fmla="*/ 11 w 25"/>
                <a:gd name="T11" fmla="*/ 14 h 40"/>
                <a:gd name="T12" fmla="*/ 11 w 25"/>
                <a:gd name="T13" fmla="*/ 0 h 40"/>
                <a:gd name="T14" fmla="*/ 2 w 25"/>
                <a:gd name="T1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0">
                  <a:moveTo>
                    <a:pt x="2" y="8"/>
                  </a:moveTo>
                  <a:cubicBezTo>
                    <a:pt x="0" y="11"/>
                    <a:pt x="1" y="14"/>
                    <a:pt x="2" y="16"/>
                  </a:cubicBezTo>
                  <a:cubicBezTo>
                    <a:pt x="3" y="18"/>
                    <a:pt x="9" y="29"/>
                    <a:pt x="9" y="29"/>
                  </a:cubicBezTo>
                  <a:cubicBezTo>
                    <a:pt x="11" y="34"/>
                    <a:pt x="12" y="36"/>
                    <a:pt x="14" y="40"/>
                  </a:cubicBezTo>
                  <a:cubicBezTo>
                    <a:pt x="17" y="40"/>
                    <a:pt x="21" y="40"/>
                    <a:pt x="25" y="40"/>
                  </a:cubicBezTo>
                  <a:cubicBezTo>
                    <a:pt x="21" y="31"/>
                    <a:pt x="11" y="14"/>
                    <a:pt x="11" y="1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4" y="5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gray">
            <a:xfrm>
              <a:off x="3948113" y="3065463"/>
              <a:ext cx="68263" cy="223838"/>
            </a:xfrm>
            <a:custGeom>
              <a:avLst/>
              <a:gdLst>
                <a:gd name="T0" fmla="*/ 0 w 18"/>
                <a:gd name="T1" fmla="*/ 57 h 59"/>
                <a:gd name="T2" fmla="*/ 18 w 18"/>
                <a:gd name="T3" fmla="*/ 59 h 59"/>
                <a:gd name="T4" fmla="*/ 8 w 18"/>
                <a:gd name="T5" fmla="*/ 0 h 59"/>
                <a:gd name="T6" fmla="*/ 0 w 18"/>
                <a:gd name="T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9">
                  <a:moveTo>
                    <a:pt x="0" y="57"/>
                  </a:moveTo>
                  <a:cubicBezTo>
                    <a:pt x="5" y="56"/>
                    <a:pt x="15" y="57"/>
                    <a:pt x="18" y="59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gray">
            <a:xfrm>
              <a:off x="3535363" y="3035300"/>
              <a:ext cx="247650" cy="601663"/>
            </a:xfrm>
            <a:custGeom>
              <a:avLst/>
              <a:gdLst>
                <a:gd name="T0" fmla="*/ 23 w 66"/>
                <a:gd name="T1" fmla="*/ 11 h 159"/>
                <a:gd name="T2" fmla="*/ 22 w 66"/>
                <a:gd name="T3" fmla="*/ 7 h 159"/>
                <a:gd name="T4" fmla="*/ 17 w 66"/>
                <a:gd name="T5" fmla="*/ 5 h 159"/>
                <a:gd name="T6" fmla="*/ 13 w 66"/>
                <a:gd name="T7" fmla="*/ 3 h 159"/>
                <a:gd name="T8" fmla="*/ 2 w 66"/>
                <a:gd name="T9" fmla="*/ 0 h 159"/>
                <a:gd name="T10" fmla="*/ 3 w 66"/>
                <a:gd name="T11" fmla="*/ 7 h 159"/>
                <a:gd name="T12" fmla="*/ 11 w 66"/>
                <a:gd name="T13" fmla="*/ 10 h 159"/>
                <a:gd name="T14" fmla="*/ 12 w 66"/>
                <a:gd name="T15" fmla="*/ 30 h 159"/>
                <a:gd name="T16" fmla="*/ 19 w 66"/>
                <a:gd name="T17" fmla="*/ 33 h 159"/>
                <a:gd name="T18" fmla="*/ 19 w 66"/>
                <a:gd name="T19" fmla="*/ 34 h 159"/>
                <a:gd name="T20" fmla="*/ 15 w 66"/>
                <a:gd name="T21" fmla="*/ 36 h 159"/>
                <a:gd name="T22" fmla="*/ 19 w 66"/>
                <a:gd name="T23" fmla="*/ 106 h 159"/>
                <a:gd name="T24" fmla="*/ 36 w 66"/>
                <a:gd name="T25" fmla="*/ 159 h 159"/>
                <a:gd name="T26" fmla="*/ 48 w 66"/>
                <a:gd name="T27" fmla="*/ 136 h 159"/>
                <a:gd name="T28" fmla="*/ 66 w 66"/>
                <a:gd name="T29" fmla="*/ 128 h 159"/>
                <a:gd name="T30" fmla="*/ 60 w 66"/>
                <a:gd name="T31" fmla="*/ 114 h 159"/>
                <a:gd name="T32" fmla="*/ 57 w 66"/>
                <a:gd name="T33" fmla="*/ 98 h 159"/>
                <a:gd name="T34" fmla="*/ 23 w 66"/>
                <a:gd name="T35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59">
                  <a:moveTo>
                    <a:pt x="23" y="11"/>
                  </a:moveTo>
                  <a:cubicBezTo>
                    <a:pt x="23" y="10"/>
                    <a:pt x="23" y="8"/>
                    <a:pt x="22" y="7"/>
                  </a:cubicBezTo>
                  <a:cubicBezTo>
                    <a:pt x="21" y="7"/>
                    <a:pt x="18" y="6"/>
                    <a:pt x="17" y="5"/>
                  </a:cubicBezTo>
                  <a:cubicBezTo>
                    <a:pt x="16" y="5"/>
                    <a:pt x="14" y="3"/>
                    <a:pt x="13" y="3"/>
                  </a:cubicBezTo>
                  <a:cubicBezTo>
                    <a:pt x="9" y="3"/>
                    <a:pt x="3" y="1"/>
                    <a:pt x="2" y="0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9"/>
                    <a:pt x="8" y="10"/>
                    <a:pt x="11" y="1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2"/>
                    <a:pt x="16" y="33"/>
                    <a:pt x="19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9"/>
                    <a:pt x="19" y="105"/>
                    <a:pt x="19" y="106"/>
                  </a:cubicBezTo>
                  <a:cubicBezTo>
                    <a:pt x="20" y="107"/>
                    <a:pt x="36" y="156"/>
                    <a:pt x="36" y="159"/>
                  </a:cubicBezTo>
                  <a:cubicBezTo>
                    <a:pt x="38" y="154"/>
                    <a:pt x="43" y="141"/>
                    <a:pt x="48" y="136"/>
                  </a:cubicBezTo>
                  <a:cubicBezTo>
                    <a:pt x="54" y="130"/>
                    <a:pt x="61" y="128"/>
                    <a:pt x="66" y="128"/>
                  </a:cubicBezTo>
                  <a:cubicBezTo>
                    <a:pt x="65" y="127"/>
                    <a:pt x="60" y="115"/>
                    <a:pt x="60" y="114"/>
                  </a:cubicBezTo>
                  <a:cubicBezTo>
                    <a:pt x="60" y="113"/>
                    <a:pt x="58" y="99"/>
                    <a:pt x="57" y="98"/>
                  </a:cubicBezTo>
                  <a:cubicBezTo>
                    <a:pt x="57" y="97"/>
                    <a:pt x="24" y="12"/>
                    <a:pt x="23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gray">
            <a:xfrm>
              <a:off x="3489326" y="2994025"/>
              <a:ext cx="117475" cy="46038"/>
            </a:xfrm>
            <a:custGeom>
              <a:avLst/>
              <a:gdLst>
                <a:gd name="T0" fmla="*/ 15 w 31"/>
                <a:gd name="T1" fmla="*/ 6 h 12"/>
                <a:gd name="T2" fmla="*/ 30 w 31"/>
                <a:gd name="T3" fmla="*/ 12 h 12"/>
                <a:gd name="T4" fmla="*/ 27 w 31"/>
                <a:gd name="T5" fmla="*/ 3 h 12"/>
                <a:gd name="T6" fmla="*/ 14 w 31"/>
                <a:gd name="T7" fmla="*/ 0 h 12"/>
                <a:gd name="T8" fmla="*/ 3 w 31"/>
                <a:gd name="T9" fmla="*/ 3 h 12"/>
                <a:gd name="T10" fmla="*/ 0 w 31"/>
                <a:gd name="T11" fmla="*/ 11 h 12"/>
                <a:gd name="T12" fmla="*/ 15 w 3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15" y="6"/>
                  </a:moveTo>
                  <a:cubicBezTo>
                    <a:pt x="24" y="6"/>
                    <a:pt x="28" y="10"/>
                    <a:pt x="30" y="12"/>
                  </a:cubicBezTo>
                  <a:cubicBezTo>
                    <a:pt x="31" y="8"/>
                    <a:pt x="30" y="6"/>
                    <a:pt x="27" y="3"/>
                  </a:cubicBezTo>
                  <a:cubicBezTo>
                    <a:pt x="25" y="1"/>
                    <a:pt x="21" y="0"/>
                    <a:pt x="14" y="0"/>
                  </a:cubicBezTo>
                  <a:cubicBezTo>
                    <a:pt x="10" y="0"/>
                    <a:pt x="5" y="1"/>
                    <a:pt x="3" y="3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1" y="9"/>
                    <a:pt x="7" y="6"/>
                    <a:pt x="1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gray">
            <a:xfrm>
              <a:off x="3482976" y="2778125"/>
              <a:ext cx="242888" cy="106363"/>
            </a:xfrm>
            <a:custGeom>
              <a:avLst/>
              <a:gdLst>
                <a:gd name="T0" fmla="*/ 0 w 65"/>
                <a:gd name="T1" fmla="*/ 14 h 28"/>
                <a:gd name="T2" fmla="*/ 2 w 65"/>
                <a:gd name="T3" fmla="*/ 24 h 28"/>
                <a:gd name="T4" fmla="*/ 7 w 65"/>
                <a:gd name="T5" fmla="*/ 27 h 28"/>
                <a:gd name="T6" fmla="*/ 17 w 65"/>
                <a:gd name="T7" fmla="*/ 23 h 28"/>
                <a:gd name="T8" fmla="*/ 26 w 65"/>
                <a:gd name="T9" fmla="*/ 28 h 28"/>
                <a:gd name="T10" fmla="*/ 32 w 65"/>
                <a:gd name="T11" fmla="*/ 26 h 28"/>
                <a:gd name="T12" fmla="*/ 36 w 65"/>
                <a:gd name="T13" fmla="*/ 28 h 28"/>
                <a:gd name="T14" fmla="*/ 41 w 65"/>
                <a:gd name="T15" fmla="*/ 22 h 28"/>
                <a:gd name="T16" fmla="*/ 62 w 65"/>
                <a:gd name="T17" fmla="*/ 12 h 28"/>
                <a:gd name="T18" fmla="*/ 65 w 65"/>
                <a:gd name="T19" fmla="*/ 2 h 28"/>
                <a:gd name="T20" fmla="*/ 52 w 65"/>
                <a:gd name="T21" fmla="*/ 8 h 28"/>
                <a:gd name="T22" fmla="*/ 40 w 65"/>
                <a:gd name="T23" fmla="*/ 6 h 28"/>
                <a:gd name="T24" fmla="*/ 41 w 65"/>
                <a:gd name="T25" fmla="*/ 0 h 28"/>
                <a:gd name="T26" fmla="*/ 28 w 65"/>
                <a:gd name="T27" fmla="*/ 2 h 28"/>
                <a:gd name="T28" fmla="*/ 15 w 65"/>
                <a:gd name="T29" fmla="*/ 1 h 28"/>
                <a:gd name="T30" fmla="*/ 0 w 65"/>
                <a:gd name="T3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8">
                  <a:moveTo>
                    <a:pt x="0" y="14"/>
                  </a:moveTo>
                  <a:cubicBezTo>
                    <a:pt x="0" y="18"/>
                    <a:pt x="1" y="21"/>
                    <a:pt x="2" y="24"/>
                  </a:cubicBezTo>
                  <a:cubicBezTo>
                    <a:pt x="3" y="25"/>
                    <a:pt x="5" y="27"/>
                    <a:pt x="7" y="27"/>
                  </a:cubicBezTo>
                  <a:cubicBezTo>
                    <a:pt x="9" y="27"/>
                    <a:pt x="12" y="22"/>
                    <a:pt x="17" y="23"/>
                  </a:cubicBezTo>
                  <a:cubicBezTo>
                    <a:pt x="21" y="23"/>
                    <a:pt x="23" y="28"/>
                    <a:pt x="26" y="28"/>
                  </a:cubicBezTo>
                  <a:cubicBezTo>
                    <a:pt x="28" y="28"/>
                    <a:pt x="29" y="26"/>
                    <a:pt x="32" y="26"/>
                  </a:cubicBezTo>
                  <a:cubicBezTo>
                    <a:pt x="34" y="25"/>
                    <a:pt x="34" y="26"/>
                    <a:pt x="36" y="28"/>
                  </a:cubicBezTo>
                  <a:cubicBezTo>
                    <a:pt x="36" y="26"/>
                    <a:pt x="38" y="24"/>
                    <a:pt x="41" y="22"/>
                  </a:cubicBezTo>
                  <a:cubicBezTo>
                    <a:pt x="44" y="19"/>
                    <a:pt x="57" y="17"/>
                    <a:pt x="62" y="12"/>
                  </a:cubicBezTo>
                  <a:cubicBezTo>
                    <a:pt x="65" y="10"/>
                    <a:pt x="65" y="5"/>
                    <a:pt x="65" y="2"/>
                  </a:cubicBezTo>
                  <a:cubicBezTo>
                    <a:pt x="63" y="5"/>
                    <a:pt x="57" y="8"/>
                    <a:pt x="52" y="8"/>
                  </a:cubicBezTo>
                  <a:cubicBezTo>
                    <a:pt x="49" y="9"/>
                    <a:pt x="42" y="7"/>
                    <a:pt x="40" y="6"/>
                  </a:cubicBezTo>
                  <a:cubicBezTo>
                    <a:pt x="41" y="4"/>
                    <a:pt x="42" y="2"/>
                    <a:pt x="41" y="0"/>
                  </a:cubicBezTo>
                  <a:cubicBezTo>
                    <a:pt x="39" y="1"/>
                    <a:pt x="31" y="2"/>
                    <a:pt x="28" y="2"/>
                  </a:cubicBezTo>
                  <a:cubicBezTo>
                    <a:pt x="25" y="2"/>
                    <a:pt x="19" y="1"/>
                    <a:pt x="15" y="1"/>
                  </a:cubicBezTo>
                  <a:cubicBezTo>
                    <a:pt x="5" y="1"/>
                    <a:pt x="0" y="8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gray">
            <a:xfrm>
              <a:off x="3422651" y="2895600"/>
              <a:ext cx="247650" cy="125413"/>
            </a:xfrm>
            <a:custGeom>
              <a:avLst/>
              <a:gdLst>
                <a:gd name="T0" fmla="*/ 33 w 66"/>
                <a:gd name="T1" fmla="*/ 14 h 33"/>
                <a:gd name="T2" fmla="*/ 65 w 66"/>
                <a:gd name="T3" fmla="*/ 32 h 33"/>
                <a:gd name="T4" fmla="*/ 65 w 66"/>
                <a:gd name="T5" fmla="*/ 25 h 33"/>
                <a:gd name="T6" fmla="*/ 62 w 66"/>
                <a:gd name="T7" fmla="*/ 15 h 33"/>
                <a:gd name="T8" fmla="*/ 63 w 66"/>
                <a:gd name="T9" fmla="*/ 9 h 33"/>
                <a:gd name="T10" fmla="*/ 55 w 66"/>
                <a:gd name="T11" fmla="*/ 10 h 33"/>
                <a:gd name="T12" fmla="*/ 51 w 66"/>
                <a:gd name="T13" fmla="*/ 3 h 33"/>
                <a:gd name="T14" fmla="*/ 41 w 66"/>
                <a:gd name="T15" fmla="*/ 5 h 33"/>
                <a:gd name="T16" fmla="*/ 33 w 66"/>
                <a:gd name="T17" fmla="*/ 0 h 33"/>
                <a:gd name="T18" fmla="*/ 24 w 66"/>
                <a:gd name="T19" fmla="*/ 5 h 33"/>
                <a:gd name="T20" fmla="*/ 16 w 66"/>
                <a:gd name="T21" fmla="*/ 4 h 33"/>
                <a:gd name="T22" fmla="*/ 13 w 66"/>
                <a:gd name="T23" fmla="*/ 7 h 33"/>
                <a:gd name="T24" fmla="*/ 9 w 66"/>
                <a:gd name="T25" fmla="*/ 10 h 33"/>
                <a:gd name="T26" fmla="*/ 4 w 66"/>
                <a:gd name="T27" fmla="*/ 9 h 33"/>
                <a:gd name="T28" fmla="*/ 4 w 66"/>
                <a:gd name="T29" fmla="*/ 16 h 33"/>
                <a:gd name="T30" fmla="*/ 0 w 66"/>
                <a:gd name="T31" fmla="*/ 26 h 33"/>
                <a:gd name="T32" fmla="*/ 2 w 66"/>
                <a:gd name="T33" fmla="*/ 33 h 33"/>
                <a:gd name="T34" fmla="*/ 33 w 66"/>
                <a:gd name="T3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3">
                  <a:moveTo>
                    <a:pt x="33" y="14"/>
                  </a:moveTo>
                  <a:cubicBezTo>
                    <a:pt x="55" y="14"/>
                    <a:pt x="64" y="24"/>
                    <a:pt x="65" y="32"/>
                  </a:cubicBezTo>
                  <a:cubicBezTo>
                    <a:pt x="66" y="30"/>
                    <a:pt x="66" y="28"/>
                    <a:pt x="65" y="25"/>
                  </a:cubicBezTo>
                  <a:cubicBezTo>
                    <a:pt x="65" y="23"/>
                    <a:pt x="62" y="17"/>
                    <a:pt x="62" y="15"/>
                  </a:cubicBezTo>
                  <a:cubicBezTo>
                    <a:pt x="62" y="13"/>
                    <a:pt x="62" y="11"/>
                    <a:pt x="63" y="9"/>
                  </a:cubicBezTo>
                  <a:cubicBezTo>
                    <a:pt x="61" y="10"/>
                    <a:pt x="57" y="12"/>
                    <a:pt x="55" y="10"/>
                  </a:cubicBezTo>
                  <a:cubicBezTo>
                    <a:pt x="52" y="8"/>
                    <a:pt x="54" y="4"/>
                    <a:pt x="51" y="3"/>
                  </a:cubicBezTo>
                  <a:cubicBezTo>
                    <a:pt x="48" y="2"/>
                    <a:pt x="44" y="5"/>
                    <a:pt x="41" y="5"/>
                  </a:cubicBezTo>
                  <a:cubicBezTo>
                    <a:pt x="38" y="4"/>
                    <a:pt x="35" y="0"/>
                    <a:pt x="33" y="0"/>
                  </a:cubicBezTo>
                  <a:cubicBezTo>
                    <a:pt x="29" y="0"/>
                    <a:pt x="28" y="4"/>
                    <a:pt x="24" y="5"/>
                  </a:cubicBezTo>
                  <a:cubicBezTo>
                    <a:pt x="21" y="5"/>
                    <a:pt x="18" y="4"/>
                    <a:pt x="16" y="4"/>
                  </a:cubicBezTo>
                  <a:cubicBezTo>
                    <a:pt x="15" y="4"/>
                    <a:pt x="13" y="5"/>
                    <a:pt x="13" y="7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5" y="9"/>
                    <a:pt x="4" y="9"/>
                  </a:cubicBezTo>
                  <a:cubicBezTo>
                    <a:pt x="4" y="10"/>
                    <a:pt x="5" y="14"/>
                    <a:pt x="4" y="16"/>
                  </a:cubicBezTo>
                  <a:cubicBezTo>
                    <a:pt x="3" y="19"/>
                    <a:pt x="1" y="22"/>
                    <a:pt x="0" y="26"/>
                  </a:cubicBezTo>
                  <a:cubicBezTo>
                    <a:pt x="0" y="29"/>
                    <a:pt x="1" y="30"/>
                    <a:pt x="2" y="33"/>
                  </a:cubicBezTo>
                  <a:cubicBezTo>
                    <a:pt x="1" y="21"/>
                    <a:pt x="14" y="14"/>
                    <a:pt x="3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gray">
            <a:xfrm>
              <a:off x="3463926" y="3046413"/>
              <a:ext cx="71438" cy="103188"/>
            </a:xfrm>
            <a:custGeom>
              <a:avLst/>
              <a:gdLst>
                <a:gd name="T0" fmla="*/ 9 w 19"/>
                <a:gd name="T1" fmla="*/ 15 h 27"/>
                <a:gd name="T2" fmla="*/ 2 w 19"/>
                <a:gd name="T3" fmla="*/ 20 h 27"/>
                <a:gd name="T4" fmla="*/ 6 w 19"/>
                <a:gd name="T5" fmla="*/ 27 h 27"/>
                <a:gd name="T6" fmla="*/ 10 w 19"/>
                <a:gd name="T7" fmla="*/ 22 h 27"/>
                <a:gd name="T8" fmla="*/ 13 w 19"/>
                <a:gd name="T9" fmla="*/ 19 h 27"/>
                <a:gd name="T10" fmla="*/ 15 w 19"/>
                <a:gd name="T11" fmla="*/ 17 h 27"/>
                <a:gd name="T12" fmla="*/ 14 w 19"/>
                <a:gd name="T13" fmla="*/ 14 h 27"/>
                <a:gd name="T14" fmla="*/ 18 w 19"/>
                <a:gd name="T15" fmla="*/ 13 h 27"/>
                <a:gd name="T16" fmla="*/ 19 w 19"/>
                <a:gd name="T17" fmla="*/ 10 h 27"/>
                <a:gd name="T18" fmla="*/ 17 w 19"/>
                <a:gd name="T19" fmla="*/ 8 h 27"/>
                <a:gd name="T20" fmla="*/ 11 w 19"/>
                <a:gd name="T21" fmla="*/ 8 h 27"/>
                <a:gd name="T22" fmla="*/ 14 w 19"/>
                <a:gd name="T23" fmla="*/ 6 h 27"/>
                <a:gd name="T24" fmla="*/ 16 w 19"/>
                <a:gd name="T25" fmla="*/ 4 h 27"/>
                <a:gd name="T26" fmla="*/ 15 w 19"/>
                <a:gd name="T27" fmla="*/ 0 h 27"/>
                <a:gd name="T28" fmla="*/ 2 w 19"/>
                <a:gd name="T29" fmla="*/ 6 h 27"/>
                <a:gd name="T30" fmla="*/ 4 w 19"/>
                <a:gd name="T31" fmla="*/ 9 h 27"/>
                <a:gd name="T32" fmla="*/ 1 w 19"/>
                <a:gd name="T33" fmla="*/ 9 h 27"/>
                <a:gd name="T34" fmla="*/ 1 w 19"/>
                <a:gd name="T35" fmla="*/ 16 h 27"/>
                <a:gd name="T36" fmla="*/ 9 w 19"/>
                <a:gd name="T3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7">
                  <a:moveTo>
                    <a:pt x="9" y="15"/>
                  </a:moveTo>
                  <a:cubicBezTo>
                    <a:pt x="7" y="16"/>
                    <a:pt x="4" y="18"/>
                    <a:pt x="2" y="20"/>
                  </a:cubicBezTo>
                  <a:cubicBezTo>
                    <a:pt x="3" y="22"/>
                    <a:pt x="5" y="26"/>
                    <a:pt x="6" y="27"/>
                  </a:cubicBezTo>
                  <a:cubicBezTo>
                    <a:pt x="7" y="25"/>
                    <a:pt x="9" y="22"/>
                    <a:pt x="10" y="22"/>
                  </a:cubicBezTo>
                  <a:cubicBezTo>
                    <a:pt x="11" y="21"/>
                    <a:pt x="12" y="20"/>
                    <a:pt x="13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5" y="14"/>
                    <a:pt x="17" y="14"/>
                    <a:pt x="18" y="13"/>
                  </a:cubicBezTo>
                  <a:cubicBezTo>
                    <a:pt x="19" y="12"/>
                    <a:pt x="19" y="11"/>
                    <a:pt x="19" y="10"/>
                  </a:cubicBezTo>
                  <a:cubicBezTo>
                    <a:pt x="19" y="9"/>
                    <a:pt x="18" y="8"/>
                    <a:pt x="17" y="8"/>
                  </a:cubicBezTo>
                  <a:cubicBezTo>
                    <a:pt x="16" y="8"/>
                    <a:pt x="12" y="8"/>
                    <a:pt x="11" y="8"/>
                  </a:cubicBezTo>
                  <a:cubicBezTo>
                    <a:pt x="11" y="8"/>
                    <a:pt x="13" y="7"/>
                    <a:pt x="14" y="6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6" y="4"/>
                    <a:pt x="16" y="2"/>
                    <a:pt x="15" y="0"/>
                  </a:cubicBezTo>
                  <a:cubicBezTo>
                    <a:pt x="11" y="0"/>
                    <a:pt x="4" y="4"/>
                    <a:pt x="2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4"/>
                    <a:pt x="1" y="16"/>
                  </a:cubicBezTo>
                  <a:cubicBezTo>
                    <a:pt x="4" y="15"/>
                    <a:pt x="7" y="15"/>
                    <a:pt x="9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2"/>
            <p:cNvSpPr>
              <a:spLocks noEditPoints="1"/>
            </p:cNvSpPr>
            <p:nvPr/>
          </p:nvSpPr>
          <p:spPr bwMode="gray">
            <a:xfrm>
              <a:off x="3846513" y="3303588"/>
              <a:ext cx="312738" cy="431800"/>
            </a:xfrm>
            <a:custGeom>
              <a:avLst/>
              <a:gdLst>
                <a:gd name="T0" fmla="*/ 64 w 83"/>
                <a:gd name="T1" fmla="*/ 13 h 114"/>
                <a:gd name="T2" fmla="*/ 5 w 83"/>
                <a:gd name="T3" fmla="*/ 19 h 114"/>
                <a:gd name="T4" fmla="*/ 1 w 83"/>
                <a:gd name="T5" fmla="*/ 37 h 114"/>
                <a:gd name="T6" fmla="*/ 6 w 83"/>
                <a:gd name="T7" fmla="*/ 36 h 114"/>
                <a:gd name="T8" fmla="*/ 13 w 83"/>
                <a:gd name="T9" fmla="*/ 36 h 114"/>
                <a:gd name="T10" fmla="*/ 8 w 83"/>
                <a:gd name="T11" fmla="*/ 50 h 114"/>
                <a:gd name="T12" fmla="*/ 15 w 83"/>
                <a:gd name="T13" fmla="*/ 48 h 114"/>
                <a:gd name="T14" fmla="*/ 16 w 83"/>
                <a:gd name="T15" fmla="*/ 62 h 114"/>
                <a:gd name="T16" fmla="*/ 16 w 83"/>
                <a:gd name="T17" fmla="*/ 70 h 114"/>
                <a:gd name="T18" fmla="*/ 20 w 83"/>
                <a:gd name="T19" fmla="*/ 71 h 114"/>
                <a:gd name="T20" fmla="*/ 27 w 83"/>
                <a:gd name="T21" fmla="*/ 75 h 114"/>
                <a:gd name="T22" fmla="*/ 16 w 83"/>
                <a:gd name="T23" fmla="*/ 75 h 114"/>
                <a:gd name="T24" fmla="*/ 22 w 83"/>
                <a:gd name="T25" fmla="*/ 77 h 114"/>
                <a:gd name="T26" fmla="*/ 24 w 83"/>
                <a:gd name="T27" fmla="*/ 80 h 114"/>
                <a:gd name="T28" fmla="*/ 19 w 83"/>
                <a:gd name="T29" fmla="*/ 83 h 114"/>
                <a:gd name="T30" fmla="*/ 26 w 83"/>
                <a:gd name="T31" fmla="*/ 91 h 114"/>
                <a:gd name="T32" fmla="*/ 30 w 83"/>
                <a:gd name="T33" fmla="*/ 100 h 114"/>
                <a:gd name="T34" fmla="*/ 78 w 83"/>
                <a:gd name="T35" fmla="*/ 102 h 114"/>
                <a:gd name="T36" fmla="*/ 63 w 83"/>
                <a:gd name="T37" fmla="*/ 68 h 114"/>
                <a:gd name="T38" fmla="*/ 72 w 83"/>
                <a:gd name="T39" fmla="*/ 61 h 114"/>
                <a:gd name="T40" fmla="*/ 74 w 83"/>
                <a:gd name="T41" fmla="*/ 55 h 114"/>
                <a:gd name="T42" fmla="*/ 70 w 83"/>
                <a:gd name="T43" fmla="*/ 51 h 114"/>
                <a:gd name="T44" fmla="*/ 59 w 83"/>
                <a:gd name="T45" fmla="*/ 50 h 114"/>
                <a:gd name="T46" fmla="*/ 23 w 83"/>
                <a:gd name="T47" fmla="*/ 33 h 114"/>
                <a:gd name="T48" fmla="*/ 12 w 83"/>
                <a:gd name="T49" fmla="*/ 28 h 114"/>
                <a:gd name="T50" fmla="*/ 17 w 83"/>
                <a:gd name="T51" fmla="*/ 29 h 114"/>
                <a:gd name="T52" fmla="*/ 53 w 83"/>
                <a:gd name="T53" fmla="*/ 32 h 114"/>
                <a:gd name="T54" fmla="*/ 78 w 83"/>
                <a:gd name="T55" fmla="*/ 42 h 114"/>
                <a:gd name="T56" fmla="*/ 73 w 83"/>
                <a:gd name="T57" fmla="*/ 26 h 114"/>
                <a:gd name="T58" fmla="*/ 83 w 83"/>
                <a:gd name="T59" fmla="*/ 32 h 114"/>
                <a:gd name="T60" fmla="*/ 29 w 83"/>
                <a:gd name="T61" fmla="*/ 40 h 114"/>
                <a:gd name="T62" fmla="*/ 46 w 83"/>
                <a:gd name="T63" fmla="*/ 47 h 114"/>
                <a:gd name="T64" fmla="*/ 32 w 83"/>
                <a:gd name="T65" fmla="*/ 47 h 114"/>
                <a:gd name="T66" fmla="*/ 29 w 83"/>
                <a:gd name="T67" fmla="*/ 51 h 114"/>
                <a:gd name="T68" fmla="*/ 20 w 83"/>
                <a:gd name="T69" fmla="*/ 47 h 114"/>
                <a:gd name="T70" fmla="*/ 9 w 83"/>
                <a:gd name="T71" fmla="*/ 27 h 114"/>
                <a:gd name="T72" fmla="*/ 18 w 83"/>
                <a:gd name="T73" fmla="*/ 20 h 114"/>
                <a:gd name="T74" fmla="*/ 42 w 83"/>
                <a:gd name="T75" fmla="*/ 20 h 114"/>
                <a:gd name="T76" fmla="*/ 20 w 83"/>
                <a:gd name="T77" fmla="*/ 10 h 114"/>
                <a:gd name="T78" fmla="*/ 43 w 83"/>
                <a:gd name="T79" fmla="*/ 9 h 114"/>
                <a:gd name="T80" fmla="*/ 63 w 83"/>
                <a:gd name="T81" fmla="*/ 30 h 114"/>
                <a:gd name="T82" fmla="*/ 51 w 83"/>
                <a:gd name="T83" fmla="*/ 12 h 114"/>
                <a:gd name="T84" fmla="*/ 63 w 83"/>
                <a:gd name="T85" fmla="*/ 3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114">
                  <a:moveTo>
                    <a:pt x="83" y="32"/>
                  </a:moveTo>
                  <a:cubicBezTo>
                    <a:pt x="82" y="30"/>
                    <a:pt x="75" y="22"/>
                    <a:pt x="64" y="13"/>
                  </a:cubicBezTo>
                  <a:cubicBezTo>
                    <a:pt x="55" y="7"/>
                    <a:pt x="42" y="0"/>
                    <a:pt x="32" y="0"/>
                  </a:cubicBezTo>
                  <a:cubicBezTo>
                    <a:pt x="14" y="0"/>
                    <a:pt x="6" y="13"/>
                    <a:pt x="5" y="19"/>
                  </a:cubicBezTo>
                  <a:cubicBezTo>
                    <a:pt x="4" y="23"/>
                    <a:pt x="4" y="27"/>
                    <a:pt x="5" y="29"/>
                  </a:cubicBezTo>
                  <a:cubicBezTo>
                    <a:pt x="2" y="32"/>
                    <a:pt x="1" y="34"/>
                    <a:pt x="1" y="37"/>
                  </a:cubicBezTo>
                  <a:cubicBezTo>
                    <a:pt x="0" y="39"/>
                    <a:pt x="1" y="42"/>
                    <a:pt x="3" y="43"/>
                  </a:cubicBezTo>
                  <a:cubicBezTo>
                    <a:pt x="2" y="41"/>
                    <a:pt x="4" y="38"/>
                    <a:pt x="6" y="36"/>
                  </a:cubicBezTo>
                  <a:cubicBezTo>
                    <a:pt x="7" y="33"/>
                    <a:pt x="10" y="32"/>
                    <a:pt x="12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7"/>
                    <a:pt x="8" y="40"/>
                    <a:pt x="7" y="4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7" y="71"/>
                    <a:pt x="20" y="71"/>
                  </a:cubicBezTo>
                  <a:cubicBezTo>
                    <a:pt x="22" y="71"/>
                    <a:pt x="27" y="73"/>
                    <a:pt x="27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6"/>
                    <a:pt x="17" y="77"/>
                    <a:pt x="18" y="78"/>
                  </a:cubicBezTo>
                  <a:cubicBezTo>
                    <a:pt x="19" y="77"/>
                    <a:pt x="21" y="77"/>
                    <a:pt x="22" y="77"/>
                  </a:cubicBezTo>
                  <a:cubicBezTo>
                    <a:pt x="22" y="77"/>
                    <a:pt x="24" y="77"/>
                    <a:pt x="26" y="77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3" y="81"/>
                    <a:pt x="21" y="80"/>
                  </a:cubicBezTo>
                  <a:cubicBezTo>
                    <a:pt x="20" y="80"/>
                    <a:pt x="19" y="81"/>
                    <a:pt x="19" y="83"/>
                  </a:cubicBezTo>
                  <a:cubicBezTo>
                    <a:pt x="19" y="84"/>
                    <a:pt x="20" y="87"/>
                    <a:pt x="20" y="87"/>
                  </a:cubicBezTo>
                  <a:cubicBezTo>
                    <a:pt x="21" y="92"/>
                    <a:pt x="26" y="91"/>
                    <a:pt x="26" y="91"/>
                  </a:cubicBezTo>
                  <a:cubicBezTo>
                    <a:pt x="29" y="90"/>
                    <a:pt x="39" y="87"/>
                    <a:pt x="39" y="8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40" y="111"/>
                    <a:pt x="58" y="105"/>
                    <a:pt x="78" y="102"/>
                  </a:cubicBezTo>
                  <a:cubicBezTo>
                    <a:pt x="76" y="98"/>
                    <a:pt x="76" y="96"/>
                    <a:pt x="73" y="91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6" y="65"/>
                    <a:pt x="70" y="63"/>
                    <a:pt x="72" y="61"/>
                  </a:cubicBezTo>
                  <a:cubicBezTo>
                    <a:pt x="74" y="60"/>
                    <a:pt x="77" y="56"/>
                    <a:pt x="78" y="54"/>
                  </a:cubicBezTo>
                  <a:cubicBezTo>
                    <a:pt x="77" y="54"/>
                    <a:pt x="75" y="54"/>
                    <a:pt x="74" y="55"/>
                  </a:cubicBezTo>
                  <a:cubicBezTo>
                    <a:pt x="73" y="55"/>
                    <a:pt x="72" y="57"/>
                    <a:pt x="70" y="56"/>
                  </a:cubicBezTo>
                  <a:cubicBezTo>
                    <a:pt x="68" y="55"/>
                    <a:pt x="69" y="53"/>
                    <a:pt x="70" y="51"/>
                  </a:cubicBezTo>
                  <a:cubicBezTo>
                    <a:pt x="70" y="50"/>
                    <a:pt x="67" y="50"/>
                    <a:pt x="66" y="51"/>
                  </a:cubicBezTo>
                  <a:cubicBezTo>
                    <a:pt x="64" y="52"/>
                    <a:pt x="61" y="52"/>
                    <a:pt x="59" y="50"/>
                  </a:cubicBezTo>
                  <a:cubicBezTo>
                    <a:pt x="56" y="47"/>
                    <a:pt x="45" y="38"/>
                    <a:pt x="42" y="36"/>
                  </a:cubicBezTo>
                  <a:cubicBezTo>
                    <a:pt x="36" y="33"/>
                    <a:pt x="28" y="32"/>
                    <a:pt x="23" y="33"/>
                  </a:cubicBezTo>
                  <a:cubicBezTo>
                    <a:pt x="20" y="34"/>
                    <a:pt x="17" y="35"/>
                    <a:pt x="16" y="3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30"/>
                    <a:pt x="17" y="29"/>
                  </a:cubicBezTo>
                  <a:cubicBezTo>
                    <a:pt x="19" y="28"/>
                    <a:pt x="25" y="27"/>
                    <a:pt x="31" y="27"/>
                  </a:cubicBezTo>
                  <a:cubicBezTo>
                    <a:pt x="39" y="27"/>
                    <a:pt x="49" y="30"/>
                    <a:pt x="53" y="32"/>
                  </a:cubicBezTo>
                  <a:cubicBezTo>
                    <a:pt x="53" y="37"/>
                    <a:pt x="64" y="44"/>
                    <a:pt x="69" y="44"/>
                  </a:cubicBezTo>
                  <a:cubicBezTo>
                    <a:pt x="73" y="45"/>
                    <a:pt x="75" y="44"/>
                    <a:pt x="78" y="42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82" y="35"/>
                    <a:pt x="83" y="36"/>
                  </a:cubicBezTo>
                  <a:cubicBezTo>
                    <a:pt x="83" y="35"/>
                    <a:pt x="83" y="34"/>
                    <a:pt x="83" y="32"/>
                  </a:cubicBezTo>
                  <a:moveTo>
                    <a:pt x="20" y="43"/>
                  </a:moveTo>
                  <a:cubicBezTo>
                    <a:pt x="20" y="43"/>
                    <a:pt x="24" y="41"/>
                    <a:pt x="29" y="40"/>
                  </a:cubicBezTo>
                  <a:cubicBezTo>
                    <a:pt x="35" y="38"/>
                    <a:pt x="42" y="42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8"/>
                    <a:pt x="35" y="47"/>
                    <a:pt x="32" y="47"/>
                  </a:cubicBezTo>
                  <a:cubicBezTo>
                    <a:pt x="29" y="47"/>
                    <a:pt x="27" y="48"/>
                    <a:pt x="27" y="48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0"/>
                    <a:pt x="22" y="47"/>
                    <a:pt x="20" y="47"/>
                  </a:cubicBezTo>
                  <a:lnTo>
                    <a:pt x="20" y="43"/>
                  </a:lnTo>
                  <a:close/>
                  <a:moveTo>
                    <a:pt x="9" y="27"/>
                  </a:moveTo>
                  <a:cubicBezTo>
                    <a:pt x="7" y="21"/>
                    <a:pt x="12" y="15"/>
                    <a:pt x="15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2"/>
                    <a:pt x="11" y="25"/>
                    <a:pt x="9" y="27"/>
                  </a:cubicBezTo>
                  <a:moveTo>
                    <a:pt x="42" y="20"/>
                  </a:moveTo>
                  <a:cubicBezTo>
                    <a:pt x="38" y="18"/>
                    <a:pt x="27" y="18"/>
                    <a:pt x="23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8"/>
                    <a:pt x="27" y="7"/>
                    <a:pt x="31" y="7"/>
                  </a:cubicBezTo>
                  <a:cubicBezTo>
                    <a:pt x="35" y="7"/>
                    <a:pt x="40" y="8"/>
                    <a:pt x="43" y="9"/>
                  </a:cubicBezTo>
                  <a:lnTo>
                    <a:pt x="42" y="20"/>
                  </a:lnTo>
                  <a:close/>
                  <a:moveTo>
                    <a:pt x="63" y="30"/>
                  </a:moveTo>
                  <a:cubicBezTo>
                    <a:pt x="58" y="27"/>
                    <a:pt x="50" y="22"/>
                    <a:pt x="47" y="2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4" y="13"/>
                    <a:pt x="66" y="21"/>
                    <a:pt x="68" y="22"/>
                  </a:cubicBez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gray">
            <a:xfrm>
              <a:off x="4076701" y="3179763"/>
              <a:ext cx="138113" cy="173038"/>
            </a:xfrm>
            <a:custGeom>
              <a:avLst/>
              <a:gdLst>
                <a:gd name="T0" fmla="*/ 0 w 37"/>
                <a:gd name="T1" fmla="*/ 36 h 46"/>
                <a:gd name="T2" fmla="*/ 15 w 37"/>
                <a:gd name="T3" fmla="*/ 46 h 46"/>
                <a:gd name="T4" fmla="*/ 37 w 37"/>
                <a:gd name="T5" fmla="*/ 0 h 46"/>
                <a:gd name="T6" fmla="*/ 0 w 37"/>
                <a:gd name="T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6">
                  <a:moveTo>
                    <a:pt x="0" y="36"/>
                  </a:moveTo>
                  <a:cubicBezTo>
                    <a:pt x="4" y="38"/>
                    <a:pt x="13" y="45"/>
                    <a:pt x="15" y="4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4"/>
            <p:cNvSpPr>
              <a:spLocks noEditPoints="1"/>
            </p:cNvSpPr>
            <p:nvPr/>
          </p:nvSpPr>
          <p:spPr bwMode="gray">
            <a:xfrm>
              <a:off x="8705851" y="3481388"/>
              <a:ext cx="93663" cy="98425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  <a:gd name="T10" fmla="*/ 12 w 25"/>
                <a:gd name="T11" fmla="*/ 23 h 26"/>
                <a:gd name="T12" fmla="*/ 22 w 25"/>
                <a:gd name="T13" fmla="*/ 13 h 26"/>
                <a:gd name="T14" fmla="*/ 12 w 25"/>
                <a:gd name="T15" fmla="*/ 3 h 26"/>
                <a:gd name="T16" fmla="*/ 3 w 25"/>
                <a:gd name="T17" fmla="*/ 13 h 26"/>
                <a:gd name="T18" fmla="*/ 12 w 25"/>
                <a:gd name="T19" fmla="*/ 23 h 26"/>
                <a:gd name="T20" fmla="*/ 8 w 25"/>
                <a:gd name="T21" fmla="*/ 6 h 26"/>
                <a:gd name="T22" fmla="*/ 13 w 25"/>
                <a:gd name="T23" fmla="*/ 6 h 26"/>
                <a:gd name="T24" fmla="*/ 18 w 25"/>
                <a:gd name="T25" fmla="*/ 10 h 26"/>
                <a:gd name="T26" fmla="*/ 15 w 25"/>
                <a:gd name="T27" fmla="*/ 14 h 26"/>
                <a:gd name="T28" fmla="*/ 18 w 25"/>
                <a:gd name="T29" fmla="*/ 20 h 26"/>
                <a:gd name="T30" fmla="*/ 16 w 25"/>
                <a:gd name="T31" fmla="*/ 20 h 26"/>
                <a:gd name="T32" fmla="*/ 12 w 25"/>
                <a:gd name="T33" fmla="*/ 14 h 26"/>
                <a:gd name="T34" fmla="*/ 10 w 25"/>
                <a:gd name="T35" fmla="*/ 14 h 26"/>
                <a:gd name="T36" fmla="*/ 10 w 25"/>
                <a:gd name="T37" fmla="*/ 20 h 26"/>
                <a:gd name="T38" fmla="*/ 8 w 25"/>
                <a:gd name="T39" fmla="*/ 20 h 26"/>
                <a:gd name="T40" fmla="*/ 8 w 25"/>
                <a:gd name="T41" fmla="*/ 6 h 26"/>
                <a:gd name="T42" fmla="*/ 10 w 25"/>
                <a:gd name="T43" fmla="*/ 12 h 26"/>
                <a:gd name="T44" fmla="*/ 13 w 25"/>
                <a:gd name="T45" fmla="*/ 12 h 26"/>
                <a:gd name="T46" fmla="*/ 16 w 25"/>
                <a:gd name="T47" fmla="*/ 10 h 26"/>
                <a:gd name="T48" fmla="*/ 13 w 25"/>
                <a:gd name="T49" fmla="*/ 8 h 26"/>
                <a:gd name="T50" fmla="*/ 10 w 25"/>
                <a:gd name="T51" fmla="*/ 8 h 26"/>
                <a:gd name="T52" fmla="*/ 10 w 25"/>
                <a:gd name="T5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19" y="0"/>
                    <a:pt x="25" y="5"/>
                    <a:pt x="25" y="13"/>
                  </a:cubicBezTo>
                  <a:cubicBezTo>
                    <a:pt x="25" y="20"/>
                    <a:pt x="19" y="26"/>
                    <a:pt x="12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2" y="0"/>
                  </a:cubicBezTo>
                  <a:moveTo>
                    <a:pt x="12" y="23"/>
                  </a:moveTo>
                  <a:cubicBezTo>
                    <a:pt x="18" y="23"/>
                    <a:pt x="22" y="19"/>
                    <a:pt x="22" y="13"/>
                  </a:cubicBezTo>
                  <a:cubicBezTo>
                    <a:pt x="22" y="7"/>
                    <a:pt x="18" y="3"/>
                    <a:pt x="12" y="3"/>
                  </a:cubicBezTo>
                  <a:cubicBezTo>
                    <a:pt x="7" y="3"/>
                    <a:pt x="3" y="7"/>
                    <a:pt x="3" y="13"/>
                  </a:cubicBezTo>
                  <a:cubicBezTo>
                    <a:pt x="3" y="19"/>
                    <a:pt x="7" y="23"/>
                    <a:pt x="12" y="23"/>
                  </a:cubicBezTo>
                  <a:moveTo>
                    <a:pt x="8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6" y="6"/>
                    <a:pt x="18" y="7"/>
                    <a:pt x="18" y="10"/>
                  </a:cubicBezTo>
                  <a:cubicBezTo>
                    <a:pt x="18" y="13"/>
                    <a:pt x="17" y="14"/>
                    <a:pt x="15" y="1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8" y="20"/>
                    <a:pt x="8" y="20"/>
                  </a:cubicBezTo>
                  <a:lnTo>
                    <a:pt x="8" y="6"/>
                  </a:lnTo>
                  <a:close/>
                  <a:moveTo>
                    <a:pt x="10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6" y="12"/>
                    <a:pt x="16" y="10"/>
                  </a:cubicBezTo>
                  <a:cubicBezTo>
                    <a:pt x="16" y="8"/>
                    <a:pt x="14" y="8"/>
                    <a:pt x="13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gray">
            <a:xfrm>
              <a:off x="4470401" y="3727450"/>
              <a:ext cx="1631950" cy="15875"/>
            </a:xfrm>
            <a:prstGeom prst="rect">
              <a:avLst/>
            </a:pr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gray">
            <a:xfrm>
              <a:off x="6327776" y="3727450"/>
              <a:ext cx="2352675" cy="15875"/>
            </a:xfrm>
            <a:prstGeom prst="rect">
              <a:avLst/>
            </a:pr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gray">
            <a:xfrm>
              <a:off x="5410201" y="3886200"/>
              <a:ext cx="44450" cy="231775"/>
            </a:xfrm>
            <a:prstGeom prst="rect">
              <a:avLst/>
            </a:pr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gray">
            <a:xfrm>
              <a:off x="5580063" y="3886200"/>
              <a:ext cx="171450" cy="231775"/>
            </a:xfrm>
            <a:custGeom>
              <a:avLst/>
              <a:gdLst>
                <a:gd name="T0" fmla="*/ 0 w 108"/>
                <a:gd name="T1" fmla="*/ 0 h 146"/>
                <a:gd name="T2" fmla="*/ 23 w 108"/>
                <a:gd name="T3" fmla="*/ 0 h 146"/>
                <a:gd name="T4" fmla="*/ 85 w 108"/>
                <a:gd name="T5" fmla="*/ 103 h 146"/>
                <a:gd name="T6" fmla="*/ 85 w 108"/>
                <a:gd name="T7" fmla="*/ 103 h 146"/>
                <a:gd name="T8" fmla="*/ 85 w 108"/>
                <a:gd name="T9" fmla="*/ 0 h 146"/>
                <a:gd name="T10" fmla="*/ 108 w 108"/>
                <a:gd name="T11" fmla="*/ 0 h 146"/>
                <a:gd name="T12" fmla="*/ 108 w 108"/>
                <a:gd name="T13" fmla="*/ 146 h 146"/>
                <a:gd name="T14" fmla="*/ 85 w 108"/>
                <a:gd name="T15" fmla="*/ 146 h 146"/>
                <a:gd name="T16" fmla="*/ 26 w 108"/>
                <a:gd name="T17" fmla="*/ 43 h 146"/>
                <a:gd name="T18" fmla="*/ 23 w 108"/>
                <a:gd name="T19" fmla="*/ 43 h 146"/>
                <a:gd name="T20" fmla="*/ 23 w 108"/>
                <a:gd name="T21" fmla="*/ 146 h 146"/>
                <a:gd name="T22" fmla="*/ 0 w 108"/>
                <a:gd name="T23" fmla="*/ 146 h 146"/>
                <a:gd name="T24" fmla="*/ 0 w 108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46">
                  <a:moveTo>
                    <a:pt x="0" y="0"/>
                  </a:moveTo>
                  <a:lnTo>
                    <a:pt x="23" y="0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108" y="146"/>
                  </a:lnTo>
                  <a:lnTo>
                    <a:pt x="85" y="146"/>
                  </a:lnTo>
                  <a:lnTo>
                    <a:pt x="26" y="43"/>
                  </a:lnTo>
                  <a:lnTo>
                    <a:pt x="23" y="43"/>
                  </a:lnTo>
                  <a:lnTo>
                    <a:pt x="23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gray">
            <a:xfrm>
              <a:off x="5849938" y="3883025"/>
              <a:ext cx="198438" cy="238125"/>
            </a:xfrm>
            <a:custGeom>
              <a:avLst/>
              <a:gdLst>
                <a:gd name="T0" fmla="*/ 10 w 53"/>
                <a:gd name="T1" fmla="*/ 43 h 63"/>
                <a:gd name="T2" fmla="*/ 28 w 53"/>
                <a:gd name="T3" fmla="*/ 53 h 63"/>
                <a:gd name="T4" fmla="*/ 41 w 53"/>
                <a:gd name="T5" fmla="*/ 45 h 63"/>
                <a:gd name="T6" fmla="*/ 28 w 53"/>
                <a:gd name="T7" fmla="*/ 37 h 63"/>
                <a:gd name="T8" fmla="*/ 22 w 53"/>
                <a:gd name="T9" fmla="*/ 35 h 63"/>
                <a:gd name="T10" fmla="*/ 3 w 53"/>
                <a:gd name="T11" fmla="*/ 18 h 63"/>
                <a:gd name="T12" fmla="*/ 27 w 53"/>
                <a:gd name="T13" fmla="*/ 0 h 63"/>
                <a:gd name="T14" fmla="*/ 52 w 53"/>
                <a:gd name="T15" fmla="*/ 12 h 63"/>
                <a:gd name="T16" fmla="*/ 43 w 53"/>
                <a:gd name="T17" fmla="*/ 19 h 63"/>
                <a:gd name="T18" fmla="*/ 27 w 53"/>
                <a:gd name="T19" fmla="*/ 10 h 63"/>
                <a:gd name="T20" fmla="*/ 15 w 53"/>
                <a:gd name="T21" fmla="*/ 17 h 63"/>
                <a:gd name="T22" fmla="*/ 28 w 53"/>
                <a:gd name="T23" fmla="*/ 25 h 63"/>
                <a:gd name="T24" fmla="*/ 35 w 53"/>
                <a:gd name="T25" fmla="*/ 26 h 63"/>
                <a:gd name="T26" fmla="*/ 53 w 53"/>
                <a:gd name="T27" fmla="*/ 43 h 63"/>
                <a:gd name="T28" fmla="*/ 26 w 53"/>
                <a:gd name="T29" fmla="*/ 63 h 63"/>
                <a:gd name="T30" fmla="*/ 0 w 53"/>
                <a:gd name="T31" fmla="*/ 50 h 63"/>
                <a:gd name="T32" fmla="*/ 10 w 53"/>
                <a:gd name="T33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3">
                  <a:moveTo>
                    <a:pt x="10" y="43"/>
                  </a:moveTo>
                  <a:cubicBezTo>
                    <a:pt x="14" y="50"/>
                    <a:pt x="21" y="53"/>
                    <a:pt x="28" y="53"/>
                  </a:cubicBezTo>
                  <a:cubicBezTo>
                    <a:pt x="33" y="53"/>
                    <a:pt x="41" y="51"/>
                    <a:pt x="41" y="45"/>
                  </a:cubicBezTo>
                  <a:cubicBezTo>
                    <a:pt x="41" y="40"/>
                    <a:pt x="36" y="39"/>
                    <a:pt x="28" y="37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2" y="33"/>
                    <a:pt x="3" y="30"/>
                    <a:pt x="3" y="18"/>
                  </a:cubicBezTo>
                  <a:cubicBezTo>
                    <a:pt x="3" y="6"/>
                    <a:pt x="16" y="0"/>
                    <a:pt x="27" y="0"/>
                  </a:cubicBezTo>
                  <a:cubicBezTo>
                    <a:pt x="37" y="0"/>
                    <a:pt x="46" y="3"/>
                    <a:pt x="52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3"/>
                    <a:pt x="34" y="10"/>
                    <a:pt x="27" y="10"/>
                  </a:cubicBezTo>
                  <a:cubicBezTo>
                    <a:pt x="20" y="10"/>
                    <a:pt x="15" y="13"/>
                    <a:pt x="15" y="17"/>
                  </a:cubicBezTo>
                  <a:cubicBezTo>
                    <a:pt x="15" y="22"/>
                    <a:pt x="21" y="23"/>
                    <a:pt x="28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44" y="28"/>
                    <a:pt x="53" y="32"/>
                    <a:pt x="53" y="43"/>
                  </a:cubicBezTo>
                  <a:cubicBezTo>
                    <a:pt x="53" y="58"/>
                    <a:pt x="39" y="63"/>
                    <a:pt x="26" y="63"/>
                  </a:cubicBezTo>
                  <a:cubicBezTo>
                    <a:pt x="16" y="63"/>
                    <a:pt x="6" y="59"/>
                    <a:pt x="0" y="50"/>
                  </a:cubicBezTo>
                  <a:lnTo>
                    <a:pt x="10" y="43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gray">
            <a:xfrm>
              <a:off x="6157913" y="3886200"/>
              <a:ext cx="184150" cy="234950"/>
            </a:xfrm>
            <a:custGeom>
              <a:avLst/>
              <a:gdLst>
                <a:gd name="T0" fmla="*/ 49 w 49"/>
                <a:gd name="T1" fmla="*/ 42 h 62"/>
                <a:gd name="T2" fmla="*/ 24 w 49"/>
                <a:gd name="T3" fmla="*/ 62 h 62"/>
                <a:gd name="T4" fmla="*/ 0 w 49"/>
                <a:gd name="T5" fmla="*/ 42 h 62"/>
                <a:gd name="T6" fmla="*/ 0 w 49"/>
                <a:gd name="T7" fmla="*/ 0 h 62"/>
                <a:gd name="T8" fmla="*/ 11 w 49"/>
                <a:gd name="T9" fmla="*/ 0 h 62"/>
                <a:gd name="T10" fmla="*/ 11 w 49"/>
                <a:gd name="T11" fmla="*/ 39 h 62"/>
                <a:gd name="T12" fmla="*/ 24 w 49"/>
                <a:gd name="T13" fmla="*/ 51 h 62"/>
                <a:gd name="T14" fmla="*/ 37 w 49"/>
                <a:gd name="T15" fmla="*/ 39 h 62"/>
                <a:gd name="T16" fmla="*/ 37 w 49"/>
                <a:gd name="T17" fmla="*/ 0 h 62"/>
                <a:gd name="T18" fmla="*/ 49 w 49"/>
                <a:gd name="T19" fmla="*/ 0 h 62"/>
                <a:gd name="T20" fmla="*/ 49 w 49"/>
                <a:gd name="T21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62">
                  <a:moveTo>
                    <a:pt x="49" y="42"/>
                  </a:moveTo>
                  <a:cubicBezTo>
                    <a:pt x="49" y="54"/>
                    <a:pt x="39" y="62"/>
                    <a:pt x="24" y="62"/>
                  </a:cubicBezTo>
                  <a:cubicBezTo>
                    <a:pt x="10" y="62"/>
                    <a:pt x="0" y="54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6"/>
                    <a:pt x="14" y="51"/>
                    <a:pt x="24" y="51"/>
                  </a:cubicBezTo>
                  <a:cubicBezTo>
                    <a:pt x="34" y="51"/>
                    <a:pt x="37" y="46"/>
                    <a:pt x="37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1"/>
            <p:cNvSpPr>
              <a:spLocks noEditPoints="1"/>
            </p:cNvSpPr>
            <p:nvPr/>
          </p:nvSpPr>
          <p:spPr bwMode="gray">
            <a:xfrm>
              <a:off x="6462713" y="3886200"/>
              <a:ext cx="176213" cy="231775"/>
            </a:xfrm>
            <a:custGeom>
              <a:avLst/>
              <a:gdLst>
                <a:gd name="T0" fmla="*/ 0 w 47"/>
                <a:gd name="T1" fmla="*/ 0 h 61"/>
                <a:gd name="T2" fmla="*/ 25 w 47"/>
                <a:gd name="T3" fmla="*/ 0 h 61"/>
                <a:gd name="T4" fmla="*/ 46 w 47"/>
                <a:gd name="T5" fmla="*/ 18 h 61"/>
                <a:gd name="T6" fmla="*/ 34 w 47"/>
                <a:gd name="T7" fmla="*/ 36 h 61"/>
                <a:gd name="T8" fmla="*/ 47 w 47"/>
                <a:gd name="T9" fmla="*/ 61 h 61"/>
                <a:gd name="T10" fmla="*/ 34 w 47"/>
                <a:gd name="T11" fmla="*/ 61 h 61"/>
                <a:gd name="T12" fmla="*/ 22 w 47"/>
                <a:gd name="T13" fmla="*/ 38 h 61"/>
                <a:gd name="T14" fmla="*/ 11 w 47"/>
                <a:gd name="T15" fmla="*/ 38 h 61"/>
                <a:gd name="T16" fmla="*/ 11 w 47"/>
                <a:gd name="T17" fmla="*/ 61 h 61"/>
                <a:gd name="T18" fmla="*/ 0 w 47"/>
                <a:gd name="T19" fmla="*/ 61 h 61"/>
                <a:gd name="T20" fmla="*/ 0 w 47"/>
                <a:gd name="T21" fmla="*/ 0 h 61"/>
                <a:gd name="T22" fmla="*/ 11 w 47"/>
                <a:gd name="T23" fmla="*/ 28 h 61"/>
                <a:gd name="T24" fmla="*/ 24 w 47"/>
                <a:gd name="T25" fmla="*/ 28 h 61"/>
                <a:gd name="T26" fmla="*/ 34 w 47"/>
                <a:gd name="T27" fmla="*/ 19 h 61"/>
                <a:gd name="T28" fmla="*/ 22 w 47"/>
                <a:gd name="T29" fmla="*/ 10 h 61"/>
                <a:gd name="T30" fmla="*/ 11 w 47"/>
                <a:gd name="T31" fmla="*/ 10 h 61"/>
                <a:gd name="T32" fmla="*/ 11 w 47"/>
                <a:gd name="T33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1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6" y="8"/>
                    <a:pt x="46" y="18"/>
                  </a:cubicBezTo>
                  <a:cubicBezTo>
                    <a:pt x="46" y="32"/>
                    <a:pt x="37" y="35"/>
                    <a:pt x="34" y="36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0"/>
                  </a:lnTo>
                  <a:close/>
                  <a:moveTo>
                    <a:pt x="11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30" y="28"/>
                    <a:pt x="34" y="25"/>
                    <a:pt x="34" y="19"/>
                  </a:cubicBezTo>
                  <a:cubicBezTo>
                    <a:pt x="34" y="14"/>
                    <a:pt x="30" y="10"/>
                    <a:pt x="22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2"/>
            <p:cNvSpPr>
              <a:spLocks noEditPoints="1"/>
            </p:cNvSpPr>
            <p:nvPr/>
          </p:nvSpPr>
          <p:spPr bwMode="gray">
            <a:xfrm>
              <a:off x="6721476" y="3886200"/>
              <a:ext cx="203200" cy="231775"/>
            </a:xfrm>
            <a:custGeom>
              <a:avLst/>
              <a:gdLst>
                <a:gd name="T0" fmla="*/ 50 w 128"/>
                <a:gd name="T1" fmla="*/ 0 h 146"/>
                <a:gd name="T2" fmla="*/ 81 w 128"/>
                <a:gd name="T3" fmla="*/ 0 h 146"/>
                <a:gd name="T4" fmla="*/ 128 w 128"/>
                <a:gd name="T5" fmla="*/ 146 h 146"/>
                <a:gd name="T6" fmla="*/ 100 w 128"/>
                <a:gd name="T7" fmla="*/ 146 h 146"/>
                <a:gd name="T8" fmla="*/ 93 w 128"/>
                <a:gd name="T9" fmla="*/ 117 h 146"/>
                <a:gd name="T10" fmla="*/ 38 w 128"/>
                <a:gd name="T11" fmla="*/ 117 h 146"/>
                <a:gd name="T12" fmla="*/ 29 w 128"/>
                <a:gd name="T13" fmla="*/ 146 h 146"/>
                <a:gd name="T14" fmla="*/ 0 w 128"/>
                <a:gd name="T15" fmla="*/ 146 h 146"/>
                <a:gd name="T16" fmla="*/ 50 w 128"/>
                <a:gd name="T17" fmla="*/ 0 h 146"/>
                <a:gd name="T18" fmla="*/ 64 w 128"/>
                <a:gd name="T19" fmla="*/ 26 h 146"/>
                <a:gd name="T20" fmla="*/ 64 w 128"/>
                <a:gd name="T21" fmla="*/ 26 h 146"/>
                <a:gd name="T22" fmla="*/ 45 w 128"/>
                <a:gd name="T23" fmla="*/ 93 h 146"/>
                <a:gd name="T24" fmla="*/ 85 w 128"/>
                <a:gd name="T25" fmla="*/ 93 h 146"/>
                <a:gd name="T26" fmla="*/ 64 w 128"/>
                <a:gd name="T27" fmla="*/ 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46">
                  <a:moveTo>
                    <a:pt x="50" y="0"/>
                  </a:moveTo>
                  <a:lnTo>
                    <a:pt x="81" y="0"/>
                  </a:lnTo>
                  <a:lnTo>
                    <a:pt x="128" y="146"/>
                  </a:lnTo>
                  <a:lnTo>
                    <a:pt x="100" y="146"/>
                  </a:lnTo>
                  <a:lnTo>
                    <a:pt x="93" y="117"/>
                  </a:lnTo>
                  <a:lnTo>
                    <a:pt x="38" y="117"/>
                  </a:lnTo>
                  <a:lnTo>
                    <a:pt x="29" y="146"/>
                  </a:lnTo>
                  <a:lnTo>
                    <a:pt x="0" y="146"/>
                  </a:lnTo>
                  <a:lnTo>
                    <a:pt x="50" y="0"/>
                  </a:lnTo>
                  <a:close/>
                  <a:moveTo>
                    <a:pt x="64" y="26"/>
                  </a:moveTo>
                  <a:lnTo>
                    <a:pt x="64" y="26"/>
                  </a:lnTo>
                  <a:lnTo>
                    <a:pt x="45" y="93"/>
                  </a:lnTo>
                  <a:lnTo>
                    <a:pt x="85" y="93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gray">
            <a:xfrm>
              <a:off x="7023101" y="3886200"/>
              <a:ext cx="171450" cy="231775"/>
            </a:xfrm>
            <a:custGeom>
              <a:avLst/>
              <a:gdLst>
                <a:gd name="T0" fmla="*/ 0 w 108"/>
                <a:gd name="T1" fmla="*/ 0 h 146"/>
                <a:gd name="T2" fmla="*/ 23 w 108"/>
                <a:gd name="T3" fmla="*/ 0 h 146"/>
                <a:gd name="T4" fmla="*/ 82 w 108"/>
                <a:gd name="T5" fmla="*/ 103 h 146"/>
                <a:gd name="T6" fmla="*/ 85 w 108"/>
                <a:gd name="T7" fmla="*/ 103 h 146"/>
                <a:gd name="T8" fmla="*/ 85 w 108"/>
                <a:gd name="T9" fmla="*/ 0 h 146"/>
                <a:gd name="T10" fmla="*/ 108 w 108"/>
                <a:gd name="T11" fmla="*/ 0 h 146"/>
                <a:gd name="T12" fmla="*/ 108 w 108"/>
                <a:gd name="T13" fmla="*/ 146 h 146"/>
                <a:gd name="T14" fmla="*/ 82 w 108"/>
                <a:gd name="T15" fmla="*/ 146 h 146"/>
                <a:gd name="T16" fmla="*/ 23 w 108"/>
                <a:gd name="T17" fmla="*/ 43 h 146"/>
                <a:gd name="T18" fmla="*/ 23 w 108"/>
                <a:gd name="T19" fmla="*/ 43 h 146"/>
                <a:gd name="T20" fmla="*/ 23 w 108"/>
                <a:gd name="T21" fmla="*/ 146 h 146"/>
                <a:gd name="T22" fmla="*/ 0 w 108"/>
                <a:gd name="T23" fmla="*/ 146 h 146"/>
                <a:gd name="T24" fmla="*/ 0 w 108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46">
                  <a:moveTo>
                    <a:pt x="0" y="0"/>
                  </a:moveTo>
                  <a:lnTo>
                    <a:pt x="23" y="0"/>
                  </a:lnTo>
                  <a:lnTo>
                    <a:pt x="82" y="103"/>
                  </a:lnTo>
                  <a:lnTo>
                    <a:pt x="85" y="103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108" y="146"/>
                  </a:lnTo>
                  <a:lnTo>
                    <a:pt x="82" y="146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gray">
            <a:xfrm>
              <a:off x="7304088" y="3883025"/>
              <a:ext cx="203200" cy="238125"/>
            </a:xfrm>
            <a:custGeom>
              <a:avLst/>
              <a:gdLst>
                <a:gd name="T0" fmla="*/ 42 w 54"/>
                <a:gd name="T1" fmla="*/ 21 h 63"/>
                <a:gd name="T2" fmla="*/ 29 w 54"/>
                <a:gd name="T3" fmla="*/ 10 h 63"/>
                <a:gd name="T4" fmla="*/ 12 w 54"/>
                <a:gd name="T5" fmla="*/ 31 h 63"/>
                <a:gd name="T6" fmla="*/ 29 w 54"/>
                <a:gd name="T7" fmla="*/ 53 h 63"/>
                <a:gd name="T8" fmla="*/ 43 w 54"/>
                <a:gd name="T9" fmla="*/ 40 h 63"/>
                <a:gd name="T10" fmla="*/ 54 w 54"/>
                <a:gd name="T11" fmla="*/ 45 h 63"/>
                <a:gd name="T12" fmla="*/ 29 w 54"/>
                <a:gd name="T13" fmla="*/ 63 h 63"/>
                <a:gd name="T14" fmla="*/ 0 w 54"/>
                <a:gd name="T15" fmla="*/ 31 h 63"/>
                <a:gd name="T16" fmla="*/ 29 w 54"/>
                <a:gd name="T17" fmla="*/ 0 h 63"/>
                <a:gd name="T18" fmla="*/ 53 w 54"/>
                <a:gd name="T19" fmla="*/ 19 h 63"/>
                <a:gd name="T20" fmla="*/ 42 w 54"/>
                <a:gd name="T21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3">
                  <a:moveTo>
                    <a:pt x="42" y="21"/>
                  </a:moveTo>
                  <a:cubicBezTo>
                    <a:pt x="41" y="15"/>
                    <a:pt x="36" y="10"/>
                    <a:pt x="29" y="10"/>
                  </a:cubicBezTo>
                  <a:cubicBezTo>
                    <a:pt x="17" y="10"/>
                    <a:pt x="12" y="21"/>
                    <a:pt x="12" y="31"/>
                  </a:cubicBezTo>
                  <a:cubicBezTo>
                    <a:pt x="12" y="42"/>
                    <a:pt x="17" y="53"/>
                    <a:pt x="29" y="53"/>
                  </a:cubicBezTo>
                  <a:cubicBezTo>
                    <a:pt x="37" y="53"/>
                    <a:pt x="41" y="47"/>
                    <a:pt x="43" y="40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49" y="57"/>
                    <a:pt x="41" y="63"/>
                    <a:pt x="29" y="63"/>
                  </a:cubicBezTo>
                  <a:cubicBezTo>
                    <a:pt x="9" y="63"/>
                    <a:pt x="0" y="48"/>
                    <a:pt x="0" y="31"/>
                  </a:cubicBezTo>
                  <a:cubicBezTo>
                    <a:pt x="0" y="14"/>
                    <a:pt x="11" y="0"/>
                    <a:pt x="29" y="0"/>
                  </a:cubicBezTo>
                  <a:cubicBezTo>
                    <a:pt x="41" y="0"/>
                    <a:pt x="50" y="6"/>
                    <a:pt x="53" y="19"/>
                  </a:cubicBezTo>
                  <a:lnTo>
                    <a:pt x="42" y="21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gray">
            <a:xfrm>
              <a:off x="7597776" y="3886200"/>
              <a:ext cx="168275" cy="231775"/>
            </a:xfrm>
            <a:custGeom>
              <a:avLst/>
              <a:gdLst>
                <a:gd name="T0" fmla="*/ 0 w 106"/>
                <a:gd name="T1" fmla="*/ 0 h 146"/>
                <a:gd name="T2" fmla="*/ 102 w 106"/>
                <a:gd name="T3" fmla="*/ 0 h 146"/>
                <a:gd name="T4" fmla="*/ 102 w 106"/>
                <a:gd name="T5" fmla="*/ 26 h 146"/>
                <a:gd name="T6" fmla="*/ 28 w 106"/>
                <a:gd name="T7" fmla="*/ 26 h 146"/>
                <a:gd name="T8" fmla="*/ 28 w 106"/>
                <a:gd name="T9" fmla="*/ 57 h 146"/>
                <a:gd name="T10" fmla="*/ 95 w 106"/>
                <a:gd name="T11" fmla="*/ 57 h 146"/>
                <a:gd name="T12" fmla="*/ 95 w 106"/>
                <a:gd name="T13" fmla="*/ 81 h 146"/>
                <a:gd name="T14" fmla="*/ 28 w 106"/>
                <a:gd name="T15" fmla="*/ 81 h 146"/>
                <a:gd name="T16" fmla="*/ 28 w 106"/>
                <a:gd name="T17" fmla="*/ 119 h 146"/>
                <a:gd name="T18" fmla="*/ 106 w 106"/>
                <a:gd name="T19" fmla="*/ 119 h 146"/>
                <a:gd name="T20" fmla="*/ 106 w 106"/>
                <a:gd name="T21" fmla="*/ 146 h 146"/>
                <a:gd name="T22" fmla="*/ 0 w 106"/>
                <a:gd name="T23" fmla="*/ 146 h 146"/>
                <a:gd name="T24" fmla="*/ 0 w 106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6">
                  <a:moveTo>
                    <a:pt x="0" y="0"/>
                  </a:moveTo>
                  <a:lnTo>
                    <a:pt x="102" y="0"/>
                  </a:lnTo>
                  <a:lnTo>
                    <a:pt x="102" y="26"/>
                  </a:lnTo>
                  <a:lnTo>
                    <a:pt x="28" y="26"/>
                  </a:lnTo>
                  <a:lnTo>
                    <a:pt x="28" y="57"/>
                  </a:lnTo>
                  <a:lnTo>
                    <a:pt x="95" y="57"/>
                  </a:lnTo>
                  <a:lnTo>
                    <a:pt x="95" y="81"/>
                  </a:lnTo>
                  <a:lnTo>
                    <a:pt x="28" y="81"/>
                  </a:lnTo>
                  <a:lnTo>
                    <a:pt x="28" y="119"/>
                  </a:lnTo>
                  <a:lnTo>
                    <a:pt x="106" y="119"/>
                  </a:lnTo>
                  <a:lnTo>
                    <a:pt x="106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8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8901" y="990600"/>
            <a:ext cx="11083499" cy="5181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08000" y="274641"/>
            <a:ext cx="11074400" cy="48736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8117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A1EE2B4-6D53-52CB-7A80-ADCAA51852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51982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84" imgH="384" progId="TCLayout.ActiveDocument.1">
                  <p:embed/>
                </p:oleObj>
              </mc:Choice>
              <mc:Fallback>
                <p:oleObj name="think-cell Slide" r:id="rId12" imgW="384" imgH="38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A1EE2B4-6D53-52CB-7A80-ADCAA5185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37E5C-E878-46AB-9E8B-4290B755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8501" y="6370639"/>
            <a:ext cx="62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200" smtClean="0">
                <a:solidFill>
                  <a:schemeClr val="accent5"/>
                </a:solidFill>
              </a:defRPr>
            </a:lvl1pPr>
          </a:lstStyle>
          <a:p>
            <a:fld id="{8FB4CE90-470A-43E3-A052-3E8AD880B4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120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1" y="1446122"/>
            <a:ext cx="11730789" cy="472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32969" y="6223139"/>
            <a:ext cx="11926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6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0" r:id="rId4"/>
    <p:sldLayoutId id="2147483671" r:id="rId5"/>
    <p:sldLayoutId id="2147483654" r:id="rId6"/>
    <p:sldLayoutId id="2147483655" r:id="rId7"/>
    <p:sldLayoutId id="2147483659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Wingdings 2" panose="05020102010507070707" pitchFamily="18" charset="2"/>
        <a:buChar char="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7700" indent="-15240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819150" indent="-230188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950913" indent="-157163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pos="75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hyperlink" Target="https://freepngimg.com/png/92182-monopoly-uncle-rich-party-male-pennybags-man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chart" Target="../charts/char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Working Together in a Chaotic Insurance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Patrick Devlin, Vice President, Sr. Corporate Counsel &amp; Manager</a:t>
            </a:r>
          </a:p>
          <a:p>
            <a:r>
              <a:rPr lang="en-US"/>
              <a:t>Liberty Mutual Insurance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67B5427-A16C-AE51-0859-0C6E719F30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7741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67B5427-A16C-AE51-0859-0C6E719F3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2E642-33D1-710B-3F9A-28DB8B25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1005386"/>
          </a:xfrm>
        </p:spPr>
        <p:txBody>
          <a:bodyPr vert="horz">
            <a:normAutofit/>
          </a:bodyPr>
          <a:lstStyle/>
          <a:p>
            <a:r>
              <a:rPr lang="en-US" sz="3600"/>
              <a:t>What is MCAS?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7545-CB8D-DFC4-BC2B-4F4E1F0C1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3ADE7-C861-C608-5383-E460913BD4D3}"/>
              </a:ext>
            </a:extLst>
          </p:cNvPr>
          <p:cNvSpPr/>
          <p:nvPr/>
        </p:nvSpPr>
        <p:spPr>
          <a:xfrm>
            <a:off x="0" y="1402345"/>
            <a:ext cx="12192000" cy="10053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FFC000"/>
              </a:buClr>
            </a:pPr>
            <a:r>
              <a:rPr lang="en-US" sz="20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20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 Conduct Annual Statement </a:t>
            </a:r>
            <a:r>
              <a:rPr lang="en-US" sz="20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(MCAS) is a mandatory filing that collects underwriting and claims data on a state-specific, industry-wide basis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4BF02-BC7B-82C3-905E-EFD20BD1B2C3}"/>
              </a:ext>
            </a:extLst>
          </p:cNvPr>
          <p:cNvGrpSpPr/>
          <p:nvPr/>
        </p:nvGrpSpPr>
        <p:grpSpPr>
          <a:xfrm>
            <a:off x="789220" y="2733737"/>
            <a:ext cx="10613559" cy="2984889"/>
            <a:chOff x="766891" y="2790887"/>
            <a:chExt cx="10613559" cy="29848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0080679-2861-785F-9E9B-F4D6F793DE8F}"/>
                </a:ext>
              </a:extLst>
            </p:cNvPr>
            <p:cNvGrpSpPr/>
            <p:nvPr/>
          </p:nvGrpSpPr>
          <p:grpSpPr>
            <a:xfrm>
              <a:off x="1941411" y="2790888"/>
              <a:ext cx="822960" cy="822960"/>
              <a:chOff x="1893566" y="2696025"/>
              <a:chExt cx="822960" cy="82296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E59CAE-652A-3D55-77EE-C9F9260F336B}"/>
                  </a:ext>
                </a:extLst>
              </p:cNvPr>
              <p:cNvSpPr/>
              <p:nvPr/>
            </p:nvSpPr>
            <p:spPr>
              <a:xfrm>
                <a:off x="1893566" y="2696025"/>
                <a:ext cx="822960" cy="822960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63D2E68-8F9A-32A8-1968-A4678AB81799}"/>
                  </a:ext>
                </a:extLst>
              </p:cNvPr>
              <p:cNvSpPr/>
              <p:nvPr/>
            </p:nvSpPr>
            <p:spPr>
              <a:xfrm>
                <a:off x="1985006" y="2770838"/>
                <a:ext cx="640080" cy="67333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492CC40-F088-C48B-01EC-CA9F24523851}"/>
                </a:ext>
              </a:extLst>
            </p:cNvPr>
            <p:cNvGrpSpPr/>
            <p:nvPr/>
          </p:nvGrpSpPr>
          <p:grpSpPr>
            <a:xfrm>
              <a:off x="5694545" y="2790887"/>
              <a:ext cx="822960" cy="822960"/>
              <a:chOff x="1893566" y="2696025"/>
              <a:chExt cx="822960" cy="82296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DB1808C-91D5-3743-8E84-88B5C3C85523}"/>
                  </a:ext>
                </a:extLst>
              </p:cNvPr>
              <p:cNvSpPr/>
              <p:nvPr/>
            </p:nvSpPr>
            <p:spPr>
              <a:xfrm>
                <a:off x="1893566" y="2696025"/>
                <a:ext cx="822960" cy="822960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84390C0-97B1-88E9-7D8A-99CA604C1838}"/>
                  </a:ext>
                </a:extLst>
              </p:cNvPr>
              <p:cNvSpPr/>
              <p:nvPr/>
            </p:nvSpPr>
            <p:spPr>
              <a:xfrm>
                <a:off x="1985006" y="2770839"/>
                <a:ext cx="640080" cy="673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326A9A-9F9F-485C-B018-8CC8F5D0F661}"/>
                </a:ext>
              </a:extLst>
            </p:cNvPr>
            <p:cNvGrpSpPr/>
            <p:nvPr/>
          </p:nvGrpSpPr>
          <p:grpSpPr>
            <a:xfrm>
              <a:off x="9415324" y="2790887"/>
              <a:ext cx="822960" cy="822960"/>
              <a:chOff x="1893566" y="2696025"/>
              <a:chExt cx="822960" cy="82296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52D12A6-CEFE-E9A1-4318-113B5F965733}"/>
                  </a:ext>
                </a:extLst>
              </p:cNvPr>
              <p:cNvSpPr/>
              <p:nvPr/>
            </p:nvSpPr>
            <p:spPr>
              <a:xfrm>
                <a:off x="1893566" y="2696025"/>
                <a:ext cx="822960" cy="822960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E338C4-3C8D-CA4C-66EE-FD1B10F14EE8}"/>
                  </a:ext>
                </a:extLst>
              </p:cNvPr>
              <p:cNvSpPr/>
              <p:nvPr/>
            </p:nvSpPr>
            <p:spPr>
              <a:xfrm>
                <a:off x="1985006" y="2770839"/>
                <a:ext cx="640080" cy="6733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A3226B-B338-F2E0-2D72-166F0963D58D}"/>
                </a:ext>
              </a:extLst>
            </p:cNvPr>
            <p:cNvSpPr/>
            <p:nvPr/>
          </p:nvSpPr>
          <p:spPr>
            <a:xfrm>
              <a:off x="766891" y="3340147"/>
              <a:ext cx="3172001" cy="2435629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NAIC has collected data on behalf of participating states since </a:t>
              </a:r>
              <a:r>
                <a:rPr lang="en-US" sz="2000" b="1">
                  <a:solidFill>
                    <a:schemeClr val="tx2"/>
                  </a:solidFill>
                </a:rPr>
                <a:t>2010</a:t>
              </a:r>
              <a:r>
                <a:rPr lang="en-US" sz="20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AD2C9F-2BE9-F6CC-FE7B-35DA4B67ADA9}"/>
                </a:ext>
              </a:extLst>
            </p:cNvPr>
            <p:cNvSpPr/>
            <p:nvPr/>
          </p:nvSpPr>
          <p:spPr>
            <a:xfrm>
              <a:off x="4487670" y="3340147"/>
              <a:ext cx="3172001" cy="2435629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Comprises the following lines of business:</a:t>
              </a:r>
            </a:p>
            <a:p>
              <a:pPr algn="ctr"/>
              <a:endParaRPr lang="en-US" sz="1200">
                <a:solidFill>
                  <a:schemeClr val="tx2"/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Life/Annuity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Property/Casualty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Long-term Care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5A1BD1-AE8C-4561-B43C-B960F64507B5}"/>
                </a:ext>
              </a:extLst>
            </p:cNvPr>
            <p:cNvSpPr/>
            <p:nvPr/>
          </p:nvSpPr>
          <p:spPr>
            <a:xfrm>
              <a:off x="8208449" y="3340147"/>
              <a:ext cx="3172001" cy="2435629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Provides </a:t>
              </a:r>
              <a:r>
                <a:rPr lang="en-US" sz="2000" b="1">
                  <a:solidFill>
                    <a:schemeClr val="tx2"/>
                  </a:solidFill>
                </a:rPr>
                <a:t>insight</a:t>
              </a:r>
              <a:r>
                <a:rPr lang="en-US" sz="2000">
                  <a:solidFill>
                    <a:schemeClr val="tx2"/>
                  </a:solidFill>
                </a:rPr>
                <a:t> into the industry and may lead to regulatory </a:t>
              </a:r>
              <a:r>
                <a:rPr lang="en-US" sz="2000" b="1">
                  <a:solidFill>
                    <a:schemeClr val="tx2"/>
                  </a:solidFill>
                </a:rPr>
                <a:t>investigations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1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B35308-B9FB-905A-6D97-96FEA3B9B4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6463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56" imgH="256" progId="TCLayout.ActiveDocument.1">
                  <p:embed/>
                </p:oleObj>
              </mc:Choice>
              <mc:Fallback>
                <p:oleObj name="think-cell Slide" r:id="rId4" imgW="256" imgH="25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B35308-B9FB-905A-6D97-96FEA3B9B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775A54-537D-5B90-4512-D9D390B1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878398"/>
          </a:xfrm>
        </p:spPr>
        <p:txBody>
          <a:bodyPr vert="horz">
            <a:noAutofit/>
          </a:bodyPr>
          <a:lstStyle/>
          <a:p>
            <a:r>
              <a:rPr lang="en-US" sz="3200"/>
              <a:t>MCAS data provides an increased ability to monitor compliance and manage regulator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B620F-6F5B-D841-B199-C165BFAD9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ECAFB-7416-6824-5801-660E20055D06}"/>
              </a:ext>
            </a:extLst>
          </p:cNvPr>
          <p:cNvSpPr/>
          <p:nvPr/>
        </p:nvSpPr>
        <p:spPr>
          <a:xfrm>
            <a:off x="5972759" y="1362701"/>
            <a:ext cx="246490" cy="36482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C7190-0B62-F3BC-A3CA-B04D3A7228C7}"/>
              </a:ext>
            </a:extLst>
          </p:cNvPr>
          <p:cNvGrpSpPr/>
          <p:nvPr/>
        </p:nvGrpSpPr>
        <p:grpSpPr>
          <a:xfrm>
            <a:off x="1033670" y="1728712"/>
            <a:ext cx="10535591" cy="2782208"/>
            <a:chOff x="1033667" y="1491464"/>
            <a:chExt cx="10535591" cy="2782208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69A7C233-ED34-D6FB-4984-81FA711769D0}"/>
                </a:ext>
              </a:extLst>
            </p:cNvPr>
            <p:cNvSpPr/>
            <p:nvPr/>
          </p:nvSpPr>
          <p:spPr>
            <a:xfrm>
              <a:off x="5972755" y="1491465"/>
              <a:ext cx="5130145" cy="588397"/>
            </a:xfrm>
            <a:prstGeom prst="homePlat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</a:rPr>
                <a:t>Ideal State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98DAFF6C-64E4-F417-2B39-DE33E0E1D29E}"/>
                </a:ext>
              </a:extLst>
            </p:cNvPr>
            <p:cNvSpPr/>
            <p:nvPr/>
          </p:nvSpPr>
          <p:spPr>
            <a:xfrm flipH="1">
              <a:off x="1033667" y="1495936"/>
              <a:ext cx="5130152" cy="588397"/>
            </a:xfrm>
            <a:prstGeom prst="homePlat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</a:rPr>
                <a:t>Current State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84CBB4-98C9-8BD1-7ACC-25C60120D165}"/>
                </a:ext>
              </a:extLst>
            </p:cNvPr>
            <p:cNvSpPr/>
            <p:nvPr/>
          </p:nvSpPr>
          <p:spPr>
            <a:xfrm>
              <a:off x="5972756" y="1491464"/>
              <a:ext cx="246490" cy="5883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D8BC48C-7CBC-B125-7AF8-1B9F4E5B2E6B}"/>
                </a:ext>
              </a:extLst>
            </p:cNvPr>
            <p:cNvGrpSpPr/>
            <p:nvPr/>
          </p:nvGrpSpPr>
          <p:grpSpPr>
            <a:xfrm>
              <a:off x="1501539" y="2129658"/>
              <a:ext cx="4011814" cy="1796467"/>
              <a:chOff x="409867" y="4168557"/>
              <a:chExt cx="4011814" cy="179646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9D4AC9D-9C0D-718C-B498-96DE4537B62A}"/>
                  </a:ext>
                </a:extLst>
              </p:cNvPr>
              <p:cNvGrpSpPr/>
              <p:nvPr/>
            </p:nvGrpSpPr>
            <p:grpSpPr>
              <a:xfrm>
                <a:off x="956010" y="4168557"/>
                <a:ext cx="3465671" cy="1796467"/>
                <a:chOff x="-422066" y="4081200"/>
                <a:chExt cx="3465671" cy="179646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A4EA9D-1681-615E-785B-7D533E681143}"/>
                    </a:ext>
                  </a:extLst>
                </p:cNvPr>
                <p:cNvSpPr/>
                <p:nvPr/>
              </p:nvSpPr>
              <p:spPr>
                <a:xfrm>
                  <a:off x="-422065" y="4081200"/>
                  <a:ext cx="2679911" cy="6673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State initiates exam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7ABEEE2-E59E-4945-4A85-79B164584752}"/>
                    </a:ext>
                  </a:extLst>
                </p:cNvPr>
                <p:cNvSpPr/>
                <p:nvPr/>
              </p:nvSpPr>
              <p:spPr>
                <a:xfrm>
                  <a:off x="-422066" y="4645760"/>
                  <a:ext cx="2790985" cy="6673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State delivers findings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4BEEC69-6D2E-517F-AEF0-16A2AE799834}"/>
                    </a:ext>
                  </a:extLst>
                </p:cNvPr>
                <p:cNvSpPr/>
                <p:nvPr/>
              </p:nvSpPr>
              <p:spPr>
                <a:xfrm>
                  <a:off x="-422065" y="5210319"/>
                  <a:ext cx="3465670" cy="6673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Remediate issues and pay fines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42ADB1A-896D-B1F1-294F-D4B0209FD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494" y="4309608"/>
                <a:ext cx="0" cy="1594501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2D8DF7-6756-3B69-FBED-E597C8CC780F}"/>
                  </a:ext>
                </a:extLst>
              </p:cNvPr>
              <p:cNvSpPr/>
              <p:nvPr/>
            </p:nvSpPr>
            <p:spPr>
              <a:xfrm>
                <a:off x="409867" y="4359484"/>
                <a:ext cx="362517" cy="30881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032DFA-F20A-5304-4A78-8B67FA1D221A}"/>
                </a:ext>
              </a:extLst>
            </p:cNvPr>
            <p:cNvGrpSpPr/>
            <p:nvPr/>
          </p:nvGrpSpPr>
          <p:grpSpPr>
            <a:xfrm>
              <a:off x="7040638" y="2157610"/>
              <a:ext cx="4528620" cy="2116062"/>
              <a:chOff x="4824018" y="2540600"/>
              <a:chExt cx="4528620" cy="211606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10CCEB-BE75-B4AB-82AA-256722018B22}"/>
                  </a:ext>
                </a:extLst>
              </p:cNvPr>
              <p:cNvSpPr/>
              <p:nvPr/>
            </p:nvSpPr>
            <p:spPr>
              <a:xfrm>
                <a:off x="4824018" y="2540600"/>
                <a:ext cx="3755808" cy="6618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Leverage</a:t>
                </a:r>
                <a:r>
                  <a:rPr lang="en-US">
                    <a:solidFill>
                      <a:schemeClr val="tx2"/>
                    </a:solidFill>
                  </a:rPr>
                  <a:t> data to identify issues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3ED50C1-CA4A-3F66-13AB-F7849428039A}"/>
                  </a:ext>
                </a:extLst>
              </p:cNvPr>
              <p:cNvSpPr/>
              <p:nvPr/>
            </p:nvSpPr>
            <p:spPr>
              <a:xfrm>
                <a:off x="4824018" y="3050471"/>
                <a:ext cx="4184955" cy="6633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Track</a:t>
                </a:r>
                <a:r>
                  <a:rPr lang="en-US">
                    <a:solidFill>
                      <a:schemeClr val="tx2"/>
                    </a:solidFill>
                  </a:rPr>
                  <a:t> trends and escalate to business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7A890CC-0A54-951B-B173-B30263E3EF0A}"/>
                  </a:ext>
                </a:extLst>
              </p:cNvPr>
              <p:cNvSpPr/>
              <p:nvPr/>
            </p:nvSpPr>
            <p:spPr>
              <a:xfrm>
                <a:off x="4824018" y="3513302"/>
                <a:ext cx="4528620" cy="6673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Proactively</a:t>
                </a:r>
                <a:r>
                  <a:rPr lang="en-US">
                    <a:solidFill>
                      <a:schemeClr val="tx2"/>
                    </a:solidFill>
                  </a:rPr>
                  <a:t> communicate with regulators where needed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F999D71-B328-D907-A040-E875C014CA84}"/>
                  </a:ext>
                </a:extLst>
              </p:cNvPr>
              <p:cNvSpPr/>
              <p:nvPr/>
            </p:nvSpPr>
            <p:spPr>
              <a:xfrm>
                <a:off x="4824018" y="3989315"/>
                <a:ext cx="4117697" cy="6673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Remediate</a:t>
                </a:r>
                <a:r>
                  <a:rPr lang="en-US">
                    <a:solidFill>
                      <a:schemeClr val="tx2"/>
                    </a:solidFill>
                  </a:rPr>
                  <a:t> issues ahead of exams</a:t>
                </a:r>
              </a:p>
            </p:txBody>
          </p:sp>
        </p:grpSp>
      </p:grp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6B8FC637-A7E8-0A0E-6300-44F42231D687}"/>
              </a:ext>
            </a:extLst>
          </p:cNvPr>
          <p:cNvSpPr/>
          <p:nvPr/>
        </p:nvSpPr>
        <p:spPr>
          <a:xfrm>
            <a:off x="0" y="5264212"/>
            <a:ext cx="12191999" cy="719605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Proactive issue identification and improved communication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with DOIs will lead to </a:t>
            </a:r>
            <a:r>
              <a:rPr lang="en-US" b="1">
                <a:solidFill>
                  <a:schemeClr val="tx2"/>
                </a:solidFill>
              </a:rPr>
              <a:t>stronger relationships </a:t>
            </a:r>
            <a:r>
              <a:rPr lang="en-US">
                <a:solidFill>
                  <a:schemeClr val="tx2"/>
                </a:solidFill>
              </a:rPr>
              <a:t>with regulators and </a:t>
            </a:r>
            <a:r>
              <a:rPr lang="en-US" b="1">
                <a:solidFill>
                  <a:schemeClr val="tx2"/>
                </a:solidFill>
              </a:rPr>
              <a:t>better insight </a:t>
            </a:r>
            <a:r>
              <a:rPr lang="en-US">
                <a:solidFill>
                  <a:schemeClr val="tx2"/>
                </a:solidFill>
              </a:rPr>
              <a:t>into the issues they care most about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36E364-084D-7A18-C77A-63611777A2BA}"/>
              </a:ext>
            </a:extLst>
          </p:cNvPr>
          <p:cNvSpPr/>
          <p:nvPr/>
        </p:nvSpPr>
        <p:spPr>
          <a:xfrm>
            <a:off x="1501541" y="3109678"/>
            <a:ext cx="362517" cy="308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1BDF24A-79B6-E03B-FC54-15A389EDFBCA}"/>
              </a:ext>
            </a:extLst>
          </p:cNvPr>
          <p:cNvSpPr/>
          <p:nvPr/>
        </p:nvSpPr>
        <p:spPr>
          <a:xfrm>
            <a:off x="1502591" y="3712400"/>
            <a:ext cx="362517" cy="308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B075C0-A549-80E8-B74B-404AFDCE51EB}"/>
              </a:ext>
            </a:extLst>
          </p:cNvPr>
          <p:cNvGrpSpPr/>
          <p:nvPr/>
        </p:nvGrpSpPr>
        <p:grpSpPr>
          <a:xfrm>
            <a:off x="6497392" y="2557717"/>
            <a:ext cx="362519" cy="1822191"/>
            <a:chOff x="6363481" y="2551028"/>
            <a:chExt cx="362519" cy="182219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D313268-7423-47D1-8F20-C21167A502FB}"/>
                </a:ext>
              </a:extLst>
            </p:cNvPr>
            <p:cNvCxnSpPr>
              <a:cxnSpLocks/>
            </p:cNvCxnSpPr>
            <p:nvPr/>
          </p:nvCxnSpPr>
          <p:spPr>
            <a:xfrm>
              <a:off x="6544742" y="2551028"/>
              <a:ext cx="0" cy="182219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E2F8F75-BEFE-B39E-889C-29176F33B995}"/>
                </a:ext>
              </a:extLst>
            </p:cNvPr>
            <p:cNvSpPr/>
            <p:nvPr/>
          </p:nvSpPr>
          <p:spPr>
            <a:xfrm>
              <a:off x="6363483" y="2598642"/>
              <a:ext cx="362517" cy="308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A82946E-3E04-B606-FD92-C1BDB73EC4CA}"/>
                </a:ext>
              </a:extLst>
            </p:cNvPr>
            <p:cNvSpPr/>
            <p:nvPr/>
          </p:nvSpPr>
          <p:spPr>
            <a:xfrm>
              <a:off x="6363482" y="3068066"/>
              <a:ext cx="362517" cy="308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9D8B39-3E08-B312-06DB-8F8E14F55516}"/>
                </a:ext>
              </a:extLst>
            </p:cNvPr>
            <p:cNvSpPr/>
            <p:nvPr/>
          </p:nvSpPr>
          <p:spPr>
            <a:xfrm>
              <a:off x="6363482" y="3561417"/>
              <a:ext cx="362517" cy="308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514563-FFE0-9E78-EFBF-0CE8B365D478}"/>
                </a:ext>
              </a:extLst>
            </p:cNvPr>
            <p:cNvSpPr/>
            <p:nvPr/>
          </p:nvSpPr>
          <p:spPr>
            <a:xfrm>
              <a:off x="6363481" y="4034906"/>
              <a:ext cx="362517" cy="3088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1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6A2DCB-0A69-43E7-9FE8-687DB1FAC9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596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6A2DCB-0A69-43E7-9FE8-687DB1FAC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44BA3A0-E98D-40D6-A416-D95F2BBE6114}"/>
              </a:ext>
            </a:extLst>
          </p:cNvPr>
          <p:cNvSpPr/>
          <p:nvPr/>
        </p:nvSpPr>
        <p:spPr>
          <a:xfrm>
            <a:off x="2351067" y="2884092"/>
            <a:ext cx="8798043" cy="1542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35079-8A7A-4102-B767-AE468F88A399}"/>
              </a:ext>
            </a:extLst>
          </p:cNvPr>
          <p:cNvSpPr/>
          <p:nvPr/>
        </p:nvSpPr>
        <p:spPr>
          <a:xfrm>
            <a:off x="2351065" y="4515822"/>
            <a:ext cx="8798043" cy="1542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8BF0A-DC06-4866-9E0F-7DC42527182D}"/>
              </a:ext>
            </a:extLst>
          </p:cNvPr>
          <p:cNvSpPr/>
          <p:nvPr/>
        </p:nvSpPr>
        <p:spPr>
          <a:xfrm>
            <a:off x="1175664" y="2055223"/>
            <a:ext cx="2921333" cy="408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AAFE12-0B8A-4490-B9C7-239D3055F78F}"/>
              </a:ext>
            </a:extLst>
          </p:cNvPr>
          <p:cNvSpPr/>
          <p:nvPr/>
        </p:nvSpPr>
        <p:spPr>
          <a:xfrm>
            <a:off x="4620917" y="2030405"/>
            <a:ext cx="3050695" cy="408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FC1A7-8F31-4F9E-9D71-04C69CEE28C5}"/>
              </a:ext>
            </a:extLst>
          </p:cNvPr>
          <p:cNvSpPr/>
          <p:nvPr/>
        </p:nvSpPr>
        <p:spPr>
          <a:xfrm>
            <a:off x="8348323" y="2055223"/>
            <a:ext cx="2921333" cy="408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16E5FC-65E5-48BF-9267-5CBA0CE17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58501" y="6370639"/>
            <a:ext cx="628656" cy="276999"/>
          </a:xfrm>
        </p:spPr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AC04A-ABFC-4A44-8B1E-522C0D5C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966170"/>
          </a:xfrm>
        </p:spPr>
        <p:txBody>
          <a:bodyPr vert="horz">
            <a:noAutofit/>
          </a:bodyPr>
          <a:lstStyle/>
          <a:p>
            <a:r>
              <a:rPr lang="en-US" sz="3200">
                <a:solidFill>
                  <a:schemeClr val="tx2"/>
                </a:solidFill>
                <a:latin typeface="+mj-lt"/>
              </a:rPr>
              <a:t>Utilizing MCAS data to encourage a proactive compliance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F9DDE-2CC2-4FA4-8039-A234ABB668DF}"/>
              </a:ext>
            </a:extLst>
          </p:cNvPr>
          <p:cNvSpPr/>
          <p:nvPr/>
        </p:nvSpPr>
        <p:spPr>
          <a:xfrm>
            <a:off x="569850" y="4926810"/>
            <a:ext cx="1316576" cy="725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Success Measures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7794E-40B6-4906-BF21-A96B3AC94D3C}"/>
              </a:ext>
            </a:extLst>
          </p:cNvPr>
          <p:cNvSpPr/>
          <p:nvPr/>
        </p:nvSpPr>
        <p:spPr>
          <a:xfrm>
            <a:off x="2351067" y="2965361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compliance team </a:t>
            </a: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alignment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submission QA process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Expanded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stakeholder group utilizing data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F9F700-D5DC-4703-8457-4ED4DBABC5A7}"/>
              </a:ext>
            </a:extLst>
          </p:cNvPr>
          <p:cNvSpPr/>
          <p:nvPr/>
        </p:nvSpPr>
        <p:spPr>
          <a:xfrm>
            <a:off x="6964509" y="2953734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 </a:t>
            </a: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understanding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regulator perspective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Increased ease of access to data that </a:t>
            </a: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informs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responses to regulators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284442-E290-4BFA-9F12-E6F8F8F33546}"/>
              </a:ext>
            </a:extLst>
          </p:cNvPr>
          <p:cNvSpPr/>
          <p:nvPr/>
        </p:nvSpPr>
        <p:spPr>
          <a:xfrm>
            <a:off x="2351071" y="4601731"/>
            <a:ext cx="4197614" cy="137043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Leveraging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MCAS data in business decisions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Enhanced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response time to regulator inquiries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569FA4-EF0C-4BAF-83BE-F15BAB5CB212}"/>
              </a:ext>
            </a:extLst>
          </p:cNvPr>
          <p:cNvSpPr/>
          <p:nvPr/>
        </p:nvSpPr>
        <p:spPr>
          <a:xfrm>
            <a:off x="6964509" y="4602383"/>
            <a:ext cx="4197614" cy="1370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Increase in regulator touchpoints to enable </a:t>
            </a: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successful remediations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Instill </a:t>
            </a:r>
            <a:r>
              <a:rPr lang="en-US"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trust</a:t>
            </a: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with regulators by proactively raising concerns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C8E75-3D9A-4AC4-B6EB-2B027E0349DF}"/>
              </a:ext>
            </a:extLst>
          </p:cNvPr>
          <p:cNvSpPr/>
          <p:nvPr/>
        </p:nvSpPr>
        <p:spPr>
          <a:xfrm>
            <a:off x="618665" y="3280998"/>
            <a:ext cx="1218946" cy="725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Value of Effort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983B09-C9E4-29C4-30DF-17C967173DE8}"/>
              </a:ext>
            </a:extLst>
          </p:cNvPr>
          <p:cNvGrpSpPr/>
          <p:nvPr/>
        </p:nvGrpSpPr>
        <p:grpSpPr>
          <a:xfrm>
            <a:off x="2651000" y="1504182"/>
            <a:ext cx="3620508" cy="1145882"/>
            <a:chOff x="2298121" y="1466007"/>
            <a:chExt cx="3620508" cy="11458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2831E6-5C47-4E36-9D7E-A9A5B2C70DCE}"/>
                </a:ext>
              </a:extLst>
            </p:cNvPr>
            <p:cNvSpPr/>
            <p:nvPr/>
          </p:nvSpPr>
          <p:spPr>
            <a:xfrm>
              <a:off x="2298121" y="1466007"/>
              <a:ext cx="3620508" cy="66669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Processes and Collaboration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B971A81-FAE0-D313-050D-838079F0E30B}"/>
                </a:ext>
              </a:extLst>
            </p:cNvPr>
            <p:cNvSpPr/>
            <p:nvPr/>
          </p:nvSpPr>
          <p:spPr>
            <a:xfrm flipV="1">
              <a:off x="2374371" y="2304172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A63163-4D3E-D5A1-AC9F-FB0C82C71905}"/>
              </a:ext>
            </a:extLst>
          </p:cNvPr>
          <p:cNvGrpSpPr/>
          <p:nvPr/>
        </p:nvGrpSpPr>
        <p:grpSpPr>
          <a:xfrm>
            <a:off x="7243911" y="1495901"/>
            <a:ext cx="3638809" cy="1118643"/>
            <a:chOff x="6590618" y="1483024"/>
            <a:chExt cx="3638809" cy="11186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C4D75C-D293-4CAA-9B10-9C564A94CE47}"/>
                </a:ext>
              </a:extLst>
            </p:cNvPr>
            <p:cNvSpPr/>
            <p:nvPr/>
          </p:nvSpPr>
          <p:spPr>
            <a:xfrm>
              <a:off x="6590618" y="1483024"/>
              <a:ext cx="3638809" cy="66669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Regulator Relationships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0F005C0-1623-2646-0D31-CF5E077FC907}"/>
                </a:ext>
              </a:extLst>
            </p:cNvPr>
            <p:cNvSpPr/>
            <p:nvPr/>
          </p:nvSpPr>
          <p:spPr>
            <a:xfrm flipV="1">
              <a:off x="6625697" y="2293950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7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26ADB-2F11-1CCA-4D3B-7A7E75D2F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CD237-EB78-ABA2-49B7-AD3715EA50F6}"/>
              </a:ext>
            </a:extLst>
          </p:cNvPr>
          <p:cNvSpPr/>
          <p:nvPr/>
        </p:nvSpPr>
        <p:spPr>
          <a:xfrm>
            <a:off x="733425" y="1133506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Even the “Small Things” Matter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64909-6157-35A1-908A-602E3C0135B2}"/>
              </a:ext>
            </a:extLst>
          </p:cNvPr>
          <p:cNvSpPr/>
          <p:nvPr/>
        </p:nvSpPr>
        <p:spPr>
          <a:xfrm>
            <a:off x="-7" y="210362"/>
            <a:ext cx="12192000" cy="789763"/>
          </a:xfrm>
          <a:prstGeom prst="rect">
            <a:avLst/>
          </a:prstGeom>
          <a:pattFill prst="pct90">
            <a:fgClr>
              <a:schemeClr val="accent3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FFC000"/>
              </a:buClr>
            </a:pPr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can we start working on?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68C5B-0E28-9325-998B-952D187F89BE}"/>
              </a:ext>
            </a:extLst>
          </p:cNvPr>
          <p:cNvSpPr/>
          <p:nvPr/>
        </p:nvSpPr>
        <p:spPr>
          <a:xfrm>
            <a:off x="0" y="3812864"/>
            <a:ext cx="12192000" cy="789763"/>
          </a:xfrm>
          <a:prstGeom prst="rect">
            <a:avLst/>
          </a:prstGeom>
          <a:pattFill prst="pct90">
            <a:fgClr>
              <a:schemeClr val="accent3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buClr>
                <a:srgbClr val="FFC000"/>
              </a:buClr>
            </a:pPr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can be better too…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A971D-AC5B-8BFF-D490-02DA24B2507D}"/>
              </a:ext>
            </a:extLst>
          </p:cNvPr>
          <p:cNvSpPr/>
          <p:nvPr/>
        </p:nvSpPr>
        <p:spPr>
          <a:xfrm>
            <a:off x="6400799" y="1132256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006CF-7439-7D23-E0F3-108328D31E7E}"/>
              </a:ext>
            </a:extLst>
          </p:cNvPr>
          <p:cNvSpPr/>
          <p:nvPr/>
        </p:nvSpPr>
        <p:spPr>
          <a:xfrm>
            <a:off x="6400799" y="2443036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More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839B4-4D97-6D88-5381-BA2B53386BA9}"/>
              </a:ext>
            </a:extLst>
          </p:cNvPr>
          <p:cNvSpPr/>
          <p:nvPr/>
        </p:nvSpPr>
        <p:spPr>
          <a:xfrm>
            <a:off x="733425" y="2442512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Expectations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73B944-E18A-BB19-D118-DB7E8F62F4B7}"/>
              </a:ext>
            </a:extLst>
          </p:cNvPr>
          <p:cNvSpPr/>
          <p:nvPr/>
        </p:nvSpPr>
        <p:spPr>
          <a:xfrm>
            <a:off x="6400799" y="4777489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Better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82DC2-CE4E-927D-4626-AE40F18A40DA}"/>
              </a:ext>
            </a:extLst>
          </p:cNvPr>
          <p:cNvSpPr/>
          <p:nvPr/>
        </p:nvSpPr>
        <p:spPr>
          <a:xfrm>
            <a:off x="733425" y="4777489"/>
            <a:ext cx="5172075" cy="117864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Rapid Response</a:t>
            </a:r>
          </a:p>
        </p:txBody>
      </p:sp>
    </p:spTree>
    <p:extLst>
      <p:ext uri="{BB962C8B-B14F-4D97-AF65-F5344CB8AC3E}">
        <p14:creationId xmlns:p14="http://schemas.microsoft.com/office/powerpoint/2010/main" val="41411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0FB97-D51D-03D5-9A34-0B7CAD94E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0212A-5832-F9B5-3C9E-ED772AA4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Ideal State</a:t>
            </a:r>
          </a:p>
        </p:txBody>
      </p:sp>
      <p:pic>
        <p:nvPicPr>
          <p:cNvPr id="24578" name="Picture 8">
            <a:extLst>
              <a:ext uri="{FF2B5EF4-FFF2-40B4-BE49-F238E27FC236}">
                <a16:creationId xmlns:a16="http://schemas.microsoft.com/office/drawing/2014/main" id="{C579ED77-180C-0EBE-5170-DEE1AF12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78" y="1135442"/>
            <a:ext cx="8153043" cy="45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0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D273112-B178-0B9A-75B7-7C62557DA9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56" imgH="256" progId="TCLayout.ActiveDocument.1">
                  <p:embed/>
                </p:oleObj>
              </mc:Choice>
              <mc:Fallback>
                <p:oleObj name="think-cell Slide" r:id="rId4" imgW="256" imgH="25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D273112-B178-0B9A-75B7-7C62557DA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EAF2C6B-2192-D635-712F-62E597ADA7AA}"/>
              </a:ext>
            </a:extLst>
          </p:cNvPr>
          <p:cNvSpPr/>
          <p:nvPr/>
        </p:nvSpPr>
        <p:spPr>
          <a:xfrm>
            <a:off x="2047912" y="3966179"/>
            <a:ext cx="8798043" cy="1379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5A42-A09A-D1FA-BC91-930EF5BA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600"/>
              <a:t>The Industry and Regulators: Can we improve how we work together?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A48F1-0B8C-2E14-7EB9-2895E1B5E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B96837-7E09-91BF-2656-724A0641C155}"/>
              </a:ext>
            </a:extLst>
          </p:cNvPr>
          <p:cNvGrpSpPr/>
          <p:nvPr/>
        </p:nvGrpSpPr>
        <p:grpSpPr>
          <a:xfrm>
            <a:off x="3153477" y="1890734"/>
            <a:ext cx="1343025" cy="1203158"/>
            <a:chOff x="1085850" y="1866050"/>
            <a:chExt cx="1343025" cy="12031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4A4E41-1010-025C-4392-F25621179323}"/>
                </a:ext>
              </a:extLst>
            </p:cNvPr>
            <p:cNvSpPr/>
            <p:nvPr/>
          </p:nvSpPr>
          <p:spPr>
            <a:xfrm>
              <a:off x="1085850" y="1866050"/>
              <a:ext cx="1343025" cy="12031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pic>
          <p:nvPicPr>
            <p:cNvPr id="6" name="Graphic 5" descr="Robber with solid fill">
              <a:extLst>
                <a:ext uri="{FF2B5EF4-FFF2-40B4-BE49-F238E27FC236}">
                  <a16:creationId xmlns:a16="http://schemas.microsoft.com/office/drawing/2014/main" id="{DEA18A5E-911C-BACE-4468-E20A9F3E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95400" y="2010429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2DB9EF-3ABF-D245-68F6-B98817BA60CB}"/>
              </a:ext>
            </a:extLst>
          </p:cNvPr>
          <p:cNvGrpSpPr/>
          <p:nvPr/>
        </p:nvGrpSpPr>
        <p:grpSpPr>
          <a:xfrm>
            <a:off x="7695499" y="1890734"/>
            <a:ext cx="1343025" cy="1203158"/>
            <a:chOff x="3448713" y="1866050"/>
            <a:chExt cx="1343025" cy="12031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0F3F7C-65A7-20F0-EDA0-569D7BF04C72}"/>
                </a:ext>
              </a:extLst>
            </p:cNvPr>
            <p:cNvSpPr/>
            <p:nvPr/>
          </p:nvSpPr>
          <p:spPr>
            <a:xfrm>
              <a:off x="3448713" y="1866050"/>
              <a:ext cx="1343025" cy="120315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pic>
          <p:nvPicPr>
            <p:cNvPr id="8" name="Graphic 7" descr="Judge male with solid fill">
              <a:extLst>
                <a:ext uri="{FF2B5EF4-FFF2-40B4-BE49-F238E27FC236}">
                  <a16:creationId xmlns:a16="http://schemas.microsoft.com/office/drawing/2014/main" id="{B8ED82E8-2101-9289-560C-97B112BED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025" y="2009178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5C6683-312C-FDC6-E966-1EB26D69FC1D}"/>
              </a:ext>
            </a:extLst>
          </p:cNvPr>
          <p:cNvSpPr txBox="1"/>
          <p:nvPr/>
        </p:nvSpPr>
        <p:spPr>
          <a:xfrm>
            <a:off x="2623801" y="3308919"/>
            <a:ext cx="24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Insurance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4DDF1-402E-1AA7-C903-014366C8B463}"/>
              </a:ext>
            </a:extLst>
          </p:cNvPr>
          <p:cNvSpPr txBox="1"/>
          <p:nvPr/>
        </p:nvSpPr>
        <p:spPr>
          <a:xfrm>
            <a:off x="7165823" y="3224788"/>
            <a:ext cx="240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Department of Insurance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87883F-DA98-1926-22AC-83A727635A94}"/>
              </a:ext>
            </a:extLst>
          </p:cNvPr>
          <p:cNvSpPr/>
          <p:nvPr/>
        </p:nvSpPr>
        <p:spPr>
          <a:xfrm>
            <a:off x="255969" y="4293443"/>
            <a:ext cx="1484455" cy="725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74D6BF-F052-2508-DEAE-E2A583303556}"/>
              </a:ext>
            </a:extLst>
          </p:cNvPr>
          <p:cNvSpPr/>
          <p:nvPr/>
        </p:nvSpPr>
        <p:spPr>
          <a:xfrm>
            <a:off x="2178618" y="3966608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Focused on making money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Denying Claims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E72BF4-C5D5-72FF-7742-D17BB57AA923}"/>
              </a:ext>
            </a:extLst>
          </p:cNvPr>
          <p:cNvSpPr/>
          <p:nvPr/>
        </p:nvSpPr>
        <p:spPr>
          <a:xfrm>
            <a:off x="6779043" y="3965750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Policing the industry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Challenging to work with</a:t>
            </a:r>
          </a:p>
        </p:txBody>
      </p:sp>
    </p:spTree>
    <p:extLst>
      <p:ext uri="{BB962C8B-B14F-4D97-AF65-F5344CB8AC3E}">
        <p14:creationId xmlns:p14="http://schemas.microsoft.com/office/powerpoint/2010/main" val="37988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78685-944A-A8E3-8C18-7FB6DC003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1A403-00FE-4B7F-4004-B9D9215402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19199" y="321623"/>
            <a:ext cx="4098925" cy="1162390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b="1"/>
              <a:t>What do regulators think of the industry ?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A video of a person standing on a platform in a room with a metal tunnel&#10;&#10;Description automatically generated with medium confidence">
            <a:extLst>
              <a:ext uri="{FF2B5EF4-FFF2-40B4-BE49-F238E27FC236}">
                <a16:creationId xmlns:a16="http://schemas.microsoft.com/office/drawing/2014/main" id="{8BAA2F08-0388-F361-E948-0E291236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6" y="3812607"/>
            <a:ext cx="4451759" cy="2288613"/>
          </a:xfrm>
          <a:prstGeom prst="rect">
            <a:avLst/>
          </a:prstGeom>
        </p:spPr>
      </p:pic>
      <p:pic>
        <p:nvPicPr>
          <p:cNvPr id="2" name="Picture 1" descr="Court Judge GIFs | Tenor">
            <a:extLst>
              <a:ext uri="{FF2B5EF4-FFF2-40B4-BE49-F238E27FC236}">
                <a16:creationId xmlns:a16="http://schemas.microsoft.com/office/drawing/2014/main" id="{D404044F-A6E4-6D7F-8DB0-DF3E6DBF8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2" y="3812607"/>
            <a:ext cx="5081293" cy="23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82ED99-B21B-0548-3E19-48745224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7" y="194487"/>
            <a:ext cx="3762374" cy="855502"/>
          </a:xfrm>
        </p:spPr>
        <p:txBody>
          <a:bodyPr>
            <a:noAutofit/>
          </a:bodyPr>
          <a:lstStyle/>
          <a:p>
            <a:r>
              <a:rPr lang="en-US" sz="2800" b="1"/>
              <a:t>What does industry think of regulators? </a:t>
            </a:r>
          </a:p>
        </p:txBody>
      </p:sp>
      <p:pic>
        <p:nvPicPr>
          <p:cNvPr id="7" name="Picture 6" descr="A person in a suit and tie pointing at his finger&#10;&#10;Description automatically generated">
            <a:extLst>
              <a:ext uri="{FF2B5EF4-FFF2-40B4-BE49-F238E27FC236}">
                <a16:creationId xmlns:a16="http://schemas.microsoft.com/office/drawing/2014/main" id="{B62BF786-CD29-F436-C02B-DDBDE8A6C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32" y="1305578"/>
            <a:ext cx="1728493" cy="2393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F1661-1D0C-60E2-4379-14D8E6B9D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502" y="1305578"/>
            <a:ext cx="3031923" cy="2393706"/>
          </a:xfrm>
          <a:prstGeom prst="rect">
            <a:avLst/>
          </a:prstGeom>
        </p:spPr>
      </p:pic>
      <p:pic>
        <p:nvPicPr>
          <p:cNvPr id="11" name="Picture 10" descr="A cartoon of a person with a cane&#10;&#10;Description automatically generated">
            <a:extLst>
              <a:ext uri="{FF2B5EF4-FFF2-40B4-BE49-F238E27FC236}">
                <a16:creationId xmlns:a16="http://schemas.microsoft.com/office/drawing/2014/main" id="{64B946D5-B418-214F-CA2C-BAC23A55D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3385" y="1412832"/>
            <a:ext cx="2393706" cy="2393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D9F7A0-8F42-899D-C071-733297B89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635" y="1126633"/>
            <a:ext cx="1728493" cy="25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D273112-B178-0B9A-75B7-7C62557DA9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56" imgH="256" progId="TCLayout.ActiveDocument.1">
                  <p:embed/>
                </p:oleObj>
              </mc:Choice>
              <mc:Fallback>
                <p:oleObj name="think-cell Slide" r:id="rId4" imgW="256" imgH="25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D273112-B178-0B9A-75B7-7C62557DA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015A42-A09A-D1FA-BC91-930EF5BA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600"/>
              <a:t>The Industry and Regulators: Can we improve how we work together?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A48F1-0B8C-2E14-7EB9-2895E1B5E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A4E41-1010-025C-4392-F25621179323}"/>
              </a:ext>
            </a:extLst>
          </p:cNvPr>
          <p:cNvSpPr/>
          <p:nvPr/>
        </p:nvSpPr>
        <p:spPr>
          <a:xfrm>
            <a:off x="3153477" y="1890734"/>
            <a:ext cx="1343025" cy="12031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0F3F7C-65A7-20F0-EDA0-569D7BF04C72}"/>
              </a:ext>
            </a:extLst>
          </p:cNvPr>
          <p:cNvSpPr/>
          <p:nvPr/>
        </p:nvSpPr>
        <p:spPr>
          <a:xfrm>
            <a:off x="7695499" y="1890734"/>
            <a:ext cx="1343025" cy="12031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C6683-312C-FDC6-E966-1EB26D69FC1D}"/>
              </a:ext>
            </a:extLst>
          </p:cNvPr>
          <p:cNvSpPr txBox="1"/>
          <p:nvPr/>
        </p:nvSpPr>
        <p:spPr>
          <a:xfrm>
            <a:off x="2623801" y="3308919"/>
            <a:ext cx="24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Insurance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4DDF1-402E-1AA7-C903-014366C8B463}"/>
              </a:ext>
            </a:extLst>
          </p:cNvPr>
          <p:cNvSpPr txBox="1"/>
          <p:nvPr/>
        </p:nvSpPr>
        <p:spPr>
          <a:xfrm>
            <a:off x="7165823" y="3224788"/>
            <a:ext cx="240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Department of Insurance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87883F-DA98-1926-22AC-83A727635A94}"/>
              </a:ext>
            </a:extLst>
          </p:cNvPr>
          <p:cNvSpPr/>
          <p:nvPr/>
        </p:nvSpPr>
        <p:spPr>
          <a:xfrm>
            <a:off x="266322" y="4374702"/>
            <a:ext cx="1484455" cy="725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E510A-10B0-8CFE-5B17-D2C11AF2F13C}"/>
              </a:ext>
            </a:extLst>
          </p:cNvPr>
          <p:cNvSpPr/>
          <p:nvPr/>
        </p:nvSpPr>
        <p:spPr>
          <a:xfrm>
            <a:off x="2047912" y="3966179"/>
            <a:ext cx="8798043" cy="1379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74D6BF-F052-2508-DEAE-E2A583303556}"/>
              </a:ext>
            </a:extLst>
          </p:cNvPr>
          <p:cNvSpPr/>
          <p:nvPr/>
        </p:nvSpPr>
        <p:spPr>
          <a:xfrm>
            <a:off x="2166601" y="3891733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Protect our customers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our customers where they 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E72BF4-C5D5-72FF-7742-D17BB57AA923}"/>
              </a:ext>
            </a:extLst>
          </p:cNvPr>
          <p:cNvSpPr/>
          <p:nvPr/>
        </p:nvSpPr>
        <p:spPr>
          <a:xfrm>
            <a:off x="6790396" y="3966179"/>
            <a:ext cx="4197618" cy="137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Protect consumers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Validate business practices to ensure compliance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D9D55-7BE8-FE95-0C2A-1A10FECB0252}"/>
              </a:ext>
            </a:extLst>
          </p:cNvPr>
          <p:cNvSpPr/>
          <p:nvPr/>
        </p:nvSpPr>
        <p:spPr>
          <a:xfrm>
            <a:off x="1774083" y="5465829"/>
            <a:ext cx="9180272" cy="725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 have goals centered around the </a:t>
            </a:r>
            <a:r>
              <a:rPr lang="en-US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consumer</a:t>
            </a:r>
            <a:r>
              <a:rPr lang="en-US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doing what’s </a:t>
            </a:r>
            <a:r>
              <a:rPr lang="en-US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right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C33C4B-29EB-2D62-24C2-081608898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09" y="2257181"/>
            <a:ext cx="822960" cy="470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F75DCC-C137-E949-850A-FB81B146D7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1" y="2257181"/>
            <a:ext cx="822960" cy="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147F894-B8C4-D2A7-77DB-597D0B4E8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15991"/>
              </p:ext>
            </p:extLst>
          </p:nvPr>
        </p:nvGraphicFramePr>
        <p:xfrm>
          <a:off x="1502597" y="373225"/>
          <a:ext cx="9355904" cy="542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317">
                  <a:extLst>
                    <a:ext uri="{9D8B030D-6E8A-4147-A177-3AD203B41FA5}">
                      <a16:colId xmlns:a16="http://schemas.microsoft.com/office/drawing/2014/main" val="4150855917"/>
                    </a:ext>
                  </a:extLst>
                </a:gridCol>
                <a:gridCol w="4849587">
                  <a:extLst>
                    <a:ext uri="{9D8B030D-6E8A-4147-A177-3AD203B41FA5}">
                      <a16:colId xmlns:a16="http://schemas.microsoft.com/office/drawing/2014/main" val="1471011030"/>
                    </a:ext>
                  </a:extLst>
                </a:gridCol>
              </a:tblGrid>
              <a:tr h="40683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67768881"/>
                  </a:ext>
                </a:extLst>
              </a:tr>
              <a:tr h="13527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731520" anchor="b"/>
                </a:tc>
                <a:extLst>
                  <a:ext uri="{0D108BD9-81ED-4DB2-BD59-A6C34878D82A}">
                    <a16:rowId xmlns:a16="http://schemas.microsoft.com/office/drawing/2014/main" val="52695687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BFDBF-90B0-B1E9-C3A8-FD009FF4E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B7804-6445-B66D-625C-AA745BD02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3262" y="4938458"/>
            <a:ext cx="3244283" cy="3503404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Chaotic/Opposed</a:t>
            </a:r>
          </a:p>
        </p:txBody>
      </p:sp>
      <p:pic>
        <p:nvPicPr>
          <p:cNvPr id="1028" name="Picture 4" descr="RUBBERMAID COMMERCIAL PRODUCTS Push Broom: 37 in Sweep Face, Stiff, Synthetic, Gray Bristle, Wood">
            <a:extLst>
              <a:ext uri="{FF2B5EF4-FFF2-40B4-BE49-F238E27FC236}">
                <a16:creationId xmlns:a16="http://schemas.microsoft.com/office/drawing/2014/main" id="{EEACDE0A-0D0C-8E39-927A-A6A0396FCD9B}"/>
              </a:ext>
            </a:extLst>
          </p:cNvPr>
          <p:cNvPicPr>
            <a:picLocks noGrp="1" noChangeArrowheads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0" b="93657" l="9701" r="89739">
                        <a14:foregroundMark x1="57276" y1="89552" x2="72015" y2="93843"/>
                        <a14:foregroundMark x1="72015" y1="93843" x2="64552" y2="89552"/>
                        <a14:foregroundMark x1="74067" y1="9701" x2="75933" y2="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53" y="667380"/>
            <a:ext cx="3801459" cy="36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755B30-32D4-D659-CE31-5B8176B03C89}"/>
              </a:ext>
            </a:extLst>
          </p:cNvPr>
          <p:cNvSpPr txBox="1"/>
          <p:nvPr/>
        </p:nvSpPr>
        <p:spPr>
          <a:xfrm>
            <a:off x="2400033" y="4920256"/>
            <a:ext cx="271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Aligned</a:t>
            </a:r>
          </a:p>
        </p:txBody>
      </p:sp>
      <p:pic>
        <p:nvPicPr>
          <p:cNvPr id="1032" name="Picture 8" descr="Russdales Flooring">
            <a:extLst>
              <a:ext uri="{FF2B5EF4-FFF2-40B4-BE49-F238E27FC236}">
                <a16:creationId xmlns:a16="http://schemas.microsoft.com/office/drawing/2014/main" id="{9BAED1B1-75EB-C4DC-0233-74810E09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4" y="530025"/>
            <a:ext cx="3995826" cy="37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.S. Lists 10 Drugs Subject to Medicare Price Cuts | The Wall Street J –  The Wall Street Journal Shop">
            <a:extLst>
              <a:ext uri="{FF2B5EF4-FFF2-40B4-BE49-F238E27FC236}">
                <a16:creationId xmlns:a16="http://schemas.microsoft.com/office/drawing/2014/main" id="{14EF5CF9-9602-0FE9-B393-F0F725C1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59" y="3629115"/>
            <a:ext cx="4629556" cy="237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DF601F21-EE44-7D89-6BAC-0F468839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4" y="750435"/>
            <a:ext cx="4296962" cy="5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B09FE-67F5-7280-8B50-D01B6F1E7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15ED6-6990-FDC9-2E7B-E747E8C7DACD}"/>
              </a:ext>
            </a:extLst>
          </p:cNvPr>
          <p:cNvSpPr txBox="1"/>
          <p:nvPr/>
        </p:nvSpPr>
        <p:spPr>
          <a:xfrm>
            <a:off x="1575275" y="156118"/>
            <a:ext cx="904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Nunito Sans" pitchFamily="2" charset="0"/>
              </a:rPr>
              <a:t>The rapidly changing world we face together…</a:t>
            </a:r>
          </a:p>
        </p:txBody>
      </p:sp>
      <p:pic>
        <p:nvPicPr>
          <p:cNvPr id="2056" name="Picture 8" descr="Inflation is going to surprise investors again in 2023">
            <a:extLst>
              <a:ext uri="{FF2B5EF4-FFF2-40B4-BE49-F238E27FC236}">
                <a16:creationId xmlns:a16="http://schemas.microsoft.com/office/drawing/2014/main" id="{F9A618F0-647F-FDBF-CF32-2DDF3103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6" y="761116"/>
            <a:ext cx="4568134" cy="257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14" descr="Financial Times - BoE has very big lessons to learn after failing to spot persistent high inflation">
            <a:extLst>
              <a:ext uri="{FF2B5EF4-FFF2-40B4-BE49-F238E27FC236}">
                <a16:creationId xmlns:a16="http://schemas.microsoft.com/office/drawing/2014/main" id="{3CA80F72-DD51-1620-E128-42BC4E54A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Financial Times - BoE has very big lessons to learn after failing to spot persistent high inflation">
            <a:extLst>
              <a:ext uri="{FF2B5EF4-FFF2-40B4-BE49-F238E27FC236}">
                <a16:creationId xmlns:a16="http://schemas.microsoft.com/office/drawing/2014/main" id="{ADC8A9A1-D300-F12D-9FBA-C93B8F1BC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3565" y="2513960"/>
            <a:ext cx="219982" cy="2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F8BA5-CA04-E743-282D-28D04D813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13" b="31693"/>
          <a:stretch/>
        </p:blipFill>
        <p:spPr>
          <a:xfrm>
            <a:off x="993635" y="960202"/>
            <a:ext cx="4199460" cy="4632795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DB0BC-75BD-A874-979C-253461C37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877" y="1506129"/>
            <a:ext cx="5697281" cy="3200236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3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5D42082-34FA-3657-42AE-731592B9C5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123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56" imgH="256" progId="TCLayout.ActiveDocument.1">
                  <p:embed/>
                </p:oleObj>
              </mc:Choice>
              <mc:Fallback>
                <p:oleObj name="think-cell Slide" r:id="rId4" imgW="256" imgH="25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5D42082-34FA-3657-42AE-731592B9C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9A2C5E-60CB-41E3-92E0-F731B7B9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600"/>
              <a:t>We are facing a tumultuous environment and we need to align as an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4EF07-0E06-8F7F-6A46-7B7610754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AC91F8-1CC8-C63B-26C6-B797AA31384D}"/>
              </a:ext>
            </a:extLst>
          </p:cNvPr>
          <p:cNvSpPr/>
          <p:nvPr/>
        </p:nvSpPr>
        <p:spPr>
          <a:xfrm>
            <a:off x="6806925" y="1622302"/>
            <a:ext cx="4512786" cy="326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NAIC Priorities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AAC7AA6-52E1-35B7-BCB3-43F8478A16DD}"/>
              </a:ext>
            </a:extLst>
          </p:cNvPr>
          <p:cNvGrpSpPr/>
          <p:nvPr/>
        </p:nvGrpSpPr>
        <p:grpSpPr>
          <a:xfrm>
            <a:off x="6778601" y="2118172"/>
            <a:ext cx="4394228" cy="3525220"/>
            <a:chOff x="6779526" y="2108037"/>
            <a:chExt cx="4394228" cy="35252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D33FE2-3FB4-2039-4F2D-D75021B2838F}"/>
                </a:ext>
              </a:extLst>
            </p:cNvPr>
            <p:cNvSpPr/>
            <p:nvPr/>
          </p:nvSpPr>
          <p:spPr>
            <a:xfrm>
              <a:off x="6949440" y="2108037"/>
              <a:ext cx="2054023" cy="1706358"/>
            </a:xfrm>
            <a:prstGeom prst="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86A6D7-A31D-F861-717D-12358A1DA49F}"/>
                </a:ext>
              </a:extLst>
            </p:cNvPr>
            <p:cNvSpPr txBox="1"/>
            <p:nvPr/>
          </p:nvSpPr>
          <p:spPr>
            <a:xfrm>
              <a:off x="7016318" y="2663853"/>
              <a:ext cx="1920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Climate Change </a:t>
              </a:r>
            </a:p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and Resiliency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CD8D8C-A0E5-FF16-DF3C-FD2D714CF84C}"/>
                </a:ext>
              </a:extLst>
            </p:cNvPr>
            <p:cNvSpPr txBox="1"/>
            <p:nvPr/>
          </p:nvSpPr>
          <p:spPr>
            <a:xfrm>
              <a:off x="6779526" y="4484939"/>
              <a:ext cx="2393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Data Security </a:t>
              </a:r>
            </a:p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and Privacy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45D8E4-6A7C-DA90-64C2-4C2F9D467EF4}"/>
                </a:ext>
              </a:extLst>
            </p:cNvPr>
            <p:cNvSpPr txBox="1"/>
            <p:nvPr/>
          </p:nvSpPr>
          <p:spPr>
            <a:xfrm>
              <a:off x="9190372" y="2598003"/>
              <a:ext cx="1912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Discriminatory Rating and use of Bots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F47CF6-9618-E6E3-DC0E-2B697855FDF3}"/>
                </a:ext>
              </a:extLst>
            </p:cNvPr>
            <p:cNvSpPr txBox="1"/>
            <p:nvPr/>
          </p:nvSpPr>
          <p:spPr>
            <a:xfrm>
              <a:off x="9098548" y="4484938"/>
              <a:ext cx="2054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Use of AI/ML across </a:t>
              </a:r>
            </a:p>
            <a:p>
              <a:pPr algn="ctr"/>
              <a:r>
                <a:rPr lang="en-US" sz="16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Home and Auto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B40166-4864-97CA-ADB1-1B526BDF7553}"/>
                </a:ext>
              </a:extLst>
            </p:cNvPr>
            <p:cNvSpPr/>
            <p:nvPr/>
          </p:nvSpPr>
          <p:spPr>
            <a:xfrm>
              <a:off x="9119731" y="2108037"/>
              <a:ext cx="2054023" cy="1706358"/>
            </a:xfrm>
            <a:prstGeom prst="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6879EA-4185-D79A-CA30-327243D36DB7}"/>
                </a:ext>
              </a:extLst>
            </p:cNvPr>
            <p:cNvSpPr/>
            <p:nvPr/>
          </p:nvSpPr>
          <p:spPr>
            <a:xfrm>
              <a:off x="6949439" y="3926899"/>
              <a:ext cx="2054023" cy="1706358"/>
            </a:xfrm>
            <a:prstGeom prst="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715A23E-FC3D-D607-7F45-ED995AA1A525}"/>
                </a:ext>
              </a:extLst>
            </p:cNvPr>
            <p:cNvSpPr/>
            <p:nvPr/>
          </p:nvSpPr>
          <p:spPr>
            <a:xfrm>
              <a:off x="9119731" y="3926899"/>
              <a:ext cx="2054023" cy="1706358"/>
            </a:xfrm>
            <a:prstGeom prst="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452CE7-7D59-D2C9-4426-4CBE4545463F}"/>
              </a:ext>
            </a:extLst>
          </p:cNvPr>
          <p:cNvGrpSpPr/>
          <p:nvPr/>
        </p:nvGrpSpPr>
        <p:grpSpPr>
          <a:xfrm>
            <a:off x="665568" y="2024109"/>
            <a:ext cx="5440457" cy="3825849"/>
            <a:chOff x="647089" y="1954492"/>
            <a:chExt cx="5440457" cy="38258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6B2BF52-43A7-EFFC-596E-D6CD250E01EE}"/>
                </a:ext>
              </a:extLst>
            </p:cNvPr>
            <p:cNvGrpSpPr/>
            <p:nvPr/>
          </p:nvGrpSpPr>
          <p:grpSpPr>
            <a:xfrm>
              <a:off x="647089" y="1954492"/>
              <a:ext cx="5401551" cy="1169794"/>
              <a:chOff x="693439" y="1954492"/>
              <a:chExt cx="5401551" cy="116979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42ECFE2-3FD0-A11F-50E0-7D6FF900F67E}"/>
                  </a:ext>
                </a:extLst>
              </p:cNvPr>
              <p:cNvSpPr/>
              <p:nvPr/>
            </p:nvSpPr>
            <p:spPr>
              <a:xfrm>
                <a:off x="693439" y="1954492"/>
                <a:ext cx="1245350" cy="116979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Arrow: Pentagon 50">
                <a:extLst>
                  <a:ext uri="{FF2B5EF4-FFF2-40B4-BE49-F238E27FC236}">
                    <a16:creationId xmlns:a16="http://schemas.microsoft.com/office/drawing/2014/main" id="{B8FA82AB-04E5-68D8-E43E-4D01A1A1C4AC}"/>
                  </a:ext>
                </a:extLst>
              </p:cNvPr>
              <p:cNvSpPr/>
              <p:nvPr/>
            </p:nvSpPr>
            <p:spPr>
              <a:xfrm>
                <a:off x="1689698" y="2197715"/>
                <a:ext cx="4405292" cy="584419"/>
              </a:xfrm>
              <a:prstGeom prst="homePlat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>
                    <a:solidFill>
                      <a:schemeClr val="tx2"/>
                    </a:solidFill>
                  </a:rPr>
                  <a:t>Rise in catastrophes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43020BA-EBE5-4392-DA56-379ECABB4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354" y="2103796"/>
                <a:ext cx="793280" cy="822960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A7B0C3D-7853-47C1-98E6-F256B3B9469D}"/>
                </a:ext>
              </a:extLst>
            </p:cNvPr>
            <p:cNvGrpSpPr/>
            <p:nvPr/>
          </p:nvGrpSpPr>
          <p:grpSpPr>
            <a:xfrm>
              <a:off x="647089" y="4610547"/>
              <a:ext cx="5413237" cy="1169794"/>
              <a:chOff x="647089" y="4610547"/>
              <a:chExt cx="5413237" cy="1169794"/>
            </a:xfrm>
          </p:grpSpPr>
          <p:sp>
            <p:nvSpPr>
              <p:cNvPr id="53" name="Arrow: Pentagon 52">
                <a:extLst>
                  <a:ext uri="{FF2B5EF4-FFF2-40B4-BE49-F238E27FC236}">
                    <a16:creationId xmlns:a16="http://schemas.microsoft.com/office/drawing/2014/main" id="{E53D1BFE-2BAA-06C4-E2BC-209817ACE841}"/>
                  </a:ext>
                </a:extLst>
              </p:cNvPr>
              <p:cNvSpPr/>
              <p:nvPr/>
            </p:nvSpPr>
            <p:spPr>
              <a:xfrm>
                <a:off x="1629295" y="4903235"/>
                <a:ext cx="4431031" cy="584419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>
                    <a:solidFill>
                      <a:schemeClr val="tx2"/>
                    </a:solidFill>
                  </a:rPr>
                  <a:t>World Events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FD0E423-85D7-9E6B-A56A-C0DD8A3C2BAE}"/>
                  </a:ext>
                </a:extLst>
              </p:cNvPr>
              <p:cNvSpPr/>
              <p:nvPr/>
            </p:nvSpPr>
            <p:spPr>
              <a:xfrm>
                <a:off x="647089" y="4610547"/>
                <a:ext cx="1245350" cy="11697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90D1783-BDA1-499C-C00B-3F2F8BC8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691" y="4775651"/>
                <a:ext cx="822960" cy="822960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76DB7DC-BD8E-10A2-07A4-8B65CC9AB051}"/>
                </a:ext>
              </a:extLst>
            </p:cNvPr>
            <p:cNvGrpSpPr/>
            <p:nvPr/>
          </p:nvGrpSpPr>
          <p:grpSpPr>
            <a:xfrm>
              <a:off x="647089" y="3282519"/>
              <a:ext cx="5440457" cy="1169794"/>
              <a:chOff x="655543" y="3307354"/>
              <a:chExt cx="5440457" cy="116979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5723A4B-3F7C-E13A-002B-8E4DF68EE6A8}"/>
                  </a:ext>
                </a:extLst>
              </p:cNvPr>
              <p:cNvSpPr/>
              <p:nvPr/>
            </p:nvSpPr>
            <p:spPr>
              <a:xfrm>
                <a:off x="655543" y="3307354"/>
                <a:ext cx="1245350" cy="1169794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4CC6A1CB-FB6E-39A2-05FE-DB2563CE4EC1}"/>
                  </a:ext>
                </a:extLst>
              </p:cNvPr>
              <p:cNvSpPr/>
              <p:nvPr/>
            </p:nvSpPr>
            <p:spPr>
              <a:xfrm>
                <a:off x="1629295" y="3550475"/>
                <a:ext cx="4466705" cy="584419"/>
              </a:xfrm>
              <a:prstGeom prst="homePlat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>
                    <a:solidFill>
                      <a:schemeClr val="tx2"/>
                    </a:solidFill>
                  </a:rPr>
                  <a:t>Rise in cost of doing business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C3A7D1-F147-8DE9-F066-37B784620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20" y="3503359"/>
                <a:ext cx="758414" cy="7315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075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202D51B-8570-2F9B-477F-67E264FE74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202D51B-8570-2F9B-477F-67E264FE7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677F4C-70E0-58AC-68C9-278F8B68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1003652"/>
          </a:xfrm>
        </p:spPr>
        <p:txBody>
          <a:bodyPr vert="horz"/>
          <a:lstStyle/>
          <a:p>
            <a:r>
              <a:rPr lang="en-US"/>
              <a:t>What are we seeing across the industry?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31B56-A6A3-F2B3-7316-80132D697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8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7C0FCF-F04A-9321-A6ED-0F37758CECD2}"/>
              </a:ext>
            </a:extLst>
          </p:cNvPr>
          <p:cNvCxnSpPr>
            <a:cxnSpLocks/>
          </p:cNvCxnSpPr>
          <p:nvPr/>
        </p:nvCxnSpPr>
        <p:spPr>
          <a:xfrm>
            <a:off x="6113279" y="2449814"/>
            <a:ext cx="0" cy="357266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1396AFF-DE63-6AC3-2DF4-B781EECAC587}"/>
              </a:ext>
            </a:extLst>
          </p:cNvPr>
          <p:cNvGrpSpPr/>
          <p:nvPr/>
        </p:nvGrpSpPr>
        <p:grpSpPr>
          <a:xfrm>
            <a:off x="949311" y="1433656"/>
            <a:ext cx="4568901" cy="1145882"/>
            <a:chOff x="2298121" y="1466007"/>
            <a:chExt cx="3620508" cy="11458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BA4994-5A6E-DDDC-D4A0-810BEFFE66A8}"/>
                </a:ext>
              </a:extLst>
            </p:cNvPr>
            <p:cNvSpPr/>
            <p:nvPr/>
          </p:nvSpPr>
          <p:spPr>
            <a:xfrm>
              <a:off x="2298121" y="1466007"/>
              <a:ext cx="3620508" cy="66669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Complaints are projected to continue to rise year over year…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08B2BE0-C62F-8352-6A9C-2BCE04C36FA3}"/>
                </a:ext>
              </a:extLst>
            </p:cNvPr>
            <p:cNvSpPr/>
            <p:nvPr/>
          </p:nvSpPr>
          <p:spPr>
            <a:xfrm flipV="1">
              <a:off x="2374371" y="2304172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E5453-E921-2407-6400-51E79270BDF4}"/>
              </a:ext>
            </a:extLst>
          </p:cNvPr>
          <p:cNvGrpSpPr/>
          <p:nvPr/>
        </p:nvGrpSpPr>
        <p:grpSpPr>
          <a:xfrm>
            <a:off x="6752533" y="1433656"/>
            <a:ext cx="4568900" cy="1118643"/>
            <a:chOff x="6590618" y="1483024"/>
            <a:chExt cx="3638809" cy="1118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2ADC94-56C6-BFC9-3124-4F2B069333B9}"/>
                </a:ext>
              </a:extLst>
            </p:cNvPr>
            <p:cNvSpPr/>
            <p:nvPr/>
          </p:nvSpPr>
          <p:spPr>
            <a:xfrm>
              <a:off x="6590618" y="1483024"/>
              <a:ext cx="3638809" cy="66669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…with Home and Auto being a top driver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516F5CB-6626-9EE9-3F75-543846E41DE1}"/>
                </a:ext>
              </a:extLst>
            </p:cNvPr>
            <p:cNvSpPr/>
            <p:nvPr/>
          </p:nvSpPr>
          <p:spPr>
            <a:xfrm flipV="1">
              <a:off x="6625697" y="2293950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2395A3-A5E4-4522-BF70-AF1DB6683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97368"/>
              </p:ext>
            </p:extLst>
          </p:nvPr>
        </p:nvGraphicFramePr>
        <p:xfrm>
          <a:off x="470944" y="2816881"/>
          <a:ext cx="5315478" cy="329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6005BE-4DD4-4CD3-B296-1840B8D41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45535"/>
              </p:ext>
            </p:extLst>
          </p:nvPr>
        </p:nvGraphicFramePr>
        <p:xfrm>
          <a:off x="6301774" y="2816881"/>
          <a:ext cx="5315476" cy="329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489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202D51B-8570-2F9B-477F-67E264FE74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202D51B-8570-2F9B-477F-67E264FE7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677F4C-70E0-58AC-68C9-278F8B68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68443"/>
            <a:ext cx="11730789" cy="1003652"/>
          </a:xfrm>
        </p:spPr>
        <p:txBody>
          <a:bodyPr vert="horz"/>
          <a:lstStyle/>
          <a:p>
            <a:r>
              <a:rPr lang="en-US"/>
              <a:t>What are we seeing across the industry?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31B56-A6A3-F2B3-7316-80132D697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FB4CE90-470A-43E3-A052-3E8AD880B4A5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9B97C6-7B56-BACF-2DEF-020FA0570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54958"/>
              </p:ext>
            </p:extLst>
          </p:nvPr>
        </p:nvGraphicFramePr>
        <p:xfrm>
          <a:off x="6509339" y="2869222"/>
          <a:ext cx="4900345" cy="326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8BAD247-9254-509A-4F02-2CAEC9C4B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74071"/>
              </p:ext>
            </p:extLst>
          </p:nvPr>
        </p:nvGraphicFramePr>
        <p:xfrm>
          <a:off x="769229" y="2869223"/>
          <a:ext cx="4900347" cy="326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7C0FCF-F04A-9321-A6ED-0F37758CECD2}"/>
              </a:ext>
            </a:extLst>
          </p:cNvPr>
          <p:cNvCxnSpPr>
            <a:cxnSpLocks/>
          </p:cNvCxnSpPr>
          <p:nvPr/>
        </p:nvCxnSpPr>
        <p:spPr>
          <a:xfrm>
            <a:off x="6113279" y="2449814"/>
            <a:ext cx="0" cy="357266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1396AFF-DE63-6AC3-2DF4-B781EECAC587}"/>
              </a:ext>
            </a:extLst>
          </p:cNvPr>
          <p:cNvGrpSpPr/>
          <p:nvPr/>
        </p:nvGrpSpPr>
        <p:grpSpPr>
          <a:xfrm>
            <a:off x="949311" y="1433656"/>
            <a:ext cx="4568901" cy="1145882"/>
            <a:chOff x="2298121" y="1466007"/>
            <a:chExt cx="3620508" cy="11458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BA4994-5A6E-DDDC-D4A0-810BEFFE66A8}"/>
                </a:ext>
              </a:extLst>
            </p:cNvPr>
            <p:cNvSpPr/>
            <p:nvPr/>
          </p:nvSpPr>
          <p:spPr>
            <a:xfrm>
              <a:off x="2298121" y="1466007"/>
              <a:ext cx="3620508" cy="66669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Data calls are on the rise in response to CATs…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08B2BE0-C62F-8352-6A9C-2BCE04C36FA3}"/>
                </a:ext>
              </a:extLst>
            </p:cNvPr>
            <p:cNvSpPr/>
            <p:nvPr/>
          </p:nvSpPr>
          <p:spPr>
            <a:xfrm flipV="1">
              <a:off x="2374371" y="2304172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E5453-E921-2407-6400-51E79270BDF4}"/>
              </a:ext>
            </a:extLst>
          </p:cNvPr>
          <p:cNvGrpSpPr/>
          <p:nvPr/>
        </p:nvGrpSpPr>
        <p:grpSpPr>
          <a:xfrm>
            <a:off x="6752533" y="1433656"/>
            <a:ext cx="4568900" cy="1118643"/>
            <a:chOff x="6590618" y="1483024"/>
            <a:chExt cx="3638809" cy="1118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2ADC94-56C6-BFC9-3124-4F2B069333B9}"/>
                </a:ext>
              </a:extLst>
            </p:cNvPr>
            <p:cNvSpPr/>
            <p:nvPr/>
          </p:nvSpPr>
          <p:spPr>
            <a:xfrm>
              <a:off x="6590618" y="1483024"/>
              <a:ext cx="3638809" cy="66669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…and we are seeing a rise in the cost of exams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516F5CB-6626-9EE9-3F75-543846E41DE1}"/>
                </a:ext>
              </a:extLst>
            </p:cNvPr>
            <p:cNvSpPr/>
            <p:nvPr/>
          </p:nvSpPr>
          <p:spPr>
            <a:xfrm flipV="1">
              <a:off x="6625697" y="2293950"/>
              <a:ext cx="3445252" cy="307717"/>
            </a:xfrm>
            <a:prstGeom prst="triangl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5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M Brand Template 2018 Print">
  <a:themeElements>
    <a:clrScheme name="LM PRINT COLORS 2018">
      <a:dk1>
        <a:srgbClr val="343741"/>
      </a:dk1>
      <a:lt1>
        <a:srgbClr val="F5F5F5"/>
      </a:lt1>
      <a:dk2>
        <a:srgbClr val="1A1446"/>
      </a:dk2>
      <a:lt2>
        <a:srgbClr val="FFFFFF"/>
      </a:lt2>
      <a:accent1>
        <a:srgbClr val="FFD000"/>
      </a:accent1>
      <a:accent2>
        <a:srgbClr val="1A1446"/>
      </a:accent2>
      <a:accent3>
        <a:srgbClr val="78E1E1"/>
      </a:accent3>
      <a:accent4>
        <a:srgbClr val="06748C"/>
      </a:accent4>
      <a:accent5>
        <a:srgbClr val="B0B0B0"/>
      </a:accent5>
      <a:accent6>
        <a:srgbClr val="343741"/>
      </a:accent6>
      <a:hlink>
        <a:srgbClr val="06748C"/>
      </a:hlink>
      <a:folHlink>
        <a:srgbClr val="000000"/>
      </a:folHlink>
    </a:clrScheme>
    <a:fontScheme name="LM 2018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M_white.pptx" id="{C922129B-0BED-4F40-AA3B-11F240B2E923}" vid="{D226A877-04B7-4A1A-ADAB-EAC524B2BD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LM_white</Template>
  <TotalTime>223</TotalTime>
  <Words>858</Words>
  <Application>Microsoft Office PowerPoint</Application>
  <PresentationFormat>Widescreen</PresentationFormat>
  <Paragraphs>122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Nunito Sans</vt:lpstr>
      <vt:lpstr>Roboto</vt:lpstr>
      <vt:lpstr>Wingdings</vt:lpstr>
      <vt:lpstr>Wingdings 2</vt:lpstr>
      <vt:lpstr>LM Brand Template 2018 Print</vt:lpstr>
      <vt:lpstr>think-cell Slide</vt:lpstr>
      <vt:lpstr>Working Together in a Chaotic Insurance World</vt:lpstr>
      <vt:lpstr>The Industry and Regulators: Can we improve how we work together? </vt:lpstr>
      <vt:lpstr>What does industry think of regulators? </vt:lpstr>
      <vt:lpstr>The Industry and Regulators: Can we improve how we work together? </vt:lpstr>
      <vt:lpstr>PowerPoint Presentation</vt:lpstr>
      <vt:lpstr>PowerPoint Presentation</vt:lpstr>
      <vt:lpstr>We are facing a tumultuous environment and we need to align as an industry</vt:lpstr>
      <vt:lpstr>What are we seeing across the industry?</vt:lpstr>
      <vt:lpstr>What are we seeing across the industry?</vt:lpstr>
      <vt:lpstr>What is MCAS? </vt:lpstr>
      <vt:lpstr>MCAS data provides an increased ability to monitor compliance and manage regulator relationships</vt:lpstr>
      <vt:lpstr>Utilizing MCAS data to encourage a proactive compliance environment</vt:lpstr>
      <vt:lpstr>PowerPoint Presentation</vt:lpstr>
      <vt:lpstr>Ideal State</vt:lpstr>
    </vt:vector>
  </TitlesOfParts>
  <Company>Liberty Mutual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 (This template can be used for both print and projection)</dc:title>
  <dc:creator>Osborn, Chesley</dc:creator>
  <cp:lastModifiedBy>Richard McGee</cp:lastModifiedBy>
  <cp:revision>2</cp:revision>
  <dcterms:created xsi:type="dcterms:W3CDTF">2023-08-29T13:49:06Z</dcterms:created>
  <dcterms:modified xsi:type="dcterms:W3CDTF">2023-09-21T12:24:04Z</dcterms:modified>
</cp:coreProperties>
</file>