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charts/chart3.xml" ContentType="application/vnd.openxmlformats-officedocument.drawingml.chart+xml"/>
  <Override PartName="/ppt/notesSlides/notesSlide33.xml" ContentType="application/vnd.openxmlformats-officedocument.presentationml.notesSlide+xml"/>
  <Override PartName="/ppt/charts/chart4.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6.xml" ContentType="application/vnd.openxmlformats-officedocument.presentationml.tags+xml"/>
  <Override PartName="/ppt/notesSlides/notesSlide48.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102"/>
  </p:notesMasterIdLst>
  <p:handoutMasterIdLst>
    <p:handoutMasterId r:id="rId103"/>
  </p:handoutMasterIdLst>
  <p:sldIdLst>
    <p:sldId id="7089" r:id="rId5"/>
    <p:sldId id="6576" r:id="rId6"/>
    <p:sldId id="7193" r:id="rId7"/>
    <p:sldId id="7804" r:id="rId8"/>
    <p:sldId id="7802" r:id="rId9"/>
    <p:sldId id="7803" r:id="rId10"/>
    <p:sldId id="7806" r:id="rId11"/>
    <p:sldId id="7807" r:id="rId12"/>
    <p:sldId id="7809" r:id="rId13"/>
    <p:sldId id="7810" r:id="rId14"/>
    <p:sldId id="2147476605" r:id="rId15"/>
    <p:sldId id="2147476604" r:id="rId16"/>
    <p:sldId id="2147476701" r:id="rId17"/>
    <p:sldId id="2147476705" r:id="rId18"/>
    <p:sldId id="2147476703" r:id="rId19"/>
    <p:sldId id="2147476708" r:id="rId20"/>
    <p:sldId id="7733" r:id="rId21"/>
    <p:sldId id="7728" r:id="rId22"/>
    <p:sldId id="7128" r:id="rId23"/>
    <p:sldId id="7297" r:id="rId24"/>
    <p:sldId id="2147476675" r:id="rId25"/>
    <p:sldId id="2147476725" r:id="rId26"/>
    <p:sldId id="7497" r:id="rId27"/>
    <p:sldId id="7130" r:id="rId28"/>
    <p:sldId id="7429" r:id="rId29"/>
    <p:sldId id="2147476658" r:id="rId30"/>
    <p:sldId id="7751" r:id="rId31"/>
    <p:sldId id="2147476721" r:id="rId32"/>
    <p:sldId id="2147476557" r:id="rId33"/>
    <p:sldId id="2147476551" r:id="rId34"/>
    <p:sldId id="2147476767" r:id="rId35"/>
    <p:sldId id="2147476715" r:id="rId36"/>
    <p:sldId id="2147476768" r:id="rId37"/>
    <p:sldId id="2147476664" r:id="rId38"/>
    <p:sldId id="2147476665" r:id="rId39"/>
    <p:sldId id="2147476667" r:id="rId40"/>
    <p:sldId id="2147476669" r:id="rId41"/>
    <p:sldId id="2147476662" r:id="rId42"/>
    <p:sldId id="6434" r:id="rId43"/>
    <p:sldId id="2147476748" r:id="rId44"/>
    <p:sldId id="7450" r:id="rId45"/>
    <p:sldId id="2147476749" r:id="rId46"/>
    <p:sldId id="7742" r:id="rId47"/>
    <p:sldId id="7743" r:id="rId48"/>
    <p:sldId id="7702" r:id="rId49"/>
    <p:sldId id="2147476750" r:id="rId50"/>
    <p:sldId id="2147476747" r:id="rId51"/>
    <p:sldId id="2147476751" r:id="rId52"/>
    <p:sldId id="7433" r:id="rId53"/>
    <p:sldId id="7745" r:id="rId54"/>
    <p:sldId id="2147476729" r:id="rId55"/>
    <p:sldId id="2147476637" r:id="rId56"/>
    <p:sldId id="2147476656" r:id="rId57"/>
    <p:sldId id="2147476657" r:id="rId58"/>
    <p:sldId id="2147476730" r:id="rId59"/>
    <p:sldId id="2147476731" r:id="rId60"/>
    <p:sldId id="2147476589" r:id="rId61"/>
    <p:sldId id="2147476687" r:id="rId62"/>
    <p:sldId id="2147476752" r:id="rId63"/>
    <p:sldId id="2147476733" r:id="rId64"/>
    <p:sldId id="7471" r:id="rId65"/>
    <p:sldId id="2147476753" r:id="rId66"/>
    <p:sldId id="2147476765" r:id="rId67"/>
    <p:sldId id="2147476734" r:id="rId68"/>
    <p:sldId id="2147476738" r:id="rId69"/>
    <p:sldId id="2147476737" r:id="rId70"/>
    <p:sldId id="2147476736" r:id="rId71"/>
    <p:sldId id="2147476741" r:id="rId72"/>
    <p:sldId id="2147476520" r:id="rId73"/>
    <p:sldId id="2147476770" r:id="rId74"/>
    <p:sldId id="2147476588" r:id="rId75"/>
    <p:sldId id="7524" r:id="rId76"/>
    <p:sldId id="7621" r:id="rId77"/>
    <p:sldId id="7622" r:id="rId78"/>
    <p:sldId id="2147476497" r:id="rId79"/>
    <p:sldId id="2147476683" r:id="rId80"/>
    <p:sldId id="2147476769" r:id="rId81"/>
    <p:sldId id="7078" r:id="rId82"/>
    <p:sldId id="7822" r:id="rId83"/>
    <p:sldId id="7823" r:id="rId84"/>
    <p:sldId id="2147476711" r:id="rId85"/>
    <p:sldId id="7199" r:id="rId86"/>
    <p:sldId id="7200" r:id="rId87"/>
    <p:sldId id="7201" r:id="rId88"/>
    <p:sldId id="2147476766" r:id="rId89"/>
    <p:sldId id="7824" r:id="rId90"/>
    <p:sldId id="7107" r:id="rId91"/>
    <p:sldId id="7827" r:id="rId92"/>
    <p:sldId id="2147476623" r:id="rId93"/>
    <p:sldId id="2147476513" r:id="rId94"/>
    <p:sldId id="2147476515" r:id="rId95"/>
    <p:sldId id="2147476697" r:id="rId96"/>
    <p:sldId id="2147476624" r:id="rId97"/>
    <p:sldId id="2147476698" r:id="rId98"/>
    <p:sldId id="7691" r:id="rId99"/>
    <p:sldId id="7589" r:id="rId100"/>
    <p:sldId id="5784" r:id="rId101"/>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userDrawn="1">
          <p15:clr>
            <a:srgbClr val="A4A3A4"/>
          </p15:clr>
        </p15:guide>
        <p15:guide id="2" orient="horz" pos="3856" userDrawn="1">
          <p15:clr>
            <a:srgbClr val="A4A3A4"/>
          </p15:clr>
        </p15:guide>
        <p15:guide id="3" orient="horz" pos="3608" userDrawn="1">
          <p15:clr>
            <a:srgbClr val="A4A3A4"/>
          </p15:clr>
        </p15:guide>
        <p15:guide id="4" orient="horz" pos="1472" userDrawn="1">
          <p15:clr>
            <a:srgbClr val="A4A3A4"/>
          </p15:clr>
        </p15:guide>
        <p15:guide id="5" orient="horz" pos="798" userDrawn="1">
          <p15:clr>
            <a:srgbClr val="A4A3A4"/>
          </p15:clr>
        </p15:guide>
        <p15:guide id="6" pos="292" userDrawn="1">
          <p15:clr>
            <a:srgbClr val="A4A3A4"/>
          </p15:clr>
        </p15:guide>
        <p15:guide id="7" pos="7329" userDrawn="1">
          <p15:clr>
            <a:srgbClr val="A4A3A4"/>
          </p15:clr>
        </p15:guide>
        <p15:guide id="8" pos="617"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A7A"/>
    <a:srgbClr val="66FF33"/>
    <a:srgbClr val="4B9FCD"/>
    <a:srgbClr val="FF0000"/>
    <a:srgbClr val="28688C"/>
    <a:srgbClr val="3333CC"/>
    <a:srgbClr val="2B7299"/>
    <a:srgbClr val="3691C4"/>
    <a:srgbClr val="E5F1F7"/>
    <a:srgbClr val="D0D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6" autoAdjust="0"/>
    <p:restoredTop sz="89817" autoAdjust="0"/>
  </p:normalViewPr>
  <p:slideViewPr>
    <p:cSldViewPr snapToGrid="0">
      <p:cViewPr varScale="1">
        <p:scale>
          <a:sx n="98" d="100"/>
          <a:sy n="98" d="100"/>
        </p:scale>
        <p:origin x="138" y="150"/>
      </p:cViewPr>
      <p:guideLst>
        <p:guide orient="horz" pos="1072"/>
        <p:guide orient="horz" pos="3856"/>
        <p:guide orient="horz" pos="3608"/>
        <p:guide orient="horz" pos="1472"/>
        <p:guide orient="horz" pos="798"/>
        <p:guide pos="292"/>
        <p:guide pos="7329"/>
        <p:guide pos="617"/>
      </p:guideLst>
    </p:cSldViewPr>
  </p:slideViewPr>
  <p:outlineViewPr>
    <p:cViewPr>
      <p:scale>
        <a:sx n="33" d="100"/>
        <a:sy n="33" d="100"/>
      </p:scale>
      <p:origin x="0" y="-20154"/>
    </p:cViewPr>
  </p:outlineViewPr>
  <p:notesTextViewPr>
    <p:cViewPr>
      <p:scale>
        <a:sx n="3" d="2"/>
        <a:sy n="3" d="2"/>
      </p:scale>
      <p:origin x="0" y="0"/>
    </p:cViewPr>
  </p:notesTextViewPr>
  <p:sorterViewPr>
    <p:cViewPr varScale="1">
      <p:scale>
        <a:sx n="1" d="1"/>
        <a:sy n="1" d="1"/>
      </p:scale>
      <p:origin x="0" y="-10362"/>
    </p:cViewPr>
  </p:sorterViewPr>
  <p:notesViewPr>
    <p:cSldViewPr snapToGrid="0">
      <p:cViewPr varScale="1">
        <p:scale>
          <a:sx n="94" d="100"/>
          <a:sy n="94" d="100"/>
        </p:scale>
        <p:origin x="-2898"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ableStyles" Target="tableStyle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handoutMaster" Target="handoutMasters/handoutMaster1.xml"/><Relationship Id="rId108"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userId="f2531089-5147-4e6d-bb0b-88074b211c4b" providerId="ADAL" clId="{5439F97B-0184-4BC5-ADAA-A600B671A3DF}"/>
    <pc:docChg chg="undo custSel addSld delSld modSld sldOrd">
      <pc:chgData name="Robert" userId="f2531089-5147-4e6d-bb0b-88074b211c4b" providerId="ADAL" clId="{5439F97B-0184-4BC5-ADAA-A600B671A3DF}" dt="2025-09-23T12:42:14.947" v="276" actId="729"/>
      <pc:docMkLst>
        <pc:docMk/>
      </pc:docMkLst>
      <pc:sldChg chg="modSp modAnim">
        <pc:chgData name="Robert" userId="f2531089-5147-4e6d-bb0b-88074b211c4b" providerId="ADAL" clId="{5439F97B-0184-4BC5-ADAA-A600B671A3DF}" dt="2025-09-23T12:32:24.117" v="223" actId="6549"/>
        <pc:sldMkLst>
          <pc:docMk/>
          <pc:sldMk cId="1885571242" sldId="6576"/>
        </pc:sldMkLst>
        <pc:spChg chg="mod">
          <ac:chgData name="Robert" userId="f2531089-5147-4e6d-bb0b-88074b211c4b" providerId="ADAL" clId="{5439F97B-0184-4BC5-ADAA-A600B671A3DF}" dt="2025-09-23T12:32:24.117" v="223" actId="6549"/>
          <ac:spMkLst>
            <pc:docMk/>
            <pc:sldMk cId="1885571242" sldId="6576"/>
            <ac:spMk id="1922051" creationId="{00000000-0000-0000-0000-000000000000}"/>
          </ac:spMkLst>
        </pc:spChg>
      </pc:sldChg>
      <pc:sldChg chg="del">
        <pc:chgData name="Robert" userId="f2531089-5147-4e6d-bb0b-88074b211c4b" providerId="ADAL" clId="{5439F97B-0184-4BC5-ADAA-A600B671A3DF}" dt="2025-09-23T12:25:02.851" v="214" actId="47"/>
        <pc:sldMkLst>
          <pc:docMk/>
          <pc:sldMk cId="1882544860" sldId="7047"/>
        </pc:sldMkLst>
      </pc:sldChg>
      <pc:sldChg chg="del">
        <pc:chgData name="Robert" userId="f2531089-5147-4e6d-bb0b-88074b211c4b" providerId="ADAL" clId="{5439F97B-0184-4BC5-ADAA-A600B671A3DF}" dt="2025-09-23T12:25:02.851" v="214" actId="47"/>
        <pc:sldMkLst>
          <pc:docMk/>
          <pc:sldMk cId="2469777181" sldId="7205"/>
        </pc:sldMkLst>
      </pc:sldChg>
      <pc:sldChg chg="del">
        <pc:chgData name="Robert" userId="f2531089-5147-4e6d-bb0b-88074b211c4b" providerId="ADAL" clId="{5439F97B-0184-4BC5-ADAA-A600B671A3DF}" dt="2025-09-23T12:25:02.851" v="214" actId="47"/>
        <pc:sldMkLst>
          <pc:docMk/>
          <pc:sldMk cId="151755225" sldId="7394"/>
        </pc:sldMkLst>
      </pc:sldChg>
      <pc:sldChg chg="del">
        <pc:chgData name="Robert" userId="f2531089-5147-4e6d-bb0b-88074b211c4b" providerId="ADAL" clId="{5439F97B-0184-4BC5-ADAA-A600B671A3DF}" dt="2025-09-23T12:25:02.851" v="214" actId="47"/>
        <pc:sldMkLst>
          <pc:docMk/>
          <pc:sldMk cId="1746500658" sldId="7395"/>
        </pc:sldMkLst>
      </pc:sldChg>
      <pc:sldChg chg="del">
        <pc:chgData name="Robert" userId="f2531089-5147-4e6d-bb0b-88074b211c4b" providerId="ADAL" clId="{5439F97B-0184-4BC5-ADAA-A600B671A3DF}" dt="2025-09-23T12:25:02.851" v="214" actId="47"/>
        <pc:sldMkLst>
          <pc:docMk/>
          <pc:sldMk cId="1670979267" sldId="7396"/>
        </pc:sldMkLst>
      </pc:sldChg>
      <pc:sldChg chg="del">
        <pc:chgData name="Robert" userId="f2531089-5147-4e6d-bb0b-88074b211c4b" providerId="ADAL" clId="{5439F97B-0184-4BC5-ADAA-A600B671A3DF}" dt="2025-09-23T12:25:02.851" v="214" actId="47"/>
        <pc:sldMkLst>
          <pc:docMk/>
          <pc:sldMk cId="2601637678" sldId="7438"/>
        </pc:sldMkLst>
      </pc:sldChg>
      <pc:sldChg chg="mod modShow">
        <pc:chgData name="Robert" userId="f2531089-5147-4e6d-bb0b-88074b211c4b" providerId="ADAL" clId="{5439F97B-0184-4BC5-ADAA-A600B671A3DF}" dt="2025-09-23T12:36:52.299" v="264" actId="729"/>
        <pc:sldMkLst>
          <pc:docMk/>
          <pc:sldMk cId="2425941405" sldId="7450"/>
        </pc:sldMkLst>
      </pc:sldChg>
      <pc:sldChg chg="modSp add mod">
        <pc:chgData name="Robert" userId="f2531089-5147-4e6d-bb0b-88074b211c4b" providerId="ADAL" clId="{5439F97B-0184-4BC5-ADAA-A600B671A3DF}" dt="2025-09-23T12:18:31.422" v="134" actId="20577"/>
        <pc:sldMkLst>
          <pc:docMk/>
          <pc:sldMk cId="191313950" sldId="7524"/>
        </pc:sldMkLst>
        <pc:spChg chg="mod">
          <ac:chgData name="Robert" userId="f2531089-5147-4e6d-bb0b-88074b211c4b" providerId="ADAL" clId="{5439F97B-0184-4BC5-ADAA-A600B671A3DF}" dt="2025-09-23T12:18:09.117" v="128" actId="20577"/>
          <ac:spMkLst>
            <pc:docMk/>
            <pc:sldMk cId="191313950" sldId="7524"/>
            <ac:spMk id="2" creationId="{2BB2CB4F-A6B2-EDE1-2E8B-63722B34843A}"/>
          </ac:spMkLst>
        </pc:spChg>
        <pc:spChg chg="mod">
          <ac:chgData name="Robert" userId="f2531089-5147-4e6d-bb0b-88074b211c4b" providerId="ADAL" clId="{5439F97B-0184-4BC5-ADAA-A600B671A3DF}" dt="2025-09-23T12:18:31.422" v="134" actId="20577"/>
          <ac:spMkLst>
            <pc:docMk/>
            <pc:sldMk cId="191313950" sldId="7524"/>
            <ac:spMk id="12" creationId="{FA3C2B08-07A3-4CD7-8653-509D9EBC5BCA}"/>
          </ac:spMkLst>
        </pc:spChg>
        <pc:spChg chg="mod">
          <ac:chgData name="Robert" userId="f2531089-5147-4e6d-bb0b-88074b211c4b" providerId="ADAL" clId="{5439F97B-0184-4BC5-ADAA-A600B671A3DF}" dt="2025-09-23T12:15:13.692" v="112" actId="6549"/>
          <ac:spMkLst>
            <pc:docMk/>
            <pc:sldMk cId="191313950" sldId="7524"/>
            <ac:spMk id="40967" creationId="{00000000-0000-0000-0000-000000000000}"/>
          </ac:spMkLst>
        </pc:spChg>
        <pc:graphicFrameChg chg="mod">
          <ac:chgData name="Robert" userId="f2531089-5147-4e6d-bb0b-88074b211c4b" providerId="ADAL" clId="{5439F97B-0184-4BC5-ADAA-A600B671A3DF}" dt="2025-09-23T12:15:21.678" v="113"/>
          <ac:graphicFrameMkLst>
            <pc:docMk/>
            <pc:sldMk cId="191313950" sldId="7524"/>
            <ac:graphicFrameMk id="40962" creationId="{00000000-0000-0000-0000-000000000000}"/>
          </ac:graphicFrameMkLst>
        </pc:graphicFrameChg>
      </pc:sldChg>
      <pc:sldChg chg="del">
        <pc:chgData name="Robert" userId="f2531089-5147-4e6d-bb0b-88074b211c4b" providerId="ADAL" clId="{5439F97B-0184-4BC5-ADAA-A600B671A3DF}" dt="2025-09-23T12:25:02.851" v="214" actId="47"/>
        <pc:sldMkLst>
          <pc:docMk/>
          <pc:sldMk cId="1210905568" sldId="7606"/>
        </pc:sldMkLst>
      </pc:sldChg>
      <pc:sldChg chg="modSp add mod">
        <pc:chgData name="Robert" userId="f2531089-5147-4e6d-bb0b-88074b211c4b" providerId="ADAL" clId="{5439F97B-0184-4BC5-ADAA-A600B671A3DF}" dt="2025-09-23T12:21:38.571" v="206" actId="14100"/>
        <pc:sldMkLst>
          <pc:docMk/>
          <pc:sldMk cId="811312660" sldId="7621"/>
        </pc:sldMkLst>
        <pc:spChg chg="mod">
          <ac:chgData name="Robert" userId="f2531089-5147-4e6d-bb0b-88074b211c4b" providerId="ADAL" clId="{5439F97B-0184-4BC5-ADAA-A600B671A3DF}" dt="2025-09-23T12:21:38.571" v="206" actId="14100"/>
          <ac:spMkLst>
            <pc:docMk/>
            <pc:sldMk cId="811312660" sldId="7621"/>
            <ac:spMk id="2" creationId="{8BA67DE4-E60A-0EA3-1CC8-97B6418320E3}"/>
          </ac:spMkLst>
        </pc:spChg>
        <pc:spChg chg="mod">
          <ac:chgData name="Robert" userId="f2531089-5147-4e6d-bb0b-88074b211c4b" providerId="ADAL" clId="{5439F97B-0184-4BC5-ADAA-A600B671A3DF}" dt="2025-09-23T12:19:30.550" v="138" actId="20577"/>
          <ac:spMkLst>
            <pc:docMk/>
            <pc:sldMk cId="811312660" sldId="7621"/>
            <ac:spMk id="43014" creationId="{00000000-0000-0000-0000-000000000000}"/>
          </ac:spMkLst>
        </pc:spChg>
        <pc:graphicFrameChg chg="mod">
          <ac:chgData name="Robert" userId="f2531089-5147-4e6d-bb0b-88074b211c4b" providerId="ADAL" clId="{5439F97B-0184-4BC5-ADAA-A600B671A3DF}" dt="2025-09-23T12:21:36.314" v="205"/>
          <ac:graphicFrameMkLst>
            <pc:docMk/>
            <pc:sldMk cId="811312660" sldId="7621"/>
            <ac:graphicFrameMk id="43010" creationId="{00000000-0000-0000-0000-000000000000}"/>
          </ac:graphicFrameMkLst>
        </pc:graphicFrameChg>
      </pc:sldChg>
      <pc:sldChg chg="modSp add mod modShow">
        <pc:chgData name="Robert" userId="f2531089-5147-4e6d-bb0b-88074b211c4b" providerId="ADAL" clId="{5439F97B-0184-4BC5-ADAA-A600B671A3DF}" dt="2025-09-23T12:38:16.513" v="269" actId="729"/>
        <pc:sldMkLst>
          <pc:docMk/>
          <pc:sldMk cId="4064864598" sldId="7622"/>
        </pc:sldMkLst>
        <pc:spChg chg="mod">
          <ac:chgData name="Robert" userId="f2531089-5147-4e6d-bb0b-88074b211c4b" providerId="ADAL" clId="{5439F97B-0184-4BC5-ADAA-A600B671A3DF}" dt="2025-09-23T12:22:19.253" v="210" actId="6549"/>
          <ac:spMkLst>
            <pc:docMk/>
            <pc:sldMk cId="4064864598" sldId="7622"/>
            <ac:spMk id="40967" creationId="{00000000-0000-0000-0000-000000000000}"/>
          </ac:spMkLst>
        </pc:spChg>
        <pc:graphicFrameChg chg="mod">
          <ac:chgData name="Robert" userId="f2531089-5147-4e6d-bb0b-88074b211c4b" providerId="ADAL" clId="{5439F97B-0184-4BC5-ADAA-A600B671A3DF}" dt="2025-09-23T12:24:03.001" v="213"/>
          <ac:graphicFrameMkLst>
            <pc:docMk/>
            <pc:sldMk cId="4064864598" sldId="7622"/>
            <ac:graphicFrameMk id="40962" creationId="{00000000-0000-0000-0000-000000000000}"/>
          </ac:graphicFrameMkLst>
        </pc:graphicFrameChg>
      </pc:sldChg>
      <pc:sldChg chg="mod modShow">
        <pc:chgData name="Robert" userId="f2531089-5147-4e6d-bb0b-88074b211c4b" providerId="ADAL" clId="{5439F97B-0184-4BC5-ADAA-A600B671A3DF}" dt="2025-09-23T12:36:54.952" v="265" actId="729"/>
        <pc:sldMkLst>
          <pc:docMk/>
          <pc:sldMk cId="3563099520" sldId="7742"/>
        </pc:sldMkLst>
      </pc:sldChg>
      <pc:sldChg chg="mod modShow">
        <pc:chgData name="Robert" userId="f2531089-5147-4e6d-bb0b-88074b211c4b" providerId="ADAL" clId="{5439F97B-0184-4BC5-ADAA-A600B671A3DF}" dt="2025-09-23T12:32:35.473" v="224" actId="729"/>
        <pc:sldMkLst>
          <pc:docMk/>
          <pc:sldMk cId="1594973569" sldId="7804"/>
        </pc:sldMkLst>
      </pc:sldChg>
      <pc:sldChg chg="mod modShow">
        <pc:chgData name="Robert" userId="f2531089-5147-4e6d-bb0b-88074b211c4b" providerId="ADAL" clId="{5439F97B-0184-4BC5-ADAA-A600B671A3DF}" dt="2025-09-23T12:38:33.320" v="271" actId="729"/>
        <pc:sldMkLst>
          <pc:docMk/>
          <pc:sldMk cId="800074571" sldId="7824"/>
        </pc:sldMkLst>
      </pc:sldChg>
      <pc:sldChg chg="add mod modShow">
        <pc:chgData name="Robert" userId="f2531089-5147-4e6d-bb0b-88074b211c4b" providerId="ADAL" clId="{5439F97B-0184-4BC5-ADAA-A600B671A3DF}" dt="2025-09-23T12:38:23.514" v="270" actId="729"/>
        <pc:sldMkLst>
          <pc:docMk/>
          <pc:sldMk cId="1218637423" sldId="2147476497"/>
        </pc:sldMkLst>
      </pc:sldChg>
      <pc:sldChg chg="modSp add mod">
        <pc:chgData name="Robert" userId="f2531089-5147-4e6d-bb0b-88074b211c4b" providerId="ADAL" clId="{5439F97B-0184-4BC5-ADAA-A600B671A3DF}" dt="2025-09-23T12:14:57.625" v="108" actId="6549"/>
        <pc:sldMkLst>
          <pc:docMk/>
          <pc:sldMk cId="827157309" sldId="2147476588"/>
        </pc:sldMkLst>
        <pc:spChg chg="mod">
          <ac:chgData name="Robert" userId="f2531089-5147-4e6d-bb0b-88074b211c4b" providerId="ADAL" clId="{5439F97B-0184-4BC5-ADAA-A600B671A3DF}" dt="2025-09-23T12:14:01.941" v="73" actId="14100"/>
          <ac:spMkLst>
            <pc:docMk/>
            <pc:sldMk cId="827157309" sldId="2147476588"/>
            <ac:spMk id="10" creationId="{00000000-0000-0000-0000-000000000000}"/>
          </ac:spMkLst>
        </pc:spChg>
        <pc:spChg chg="mod">
          <ac:chgData name="Robert" userId="f2531089-5147-4e6d-bb0b-88074b211c4b" providerId="ADAL" clId="{5439F97B-0184-4BC5-ADAA-A600B671A3DF}" dt="2025-09-23T12:04:18.308" v="10" actId="20577"/>
          <ac:spMkLst>
            <pc:docMk/>
            <pc:sldMk cId="827157309" sldId="2147476588"/>
            <ac:spMk id="11" creationId="{00000000-0000-0000-0000-000000000000}"/>
          </ac:spMkLst>
        </pc:spChg>
        <pc:spChg chg="mod">
          <ac:chgData name="Robert" userId="f2531089-5147-4e6d-bb0b-88074b211c4b" providerId="ADAL" clId="{5439F97B-0184-4BC5-ADAA-A600B671A3DF}" dt="2025-09-23T12:13:08.309" v="67" actId="20577"/>
          <ac:spMkLst>
            <pc:docMk/>
            <pc:sldMk cId="827157309" sldId="2147476588"/>
            <ac:spMk id="55301" creationId="{00000000-0000-0000-0000-000000000000}"/>
          </ac:spMkLst>
        </pc:spChg>
        <pc:spChg chg="mod">
          <ac:chgData name="Robert" userId="f2531089-5147-4e6d-bb0b-88074b211c4b" providerId="ADAL" clId="{5439F97B-0184-4BC5-ADAA-A600B671A3DF}" dt="2025-09-23T12:14:57.625" v="108" actId="6549"/>
          <ac:spMkLst>
            <pc:docMk/>
            <pc:sldMk cId="827157309" sldId="2147476588"/>
            <ac:spMk id="1936390" creationId="{00000000-0000-0000-0000-000000000000}"/>
          </ac:spMkLst>
        </pc:spChg>
        <pc:graphicFrameChg chg="mod">
          <ac:chgData name="Robert" userId="f2531089-5147-4e6d-bb0b-88074b211c4b" providerId="ADAL" clId="{5439F97B-0184-4BC5-ADAA-A600B671A3DF}" dt="2025-09-23T12:13:40.896" v="71"/>
          <ac:graphicFrameMkLst>
            <pc:docMk/>
            <pc:sldMk cId="827157309" sldId="2147476588"/>
            <ac:graphicFrameMk id="55302" creationId="{00000000-0000-0000-0000-000000000000}"/>
          </ac:graphicFrameMkLst>
        </pc:graphicFrameChg>
      </pc:sldChg>
      <pc:sldChg chg="delSp mod delAnim">
        <pc:chgData name="Robert" userId="f2531089-5147-4e6d-bb0b-88074b211c4b" providerId="ADAL" clId="{5439F97B-0184-4BC5-ADAA-A600B671A3DF}" dt="2025-09-23T12:38:53.970" v="273" actId="478"/>
        <pc:sldMkLst>
          <pc:docMk/>
          <pc:sldMk cId="295261836" sldId="2147476623"/>
        </pc:sldMkLst>
        <pc:spChg chg="del">
          <ac:chgData name="Robert" userId="f2531089-5147-4e6d-bb0b-88074b211c4b" providerId="ADAL" clId="{5439F97B-0184-4BC5-ADAA-A600B671A3DF}" dt="2025-09-23T12:38:53.970" v="273" actId="478"/>
          <ac:spMkLst>
            <pc:docMk/>
            <pc:sldMk cId="295261836" sldId="2147476623"/>
            <ac:spMk id="21" creationId="{78094B15-9A80-40EC-AB48-291550E9084D}"/>
          </ac:spMkLst>
        </pc:spChg>
      </pc:sldChg>
      <pc:sldChg chg="mod modShow">
        <pc:chgData name="Robert" userId="f2531089-5147-4e6d-bb0b-88074b211c4b" providerId="ADAL" clId="{5439F97B-0184-4BC5-ADAA-A600B671A3DF}" dt="2025-09-23T12:33:52.704" v="226" actId="729"/>
        <pc:sldMkLst>
          <pc:docMk/>
          <pc:sldMk cId="814171672" sldId="2147476665"/>
        </pc:sldMkLst>
      </pc:sldChg>
      <pc:sldChg chg="mod modShow">
        <pc:chgData name="Robert" userId="f2531089-5147-4e6d-bb0b-88074b211c4b" providerId="ADAL" clId="{5439F97B-0184-4BC5-ADAA-A600B671A3DF}" dt="2025-09-23T12:33:54.840" v="227" actId="729"/>
        <pc:sldMkLst>
          <pc:docMk/>
          <pc:sldMk cId="1573614413" sldId="2147476669"/>
        </pc:sldMkLst>
      </pc:sldChg>
      <pc:sldChg chg="mod modShow">
        <pc:chgData name="Robert" userId="f2531089-5147-4e6d-bb0b-88074b211c4b" providerId="ADAL" clId="{5439F97B-0184-4BC5-ADAA-A600B671A3DF}" dt="2025-09-23T12:42:14.947" v="276" actId="729"/>
        <pc:sldMkLst>
          <pc:docMk/>
          <pc:sldMk cId="1124791054" sldId="2147476675"/>
        </pc:sldMkLst>
      </pc:sldChg>
      <pc:sldChg chg="add mod modShow">
        <pc:chgData name="Robert" userId="f2531089-5147-4e6d-bb0b-88074b211c4b" providerId="ADAL" clId="{5439F97B-0184-4BC5-ADAA-A600B671A3DF}" dt="2025-09-23T12:38:23.514" v="270" actId="729"/>
        <pc:sldMkLst>
          <pc:docMk/>
          <pc:sldMk cId="3430678838" sldId="2147476683"/>
        </pc:sldMkLst>
      </pc:sldChg>
      <pc:sldChg chg="add del">
        <pc:chgData name="Robert" userId="f2531089-5147-4e6d-bb0b-88074b211c4b" providerId="ADAL" clId="{5439F97B-0184-4BC5-ADAA-A600B671A3DF}" dt="2025-09-23T12:38:02.868" v="268" actId="47"/>
        <pc:sldMkLst>
          <pc:docMk/>
          <pc:sldMk cId="2064785728" sldId="2147476696"/>
        </pc:sldMkLst>
      </pc:sldChg>
      <pc:sldChg chg="ord">
        <pc:chgData name="Robert" userId="f2531089-5147-4e6d-bb0b-88074b211c4b" providerId="ADAL" clId="{5439F97B-0184-4BC5-ADAA-A600B671A3DF}" dt="2025-09-23T12:40:37.341" v="275"/>
        <pc:sldMkLst>
          <pc:docMk/>
          <pc:sldMk cId="2614260128" sldId="2147476698"/>
        </pc:sldMkLst>
      </pc:sldChg>
      <pc:sldChg chg="modSp mod">
        <pc:chgData name="Robert" userId="f2531089-5147-4e6d-bb0b-88074b211c4b" providerId="ADAL" clId="{5439F97B-0184-4BC5-ADAA-A600B671A3DF}" dt="2025-09-23T12:28:34.346" v="220" actId="14100"/>
        <pc:sldMkLst>
          <pc:docMk/>
          <pc:sldMk cId="3470975980" sldId="2147476715"/>
        </pc:sldMkLst>
        <pc:spChg chg="mod">
          <ac:chgData name="Robert" userId="f2531089-5147-4e6d-bb0b-88074b211c4b" providerId="ADAL" clId="{5439F97B-0184-4BC5-ADAA-A600B671A3DF}" dt="2025-09-23T12:28:34.346" v="220" actId="14100"/>
          <ac:spMkLst>
            <pc:docMk/>
            <pc:sldMk cId="3470975980" sldId="2147476715"/>
            <ac:spMk id="2" creationId="{E3283FFF-AB20-5439-BC06-5CE2B5D75274}"/>
          </ac:spMkLst>
        </pc:spChg>
        <pc:graphicFrameChg chg="mod">
          <ac:chgData name="Robert" userId="f2531089-5147-4e6d-bb0b-88074b211c4b" providerId="ADAL" clId="{5439F97B-0184-4BC5-ADAA-A600B671A3DF}" dt="2025-09-23T12:28:12.599" v="217" actId="207"/>
          <ac:graphicFrameMkLst>
            <pc:docMk/>
            <pc:sldMk cId="3470975980" sldId="2147476715"/>
            <ac:graphicFrameMk id="4" creationId="{00000000-0000-0000-0000-000000000000}"/>
          </ac:graphicFrameMkLst>
        </pc:graphicFrameChg>
      </pc:sldChg>
      <pc:sldChg chg="del">
        <pc:chgData name="Robert" userId="f2531089-5147-4e6d-bb0b-88074b211c4b" providerId="ADAL" clId="{5439F97B-0184-4BC5-ADAA-A600B671A3DF}" dt="2025-09-23T12:32:51.275" v="225" actId="47"/>
        <pc:sldMkLst>
          <pc:docMk/>
          <pc:sldMk cId="1411305554" sldId="2147476717"/>
        </pc:sldMkLst>
      </pc:sldChg>
      <pc:sldChg chg="mod modShow">
        <pc:chgData name="Robert" userId="f2531089-5147-4e6d-bb0b-88074b211c4b" providerId="ADAL" clId="{5439F97B-0184-4BC5-ADAA-A600B671A3DF}" dt="2025-09-23T12:37:55.736" v="267" actId="729"/>
        <pc:sldMkLst>
          <pc:docMk/>
          <pc:sldMk cId="882894747" sldId="2147476741"/>
        </pc:sldMkLst>
      </pc:sldChg>
      <pc:sldChg chg="mod modShow">
        <pc:chgData name="Robert" userId="f2531089-5147-4e6d-bb0b-88074b211c4b" providerId="ADAL" clId="{5439F97B-0184-4BC5-ADAA-A600B671A3DF}" dt="2025-09-23T12:37:09.899" v="266" actId="729"/>
        <pc:sldMkLst>
          <pc:docMk/>
          <pc:sldMk cId="3118199073" sldId="2147476747"/>
        </pc:sldMkLst>
      </pc:sldChg>
      <pc:sldChg chg="modSp mod">
        <pc:chgData name="Robert" userId="f2531089-5147-4e6d-bb0b-88074b211c4b" providerId="ADAL" clId="{5439F97B-0184-4BC5-ADAA-A600B671A3DF}" dt="2025-09-23T12:36:41.157" v="263" actId="14100"/>
        <pc:sldMkLst>
          <pc:docMk/>
          <pc:sldMk cId="580722818" sldId="2147476748"/>
        </pc:sldMkLst>
        <pc:spChg chg="mod">
          <ac:chgData name="Robert" userId="f2531089-5147-4e6d-bb0b-88074b211c4b" providerId="ADAL" clId="{5439F97B-0184-4BC5-ADAA-A600B671A3DF}" dt="2025-09-23T12:36:41.157" v="263" actId="14100"/>
          <ac:spMkLst>
            <pc:docMk/>
            <pc:sldMk cId="580722818" sldId="2147476748"/>
            <ac:spMk id="19" creationId="{4269C4D5-E412-4A32-BE55-451C5C3E0A1C}"/>
          </ac:spMkLst>
        </pc:spChg>
        <pc:spChg chg="mod">
          <ac:chgData name="Robert" userId="f2531089-5147-4e6d-bb0b-88074b211c4b" providerId="ADAL" clId="{5439F97B-0184-4BC5-ADAA-A600B671A3DF}" dt="2025-09-23T12:34:23.107" v="229" actId="20577"/>
          <ac:spMkLst>
            <pc:docMk/>
            <pc:sldMk cId="580722818" sldId="2147476748"/>
            <ac:spMk id="66567" creationId="{00000000-0000-0000-0000-000000000000}"/>
          </ac:spMkLst>
        </pc:spChg>
        <pc:graphicFrameChg chg="mod">
          <ac:chgData name="Robert" userId="f2531089-5147-4e6d-bb0b-88074b211c4b" providerId="ADAL" clId="{5439F97B-0184-4BC5-ADAA-A600B671A3DF}" dt="2025-09-23T12:34:40.796" v="230"/>
          <ac:graphicFrameMkLst>
            <pc:docMk/>
            <pc:sldMk cId="580722818" sldId="2147476748"/>
            <ac:graphicFrameMk id="66562" creationId="{00000000-0000-0000-0000-000000000000}"/>
          </ac:graphicFrameMkLst>
        </pc:graphicFrameChg>
      </pc:sldChg>
      <pc:sldChg chg="mod modShow">
        <pc:chgData name="Robert" userId="f2531089-5147-4e6d-bb0b-88074b211c4b" providerId="ADAL" clId="{5439F97B-0184-4BC5-ADAA-A600B671A3DF}" dt="2025-09-23T12:38:43.764" v="272" actId="729"/>
        <pc:sldMkLst>
          <pc:docMk/>
          <pc:sldMk cId="216689359" sldId="2147476766"/>
        </pc:sldMkLst>
      </pc:sldChg>
      <pc:sldChg chg="delSp modSp mod delAnim">
        <pc:chgData name="Robert" userId="f2531089-5147-4e6d-bb0b-88074b211c4b" providerId="ADAL" clId="{5439F97B-0184-4BC5-ADAA-A600B671A3DF}" dt="2025-09-23T12:27:54.892" v="216" actId="207"/>
        <pc:sldMkLst>
          <pc:docMk/>
          <pc:sldMk cId="383764620" sldId="2147476767"/>
        </pc:sldMkLst>
        <pc:spChg chg="del">
          <ac:chgData name="Robert" userId="f2531089-5147-4e6d-bb0b-88074b211c4b" providerId="ADAL" clId="{5439F97B-0184-4BC5-ADAA-A600B671A3DF}" dt="2025-09-23T12:27:44.892" v="215" actId="478"/>
          <ac:spMkLst>
            <pc:docMk/>
            <pc:sldMk cId="383764620" sldId="2147476767"/>
            <ac:spMk id="9" creationId="{C6825434-0FD3-4F1B-9A03-101D803A9341}"/>
          </ac:spMkLst>
        </pc:spChg>
        <pc:graphicFrameChg chg="mod">
          <ac:chgData name="Robert" userId="f2531089-5147-4e6d-bb0b-88074b211c4b" providerId="ADAL" clId="{5439F97B-0184-4BC5-ADAA-A600B671A3DF}" dt="2025-09-23T12:27:54.892" v="216" actId="207"/>
          <ac:graphicFrameMkLst>
            <pc:docMk/>
            <pc:sldMk cId="383764620" sldId="2147476767"/>
            <ac:graphicFrameMk id="4" creationId="{00000000-0000-0000-0000-000000000000}"/>
          </ac:graphicFrameMkLst>
        </pc:graphicFrameChg>
      </pc:sldChg>
      <pc:sldChg chg="modSp">
        <pc:chgData name="Robert" userId="f2531089-5147-4e6d-bb0b-88074b211c4b" providerId="ADAL" clId="{5439F97B-0184-4BC5-ADAA-A600B671A3DF}" dt="2025-09-23T12:28:50.754" v="222" actId="207"/>
        <pc:sldMkLst>
          <pc:docMk/>
          <pc:sldMk cId="587693308" sldId="2147476768"/>
        </pc:sldMkLst>
        <pc:graphicFrameChg chg="mod">
          <ac:chgData name="Robert" userId="f2531089-5147-4e6d-bb0b-88074b211c4b" providerId="ADAL" clId="{5439F97B-0184-4BC5-ADAA-A600B671A3DF}" dt="2025-09-23T12:28:50.754" v="222" actId="207"/>
          <ac:graphicFrameMkLst>
            <pc:docMk/>
            <pc:sldMk cId="587693308" sldId="2147476768"/>
            <ac:graphicFrameMk id="4" creationId="{00000000-0000-0000-0000-000000000000}"/>
          </ac:graphicFrameMkLst>
        </pc:graphicFrameChg>
      </pc:sldChg>
      <pc:sldChg chg="add mod modShow">
        <pc:chgData name="Robert" userId="f2531089-5147-4e6d-bb0b-88074b211c4b" providerId="ADAL" clId="{5439F97B-0184-4BC5-ADAA-A600B671A3DF}" dt="2025-09-23T12:38:23.514" v="270" actId="729"/>
        <pc:sldMkLst>
          <pc:docMk/>
          <pc:sldMk cId="1598063451" sldId="2147476769"/>
        </pc:sldMkLst>
      </pc:sldChg>
      <pc:sldChg chg="add">
        <pc:chgData name="Robert" userId="f2531089-5147-4e6d-bb0b-88074b211c4b" providerId="ADAL" clId="{5439F97B-0184-4BC5-ADAA-A600B671A3DF}" dt="2025-09-23T12:03:26.194" v="2"/>
        <pc:sldMkLst>
          <pc:docMk/>
          <pc:sldMk cId="1596962276" sldId="2147476770"/>
        </pc:sldMkLst>
      </pc:sldChg>
    </pc:docChg>
  </pc:docChgLst>
  <pc:docChgLst>
    <pc:chgData name="Hartwig, Robert" userId="f2531089-5147-4e6d-bb0b-88074b211c4b" providerId="ADAL" clId="{5439F97B-0184-4BC5-ADAA-A600B671A3DF}"/>
    <pc:docChg chg="modSld">
      <pc:chgData name="Hartwig, Robert" userId="f2531089-5147-4e6d-bb0b-88074b211c4b" providerId="ADAL" clId="{5439F97B-0184-4BC5-ADAA-A600B671A3DF}" dt="2025-09-22T19:44:34.912" v="82" actId="20577"/>
      <pc:docMkLst>
        <pc:docMk/>
      </pc:docMkLst>
      <pc:sldChg chg="modSp mod">
        <pc:chgData name="Hartwig, Robert" userId="f2531089-5147-4e6d-bb0b-88074b211c4b" providerId="ADAL" clId="{5439F97B-0184-4BC5-ADAA-A600B671A3DF}" dt="2025-09-22T19:44:34.912" v="82" actId="20577"/>
        <pc:sldMkLst>
          <pc:docMk/>
          <pc:sldMk cId="3243918751" sldId="7089"/>
        </pc:sldMkLst>
        <pc:spChg chg="mod">
          <ac:chgData name="Hartwig, Robert" userId="f2531089-5147-4e6d-bb0b-88074b211c4b" providerId="ADAL" clId="{5439F97B-0184-4BC5-ADAA-A600B671A3DF}" dt="2025-09-22T19:44:34.912" v="82" actId="20577"/>
          <ac:spMkLst>
            <pc:docMk/>
            <pc:sldMk cId="3243918751" sldId="7089"/>
            <ac:spMk id="6"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82567349704437E-2"/>
          <c:y val="3.1653780119590316E-2"/>
          <c:w val="0.86583646814177906"/>
          <c:h val="0.8282429696287964"/>
        </c:manualLayout>
      </c:layout>
      <c:barChart>
        <c:barDir val="col"/>
        <c:grouping val="clustered"/>
        <c:varyColors val="0"/>
        <c:ser>
          <c:idx val="0"/>
          <c:order val="0"/>
          <c:tx>
            <c:strRef>
              <c:f>Sheet1!$B$1</c:f>
              <c:strCache>
                <c:ptCount val="1"/>
                <c:pt idx="0">
                  <c:v>Losses $ B</c:v>
                </c:pt>
              </c:strCache>
            </c:strRef>
          </c:tx>
          <c:spPr>
            <a:solidFill>
              <a:schemeClr val="accent1"/>
            </a:solidFill>
          </c:spPr>
          <c:invertIfNegative val="0"/>
          <c:dPt>
            <c:idx val="14"/>
            <c:invertIfNegative val="0"/>
            <c:bubble3D val="0"/>
            <c:extLst>
              <c:ext xmlns:c16="http://schemas.microsoft.com/office/drawing/2014/chart" uri="{C3380CC4-5D6E-409C-BE32-E72D297353CC}">
                <c16:uniqueId val="{00000000-AC74-493F-90D3-7BC3CBDAB987}"/>
              </c:ext>
            </c:extLst>
          </c:dPt>
          <c:dPt>
            <c:idx val="16"/>
            <c:invertIfNegative val="0"/>
            <c:bubble3D val="0"/>
            <c:extLst>
              <c:ext xmlns:c16="http://schemas.microsoft.com/office/drawing/2014/chart" uri="{C3380CC4-5D6E-409C-BE32-E72D297353CC}">
                <c16:uniqueId val="{00000001-AC74-493F-90D3-7BC3CBDAB987}"/>
              </c:ext>
            </c:extLst>
          </c:dPt>
          <c:dPt>
            <c:idx val="17"/>
            <c:invertIfNegative val="0"/>
            <c:bubble3D val="0"/>
            <c:extLst>
              <c:ext xmlns:c16="http://schemas.microsoft.com/office/drawing/2014/chart" uri="{C3380CC4-5D6E-409C-BE32-E72D297353CC}">
                <c16:uniqueId val="{00000003-AC74-493F-90D3-7BC3CBDAB987}"/>
              </c:ext>
            </c:extLst>
          </c:dPt>
          <c:dPt>
            <c:idx val="19"/>
            <c:invertIfNegative val="0"/>
            <c:bubble3D val="0"/>
            <c:extLst>
              <c:ext xmlns:c16="http://schemas.microsoft.com/office/drawing/2014/chart" uri="{C3380CC4-5D6E-409C-BE32-E72D297353CC}">
                <c16:uniqueId val="{00000003-3BE6-4C8B-9C7D-CBE440554E4E}"/>
              </c:ext>
            </c:extLst>
          </c:dPt>
          <c:dPt>
            <c:idx val="22"/>
            <c:invertIfNegative val="0"/>
            <c:bubble3D val="0"/>
            <c:extLst>
              <c:ext xmlns:c16="http://schemas.microsoft.com/office/drawing/2014/chart" uri="{C3380CC4-5D6E-409C-BE32-E72D297353CC}">
                <c16:uniqueId val="{00000006-F16A-41C9-977A-9EDD99BEF60F}"/>
              </c:ext>
            </c:extLst>
          </c:dPt>
          <c:dPt>
            <c:idx val="34"/>
            <c:invertIfNegative val="0"/>
            <c:bubble3D val="0"/>
            <c:extLst>
              <c:ext xmlns:c16="http://schemas.microsoft.com/office/drawing/2014/chart" uri="{C3380CC4-5D6E-409C-BE32-E72D297353CC}">
                <c16:uniqueId val="{00000007-3BAC-486D-9DB5-11FF1BEA56F2}"/>
              </c:ext>
            </c:extLst>
          </c:dPt>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E3-4032-BC0D-1D18111A6664}"/>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710-43AA-898A-8DB93BB646C2}"/>
                </c:ext>
              </c:extLst>
            </c:dLbl>
            <c:dLbl>
              <c:idx val="2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710-43AA-898A-8DB93BB646C2}"/>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10-43AA-898A-8DB93BB646C2}"/>
                </c:ext>
              </c:extLst>
            </c:dLbl>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710-43AA-898A-8DB93BB646C2}"/>
                </c:ext>
              </c:extLst>
            </c:dLbl>
            <c:numFmt formatCode="#,##0" sourceLinked="0"/>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Sheet1!$A$5:$A$43</c:f>
              <c:strCache>
                <c:ptCount val="39"/>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pt idx="33">
                  <c:v>13</c:v>
                </c:pt>
                <c:pt idx="34">
                  <c:v>14</c:v>
                </c:pt>
                <c:pt idx="35">
                  <c:v>15</c:v>
                </c:pt>
                <c:pt idx="36">
                  <c:v>16</c:v>
                </c:pt>
                <c:pt idx="37">
                  <c:v>17</c:v>
                </c:pt>
                <c:pt idx="38">
                  <c:v>18</c:v>
                </c:pt>
              </c:strCache>
            </c:strRef>
          </c:cat>
          <c:val>
            <c:numRef>
              <c:f>Sheet1!$B$5:$B$43</c:f>
              <c:numCache>
                <c:formatCode>"$"#,##0.00</c:formatCode>
                <c:ptCount val="39"/>
                <c:pt idx="0">
                  <c:v>3.6970598000000003</c:v>
                </c:pt>
                <c:pt idx="1">
                  <c:v>2.0587125999999998</c:v>
                </c:pt>
                <c:pt idx="2">
                  <c:v>4.2036540000000002</c:v>
                </c:pt>
                <c:pt idx="3">
                  <c:v>6.0144587999999999</c:v>
                </c:pt>
                <c:pt idx="4">
                  <c:v>3.9880820000000003</c:v>
                </c:pt>
                <c:pt idx="5">
                  <c:v>7.0060900000000004</c:v>
                </c:pt>
                <c:pt idx="6">
                  <c:v>2.1557200000000001</c:v>
                </c:pt>
                <c:pt idx="7">
                  <c:v>2.1557200000000001</c:v>
                </c:pt>
                <c:pt idx="8">
                  <c:v>3.125794</c:v>
                </c:pt>
                <c:pt idx="9">
                  <c:v>16.146342799999999</c:v>
                </c:pt>
                <c:pt idx="10">
                  <c:v>5.6048720000000003</c:v>
                </c:pt>
                <c:pt idx="11">
                  <c:v>9.2695959999999999</c:v>
                </c:pt>
                <c:pt idx="12">
                  <c:v>43.502429599999999</c:v>
                </c:pt>
                <c:pt idx="13">
                  <c:v>10.2181128</c:v>
                </c:pt>
                <c:pt idx="14">
                  <c:v>30.4279878</c:v>
                </c:pt>
                <c:pt idx="15">
                  <c:v>14.497216999999999</c:v>
                </c:pt>
                <c:pt idx="16">
                  <c:v>12.632519200000001</c:v>
                </c:pt>
                <c:pt idx="17">
                  <c:v>4.3976687999999999</c:v>
                </c:pt>
                <c:pt idx="18">
                  <c:v>16.588265400000001</c:v>
                </c:pt>
                <c:pt idx="19">
                  <c:v>13.290013800000001</c:v>
                </c:pt>
                <c:pt idx="20">
                  <c:v>7.0276471999999996</c:v>
                </c:pt>
                <c:pt idx="21">
                  <c:v>39.988606000000004</c:v>
                </c:pt>
                <c:pt idx="22">
                  <c:v>8.6767730000000007</c:v>
                </c:pt>
                <c:pt idx="23">
                  <c:v>18.7870998</c:v>
                </c:pt>
                <c:pt idx="24">
                  <c:v>38.7706242</c:v>
                </c:pt>
                <c:pt idx="25">
                  <c:v>84.68746019999999</c:v>
                </c:pt>
                <c:pt idx="26">
                  <c:v>12.190596600000001</c:v>
                </c:pt>
                <c:pt idx="27">
                  <c:v>8.5689869999999999</c:v>
                </c:pt>
                <c:pt idx="28">
                  <c:v>33.726239399999997</c:v>
                </c:pt>
                <c:pt idx="29">
                  <c:v>13.182227800000001</c:v>
                </c:pt>
                <c:pt idx="30">
                  <c:v>16.696051400000002</c:v>
                </c:pt>
                <c:pt idx="31">
                  <c:v>38.662838199999996</c:v>
                </c:pt>
                <c:pt idx="32">
                  <c:v>40.419750000000001</c:v>
                </c:pt>
                <c:pt idx="33">
                  <c:v>14.605003000000002</c:v>
                </c:pt>
                <c:pt idx="34">
                  <c:v>17.353546000000001</c:v>
                </c:pt>
                <c:pt idx="35">
                  <c:v>16.803837399999999</c:v>
                </c:pt>
                <c:pt idx="36">
                  <c:v>25.599175000000002</c:v>
                </c:pt>
                <c:pt idx="37">
                  <c:v>111.935761</c:v>
                </c:pt>
                <c:pt idx="38">
                  <c:v>57.126580000000004</c:v>
                </c:pt>
              </c:numCache>
            </c:numRef>
          </c:val>
          <c:extLs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1385157008"/>
        <c:axId val="1385158096"/>
      </c:barChart>
      <c:lineChart>
        <c:grouping val="standard"/>
        <c:varyColors val="0"/>
        <c:ser>
          <c:idx val="2"/>
          <c:order val="1"/>
          <c:tx>
            <c:strRef>
              <c:f>Sheet1!$D$1</c:f>
              <c:strCache>
                <c:ptCount val="1"/>
                <c:pt idx="0">
                  <c:v>Average for Decade</c:v>
                </c:pt>
              </c:strCache>
            </c:strRef>
          </c:tx>
          <c:spPr>
            <a:ln w="19050">
              <a:solidFill>
                <a:schemeClr val="tx1">
                  <a:lumMod val="75000"/>
                  <a:lumOff val="25000"/>
                </a:schemeClr>
              </a:solidFill>
            </a:ln>
          </c:spPr>
          <c:marker>
            <c:symbol val="none"/>
          </c:marker>
          <c:dLbls>
            <c:dLbl>
              <c:idx val="0"/>
              <c:layout>
                <c:manualLayout>
                  <c:x val="4.9862730437627019E-2"/>
                  <c:y val="-0.2437593984962407"/>
                </c:manualLayout>
              </c:layout>
              <c:tx>
                <c:rich>
                  <a:bodyPr/>
                  <a:lstStyle/>
                  <a:p>
                    <a:r>
                      <a:rPr lang="en-US" dirty="0"/>
                      <a:t>1980s:$</a:t>
                    </a:r>
                    <a:fld id="{1E4725C8-E8DB-49AC-99C8-2CBDA2CA931B}"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F9DC-4CD7-A5CC-256FA0ED0B14}"/>
                </c:ext>
              </c:extLst>
            </c:dLbl>
            <c:dLbl>
              <c:idx val="10"/>
              <c:layout>
                <c:manualLayout>
                  <c:x val="-0.11169887146895956"/>
                  <c:y val="-0.27684210526315794"/>
                </c:manualLayout>
              </c:layout>
              <c:tx>
                <c:rich>
                  <a:bodyPr/>
                  <a:lstStyle/>
                  <a:p>
                    <a:r>
                      <a:rPr lang="en-US" dirty="0"/>
                      <a:t>1990s: $</a:t>
                    </a:r>
                    <a:fld id="{84E1BFDB-0918-4CC9-8196-609CE08F8062}"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F9DC-4CD7-A5CC-256FA0ED0B14}"/>
                </c:ext>
              </c:extLst>
            </c:dLbl>
            <c:dLbl>
              <c:idx val="20"/>
              <c:layout>
                <c:manualLayout>
                  <c:x val="-0.17327145494053606"/>
                  <c:y val="-0.27383446805991357"/>
                </c:manualLayout>
              </c:layout>
              <c:tx>
                <c:rich>
                  <a:bodyPr wrap="square" lIns="38100" tIns="19050" rIns="38100" bIns="19050" anchor="ctr">
                    <a:noAutofit/>
                  </a:bodyPr>
                  <a:lstStyle/>
                  <a:p>
                    <a:pPr>
                      <a:defRPr sz="1200" b="1">
                        <a:solidFill>
                          <a:srgbClr val="FF0000"/>
                        </a:solidFill>
                      </a:defRPr>
                    </a:pPr>
                    <a:r>
                      <a:rPr lang="en-US" sz="1200" dirty="0">
                        <a:solidFill>
                          <a:srgbClr val="FF0000"/>
                        </a:solidFill>
                      </a:rPr>
                      <a:t>2000s: $</a:t>
                    </a:r>
                    <a:fld id="{0BFF2094-A064-4D60-AEED-4ED1FDC3B945}" type="VALUE">
                      <a:rPr lang="en-US" sz="1200" smtClean="0">
                        <a:solidFill>
                          <a:srgbClr val="FF0000"/>
                        </a:solidFill>
                      </a:rPr>
                      <a:pPr>
                        <a:defRPr sz="1200" b="1">
                          <a:solidFill>
                            <a:srgbClr val="FF0000"/>
                          </a:solidFill>
                        </a:defRPr>
                      </a:pPr>
                      <a:t>[VALUE]</a:t>
                    </a:fld>
                    <a:r>
                      <a:rPr lang="en-US" sz="1200" dirty="0">
                        <a:solidFill>
                          <a:srgbClr val="FF0000"/>
                        </a:solidFill>
                      </a:rPr>
                      <a:t> B</a:t>
                    </a:r>
                  </a:p>
                </c:rich>
              </c:tx>
              <c:numFmt formatCode="#,##0" sourceLinked="0"/>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0.16108308605341246"/>
                      <c:h val="5.1428571428571421E-2"/>
                    </c:manualLayout>
                  </c15:layout>
                  <c15:dlblFieldTable/>
                  <c15:showDataLabelsRange val="0"/>
                </c:ext>
                <c:ext xmlns:c16="http://schemas.microsoft.com/office/drawing/2014/chart" uri="{C3380CC4-5D6E-409C-BE32-E72D297353CC}">
                  <c16:uniqueId val="{0000000A-F9DC-4CD7-A5CC-256FA0ED0B14}"/>
                </c:ext>
              </c:extLst>
            </c:dLbl>
            <c:dLbl>
              <c:idx val="30"/>
              <c:layout>
                <c:manualLayout>
                  <c:x val="-5.531904951050258E-2"/>
                  <c:y val="-0.15353383458646616"/>
                </c:manualLayout>
              </c:layout>
              <c:tx>
                <c:rich>
                  <a:bodyPr/>
                  <a:lstStyle/>
                  <a:p>
                    <a:r>
                      <a:rPr lang="en-US" dirty="0"/>
                      <a:t>2010s: $</a:t>
                    </a:r>
                    <a:fld id="{0E3ADEC9-83B9-43E8-8B31-4F6E9597E785}" type="VALUE">
                      <a:rPr lang="en-US" smtClean="0"/>
                      <a:pPr/>
                      <a:t>[VALUE]</a:t>
                    </a:fld>
                    <a:r>
                      <a:rPr lang="en-US" dirty="0"/>
                      <a:t> B</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30-F9DC-4CD7-A5CC-256FA0ED0B14}"/>
                </c:ext>
              </c:extLst>
            </c:dLbl>
            <c:numFmt formatCode="#,##0" sourceLinked="0"/>
            <c:spPr>
              <a:noFill/>
              <a:ln>
                <a:noFill/>
              </a:ln>
              <a:effectLst/>
            </c:spPr>
            <c:txPr>
              <a:bodyPr wrap="square" lIns="38100" tIns="19050" rIns="38100" bIns="19050" anchor="ctr">
                <a:spAutoFit/>
              </a:bodyPr>
              <a:lstStyle/>
              <a:p>
                <a:pPr>
                  <a:defRPr sz="1400" b="1">
                    <a:solidFill>
                      <a:srgbClr val="FF000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Sheet1!$A$2:$A$47</c:f>
              <c:strCache>
                <c:ptCount val="45"/>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c:v>
                </c:pt>
                <c:pt idx="36">
                  <c:v>13</c:v>
                </c:pt>
                <c:pt idx="37">
                  <c:v>14</c:v>
                </c:pt>
                <c:pt idx="38">
                  <c:v>15</c:v>
                </c:pt>
                <c:pt idx="39">
                  <c:v>16</c:v>
                </c:pt>
                <c:pt idx="40">
                  <c:v>17</c:v>
                </c:pt>
                <c:pt idx="41">
                  <c:v>18</c:v>
                </c:pt>
                <c:pt idx="42">
                  <c:v>19</c:v>
                </c:pt>
                <c:pt idx="43">
                  <c:v>20</c:v>
                </c:pt>
                <c:pt idx="44">
                  <c:v>21</c:v>
                </c:pt>
              </c:strCache>
            </c:strRef>
          </c:cat>
          <c:val>
            <c:numRef>
              <c:f>Sheet1!$D$5:$D$43</c:f>
              <c:numCache>
                <c:formatCode>"$"#,##0.0</c:formatCode>
                <c:ptCount val="39"/>
                <c:pt idx="0">
                  <c:v>5.0999999999999996</c:v>
                </c:pt>
                <c:pt idx="1">
                  <c:v>5.0999999999999996</c:v>
                </c:pt>
                <c:pt idx="2">
                  <c:v>5.0999999999999996</c:v>
                </c:pt>
                <c:pt idx="3">
                  <c:v>5.0999999999999996</c:v>
                </c:pt>
                <c:pt idx="4">
                  <c:v>5.0999999999999996</c:v>
                </c:pt>
                <c:pt idx="5">
                  <c:v>5.0999999999999996</c:v>
                </c:pt>
                <c:pt idx="6">
                  <c:v>5.0999999999999996</c:v>
                </c:pt>
                <c:pt idx="7">
                  <c:v>5.0999999999999996</c:v>
                </c:pt>
                <c:pt idx="8">
                  <c:v>5.0999999999999996</c:v>
                </c:pt>
                <c:pt idx="9">
                  <c:v>5.0999999999999996</c:v>
                </c:pt>
                <c:pt idx="10">
                  <c:v>16</c:v>
                </c:pt>
                <c:pt idx="11">
                  <c:v>16</c:v>
                </c:pt>
                <c:pt idx="12">
                  <c:v>16</c:v>
                </c:pt>
                <c:pt idx="13">
                  <c:v>16</c:v>
                </c:pt>
                <c:pt idx="14">
                  <c:v>16</c:v>
                </c:pt>
                <c:pt idx="15">
                  <c:v>16</c:v>
                </c:pt>
                <c:pt idx="16">
                  <c:v>16</c:v>
                </c:pt>
                <c:pt idx="17">
                  <c:v>16</c:v>
                </c:pt>
                <c:pt idx="18">
                  <c:v>16</c:v>
                </c:pt>
                <c:pt idx="19">
                  <c:v>16</c:v>
                </c:pt>
                <c:pt idx="20">
                  <c:v>26.6</c:v>
                </c:pt>
                <c:pt idx="21">
                  <c:v>26.6</c:v>
                </c:pt>
                <c:pt idx="22">
                  <c:v>26.6</c:v>
                </c:pt>
                <c:pt idx="23">
                  <c:v>26.6</c:v>
                </c:pt>
                <c:pt idx="24">
                  <c:v>26.6</c:v>
                </c:pt>
                <c:pt idx="25">
                  <c:v>26.6</c:v>
                </c:pt>
                <c:pt idx="26">
                  <c:v>26.6</c:v>
                </c:pt>
                <c:pt idx="27">
                  <c:v>26.6</c:v>
                </c:pt>
                <c:pt idx="28">
                  <c:v>26.6</c:v>
                </c:pt>
                <c:pt idx="29">
                  <c:v>26.6</c:v>
                </c:pt>
                <c:pt idx="30">
                  <c:v>36.700000000000003</c:v>
                </c:pt>
                <c:pt idx="31">
                  <c:v>36.700000000000003</c:v>
                </c:pt>
                <c:pt idx="32">
                  <c:v>36.700000000000003</c:v>
                </c:pt>
                <c:pt idx="33">
                  <c:v>36.700000000000003</c:v>
                </c:pt>
                <c:pt idx="34">
                  <c:v>36.700000000000003</c:v>
                </c:pt>
                <c:pt idx="35">
                  <c:v>36.700000000000003</c:v>
                </c:pt>
                <c:pt idx="36">
                  <c:v>36.700000000000003</c:v>
                </c:pt>
                <c:pt idx="37">
                  <c:v>36.700000000000003</c:v>
                </c:pt>
                <c:pt idx="38">
                  <c:v>36.700000000000003</c:v>
                </c:pt>
              </c:numCache>
            </c:numRef>
          </c:val>
          <c:smooth val="0"/>
          <c:extLst>
            <c:ext xmlns:c16="http://schemas.microsoft.com/office/drawing/2014/chart" uri="{C3380CC4-5D6E-409C-BE32-E72D297353CC}">
              <c16:uniqueId val="{00000009-F9DC-4CD7-A5CC-256FA0ED0B14}"/>
            </c:ext>
          </c:extLst>
        </c:ser>
        <c:dLbls>
          <c:showLegendKey val="0"/>
          <c:showVal val="0"/>
          <c:showCatName val="0"/>
          <c:showSerName val="0"/>
          <c:showPercent val="0"/>
          <c:showBubbleSize val="0"/>
        </c:dLbls>
        <c:marker val="1"/>
        <c:smooth val="0"/>
        <c:axId val="1385157008"/>
        <c:axId val="1385158096"/>
      </c:lineChart>
      <c:catAx>
        <c:axId val="1385157008"/>
        <c:scaling>
          <c:orientation val="minMax"/>
        </c:scaling>
        <c:delete val="0"/>
        <c:axPos val="b"/>
        <c:numFmt formatCode="General" sourceLinked="0"/>
        <c:majorTickMark val="out"/>
        <c:minorTickMark val="none"/>
        <c:tickLblPos val="low"/>
        <c:txPr>
          <a:bodyPr/>
          <a:lstStyle/>
          <a:p>
            <a:pPr>
              <a:defRPr sz="1100"/>
            </a:pPr>
            <a:endParaRPr lang="en-US"/>
          </a:p>
        </c:txPr>
        <c:crossAx val="1385158096"/>
        <c:crosses val="autoZero"/>
        <c:auto val="1"/>
        <c:lblAlgn val="ctr"/>
        <c:lblOffset val="100"/>
        <c:noMultiLvlLbl val="0"/>
      </c:catAx>
      <c:valAx>
        <c:axId val="1385158096"/>
        <c:scaling>
          <c:orientation val="minMax"/>
          <c:max val="115"/>
          <c:min val="0"/>
        </c:scaling>
        <c:delete val="0"/>
        <c:axPos val="l"/>
        <c:title>
          <c:tx>
            <c:rich>
              <a:bodyPr/>
              <a:lstStyle/>
              <a:p>
                <a:pPr>
                  <a:defRPr sz="1600"/>
                </a:pPr>
                <a:r>
                  <a:rPr lang="en-US" sz="1600" dirty="0"/>
                  <a:t>Billions, 2021 $</a:t>
                </a:r>
              </a:p>
            </c:rich>
          </c:tx>
          <c:overlay val="0"/>
        </c:title>
        <c:numFmt formatCode="&quot;$&quot;#,##0" sourceLinked="0"/>
        <c:majorTickMark val="out"/>
        <c:minorTickMark val="none"/>
        <c:tickLblPos val="nextTo"/>
        <c:crossAx val="1385157008"/>
        <c:crosses val="autoZero"/>
        <c:crossBetween val="between"/>
        <c:majorUnit val="10"/>
        <c:minorUnit val="0.01"/>
      </c:valAx>
    </c:plotArea>
    <c:legend>
      <c:legendPos val="r"/>
      <c:legendEntry>
        <c:idx val="0"/>
        <c:delete val="1"/>
      </c:legendEntry>
      <c:layout>
        <c:manualLayout>
          <c:xMode val="edge"/>
          <c:yMode val="edge"/>
          <c:x val="0.11144744329228359"/>
          <c:y val="2.6989757859214966E-2"/>
          <c:w val="0.21077992476459728"/>
          <c:h val="0.11293777751465277"/>
        </c:manualLayout>
      </c:layout>
      <c:overlay val="0"/>
    </c:legend>
    <c:plotVisOnly val="1"/>
    <c:dispBlanksAs val="gap"/>
    <c:showDLblsOverMax val="0"/>
  </c:chart>
  <c:txPr>
    <a:bodyPr/>
    <a:lstStyle/>
    <a:p>
      <a:pPr>
        <a:defRPr sz="12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96567505720827E-2"/>
          <c:y val="4.8128342245989303E-2"/>
          <c:w val="0.9416475972540046"/>
          <c:h val="0.86096256684491979"/>
        </c:manualLayout>
      </c:layout>
      <c:barChart>
        <c:barDir val="col"/>
        <c:grouping val="clustered"/>
        <c:varyColors val="0"/>
        <c:ser>
          <c:idx val="2"/>
          <c:order val="0"/>
          <c:tx>
            <c:strRef>
              <c:f>Sheet1!$A$2</c:f>
              <c:strCache>
                <c:ptCount val="1"/>
                <c:pt idx="0">
                  <c:v>Avg Premium</c:v>
                </c:pt>
              </c:strCache>
            </c:strRef>
          </c:tx>
          <c:spPr>
            <a:solidFill>
              <a:srgbClr val="225A7A"/>
            </a:solidFill>
            <a:ln w="26945">
              <a:noFill/>
            </a:ln>
          </c:spPr>
          <c:invertIfNegative val="0"/>
          <c:dPt>
            <c:idx val="1"/>
            <c:invertIfNegative val="0"/>
            <c:bubble3D val="0"/>
            <c:extLst>
              <c:ext xmlns:c16="http://schemas.microsoft.com/office/drawing/2014/chart" uri="{C3380CC4-5D6E-409C-BE32-E72D297353CC}">
                <c16:uniqueId val="{00000000-EA4E-49F2-B7FB-833E30CEFAEF}"/>
              </c:ext>
            </c:extLst>
          </c:dPt>
          <c:dPt>
            <c:idx val="11"/>
            <c:invertIfNegative val="0"/>
            <c:bubble3D val="0"/>
            <c:extLst>
              <c:ext xmlns:c16="http://schemas.microsoft.com/office/drawing/2014/chart" uri="{C3380CC4-5D6E-409C-BE32-E72D297353CC}">
                <c16:uniqueId val="{00000001-EA4E-49F2-B7FB-833E30CEFAEF}"/>
              </c:ext>
            </c:extLst>
          </c:dPt>
          <c:dPt>
            <c:idx val="16"/>
            <c:invertIfNegative val="0"/>
            <c:bubble3D val="0"/>
            <c:spPr>
              <a:solidFill>
                <a:srgbClr val="225A7A"/>
              </a:solidFill>
              <a:ln w="26945">
                <a:noFill/>
              </a:ln>
            </c:spPr>
            <c:extLst>
              <c:ext xmlns:c16="http://schemas.microsoft.com/office/drawing/2014/chart" uri="{C3380CC4-5D6E-409C-BE32-E72D297353CC}">
                <c16:uniqueId val="{00000000-3691-4766-88B2-C4397B852E7D}"/>
              </c:ext>
            </c:extLst>
          </c:dPt>
          <c:dPt>
            <c:idx val="20"/>
            <c:invertIfNegative val="0"/>
            <c:bubble3D val="0"/>
            <c:spPr>
              <a:solidFill>
                <a:srgbClr val="FFC000"/>
              </a:solidFill>
              <a:ln w="26945">
                <a:noFill/>
              </a:ln>
            </c:spPr>
            <c:extLst>
              <c:ext xmlns:c16="http://schemas.microsoft.com/office/drawing/2014/chart" uri="{C3380CC4-5D6E-409C-BE32-E72D297353CC}">
                <c16:uniqueId val="{00000008-312D-47E5-AC3E-FC3AB12D10AE}"/>
              </c:ext>
            </c:extLst>
          </c:dPt>
          <c:dPt>
            <c:idx val="23"/>
            <c:invertIfNegative val="0"/>
            <c:bubble3D val="0"/>
            <c:extLst>
              <c:ext xmlns:c16="http://schemas.microsoft.com/office/drawing/2014/chart" uri="{C3380CC4-5D6E-409C-BE32-E72D297353CC}">
                <c16:uniqueId val="{00000002-EA4E-49F2-B7FB-833E30CEFAEF}"/>
              </c:ext>
            </c:extLst>
          </c:dPt>
          <c:dLbls>
            <c:dLbl>
              <c:idx val="4"/>
              <c:numFmt formatCode="#,##0.0_);[Red]\(#,##0.0\)" sourceLinked="0"/>
              <c:spPr>
                <a:noFill/>
                <a:ln w="26945">
                  <a:noFill/>
                </a:ln>
              </c:spPr>
              <c:txPr>
                <a:bodyPr rot="-5400000" vert="horz"/>
                <a:lstStyle/>
                <a:p>
                  <a:pPr>
                    <a:defRPr sz="106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EA4E-49F2-B7FB-833E30CEFAEF}"/>
                </c:ext>
              </c:extLst>
            </c:dLbl>
            <c:dLbl>
              <c:idx val="5"/>
              <c:numFmt formatCode="#,##0.0_);[Red]\(#,##0.0\)" sourceLinked="0"/>
              <c:spPr>
                <a:noFill/>
                <a:ln w="26945">
                  <a:noFill/>
                </a:ln>
              </c:spPr>
              <c:txPr>
                <a:bodyPr rot="-5400000" vert="horz"/>
                <a:lstStyle/>
                <a:p>
                  <a:pPr>
                    <a:defRPr sz="106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EA4E-49F2-B7FB-833E30CEFAEF}"/>
                </c:ext>
              </c:extLst>
            </c:dLbl>
            <c:dLbl>
              <c:idx val="6"/>
              <c:numFmt formatCode="#,##0.0_);[Red]\(#,##0.0\)" sourceLinked="0"/>
              <c:spPr>
                <a:noFill/>
                <a:ln w="26945">
                  <a:noFill/>
                </a:ln>
              </c:spPr>
              <c:txPr>
                <a:bodyPr rot="-5400000" vert="horz"/>
                <a:lstStyle/>
                <a:p>
                  <a:pPr>
                    <a:defRPr sz="106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EA4E-49F2-B7FB-833E30CEFAEF}"/>
                </c:ext>
              </c:extLst>
            </c:dLbl>
            <c:numFmt formatCode="#,##0.0_);[Red]\(#,##0.0\)" sourceLinked="0"/>
            <c:spPr>
              <a:noFill/>
              <a:ln w="26945">
                <a:noFill/>
              </a:ln>
            </c:spPr>
            <c:txPr>
              <a:bodyPr rot="-5400000" vert="horz" wrap="square" lIns="38100" tIns="19050" rIns="38100" bIns="19050" anchor="ctr">
                <a:spAutoFit/>
              </a:bodyPr>
              <a:lstStyle/>
              <a:p>
                <a:pPr>
                  <a:defRPr sz="106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Sheet1!$B$1:$BA$1</c:f>
              <c:strCache>
                <c:ptCount val="52"/>
                <c:pt idx="0">
                  <c:v>NE</c:v>
                </c:pt>
                <c:pt idx="1">
                  <c:v>NM</c:v>
                </c:pt>
                <c:pt idx="2">
                  <c:v>GA</c:v>
                </c:pt>
                <c:pt idx="3">
                  <c:v>SC</c:v>
                </c:pt>
                <c:pt idx="4">
                  <c:v>MO</c:v>
                </c:pt>
                <c:pt idx="5">
                  <c:v>AR</c:v>
                </c:pt>
                <c:pt idx="6">
                  <c:v>OR</c:v>
                </c:pt>
                <c:pt idx="7">
                  <c:v>IL</c:v>
                </c:pt>
                <c:pt idx="8">
                  <c:v>OK</c:v>
                </c:pt>
                <c:pt idx="9">
                  <c:v>NC</c:v>
                </c:pt>
                <c:pt idx="10">
                  <c:v>WA</c:v>
                </c:pt>
                <c:pt idx="11">
                  <c:v>UT</c:v>
                </c:pt>
                <c:pt idx="12">
                  <c:v>CO</c:v>
                </c:pt>
                <c:pt idx="13">
                  <c:v>KS</c:v>
                </c:pt>
                <c:pt idx="14">
                  <c:v>WI</c:v>
                </c:pt>
                <c:pt idx="15">
                  <c:v>IA</c:v>
                </c:pt>
                <c:pt idx="16">
                  <c:v>TX</c:v>
                </c:pt>
                <c:pt idx="17">
                  <c:v>MN</c:v>
                </c:pt>
                <c:pt idx="18">
                  <c:v>OH</c:v>
                </c:pt>
                <c:pt idx="19">
                  <c:v>MI</c:v>
                </c:pt>
                <c:pt idx="20">
                  <c:v>US</c:v>
                </c:pt>
                <c:pt idx="21">
                  <c:v>NV</c:v>
                </c:pt>
                <c:pt idx="22">
                  <c:v>KY</c:v>
                </c:pt>
                <c:pt idx="23">
                  <c:v>IN</c:v>
                </c:pt>
                <c:pt idx="24">
                  <c:v>MS</c:v>
                </c:pt>
                <c:pt idx="25">
                  <c:v>WV</c:v>
                </c:pt>
                <c:pt idx="26">
                  <c:v>CT</c:v>
                </c:pt>
                <c:pt idx="27">
                  <c:v>TN</c:v>
                </c:pt>
                <c:pt idx="28">
                  <c:v>FL</c:v>
                </c:pt>
                <c:pt idx="29">
                  <c:v>AK</c:v>
                </c:pt>
                <c:pt idx="30">
                  <c:v>PA</c:v>
                </c:pt>
                <c:pt idx="31">
                  <c:v>DE</c:v>
                </c:pt>
                <c:pt idx="32">
                  <c:v>MT</c:v>
                </c:pt>
                <c:pt idx="33">
                  <c:v>AZ</c:v>
                </c:pt>
                <c:pt idx="34">
                  <c:v>NJ</c:v>
                </c:pt>
                <c:pt idx="35">
                  <c:v>MD</c:v>
                </c:pt>
                <c:pt idx="36">
                  <c:v>ID</c:v>
                </c:pt>
                <c:pt idx="37">
                  <c:v>ND</c:v>
                </c:pt>
                <c:pt idx="38">
                  <c:v>CA</c:v>
                </c:pt>
                <c:pt idx="39">
                  <c:v>VT</c:v>
                </c:pt>
                <c:pt idx="40">
                  <c:v>AL</c:v>
                </c:pt>
                <c:pt idx="41">
                  <c:v>VA</c:v>
                </c:pt>
                <c:pt idx="42">
                  <c:v>NY</c:v>
                </c:pt>
                <c:pt idx="43">
                  <c:v>DC</c:v>
                </c:pt>
                <c:pt idx="44">
                  <c:v>SD</c:v>
                </c:pt>
                <c:pt idx="45">
                  <c:v>NH</c:v>
                </c:pt>
                <c:pt idx="46">
                  <c:v>LA</c:v>
                </c:pt>
                <c:pt idx="47">
                  <c:v>WY</c:v>
                </c:pt>
                <c:pt idx="48">
                  <c:v>RI</c:v>
                </c:pt>
                <c:pt idx="49">
                  <c:v>ME</c:v>
                </c:pt>
                <c:pt idx="50">
                  <c:v>MA</c:v>
                </c:pt>
                <c:pt idx="51">
                  <c:v>PR</c:v>
                </c:pt>
              </c:strCache>
            </c:strRef>
          </c:cat>
          <c:val>
            <c:numRef>
              <c:f>Sheet1!$B$2:$BA$2</c:f>
              <c:numCache>
                <c:formatCode>#,##0.0</c:formatCode>
                <c:ptCount val="52"/>
                <c:pt idx="0">
                  <c:v>166.69310125253219</c:v>
                </c:pt>
                <c:pt idx="1">
                  <c:v>149.82483078017447</c:v>
                </c:pt>
                <c:pt idx="2">
                  <c:v>144.87705064620638</c:v>
                </c:pt>
                <c:pt idx="3">
                  <c:v>139.53518121859085</c:v>
                </c:pt>
                <c:pt idx="4">
                  <c:v>123.7806038175035</c:v>
                </c:pt>
                <c:pt idx="5">
                  <c:v>121.47055845619776</c:v>
                </c:pt>
                <c:pt idx="6">
                  <c:v>111.59284171707708</c:v>
                </c:pt>
                <c:pt idx="7">
                  <c:v>108.38457657790772</c:v>
                </c:pt>
                <c:pt idx="8">
                  <c:v>107.38735352363014</c:v>
                </c:pt>
                <c:pt idx="9">
                  <c:v>105.36773379116724</c:v>
                </c:pt>
                <c:pt idx="10">
                  <c:v>102.55960517225309</c:v>
                </c:pt>
                <c:pt idx="11">
                  <c:v>100.19555223471018</c:v>
                </c:pt>
                <c:pt idx="12">
                  <c:v>99.926656865497634</c:v>
                </c:pt>
                <c:pt idx="13">
                  <c:v>99.01880865773515</c:v>
                </c:pt>
                <c:pt idx="14">
                  <c:v>97.081950534838782</c:v>
                </c:pt>
                <c:pt idx="15">
                  <c:v>97.040395113754187</c:v>
                </c:pt>
                <c:pt idx="16">
                  <c:v>96.479439849885523</c:v>
                </c:pt>
                <c:pt idx="17">
                  <c:v>96.131285162918729</c:v>
                </c:pt>
                <c:pt idx="18">
                  <c:v>95.451963551407658</c:v>
                </c:pt>
                <c:pt idx="19">
                  <c:v>94.718845937013214</c:v>
                </c:pt>
                <c:pt idx="20" formatCode="0.0">
                  <c:v>94</c:v>
                </c:pt>
                <c:pt idx="21">
                  <c:v>93.862781155605717</c:v>
                </c:pt>
                <c:pt idx="22">
                  <c:v>93.144657013099717</c:v>
                </c:pt>
                <c:pt idx="23">
                  <c:v>91.343130452030181</c:v>
                </c:pt>
                <c:pt idx="24">
                  <c:v>89.932659488540708</c:v>
                </c:pt>
                <c:pt idx="25">
                  <c:v>89.408522332470909</c:v>
                </c:pt>
                <c:pt idx="26">
                  <c:v>89.118668618676651</c:v>
                </c:pt>
                <c:pt idx="27">
                  <c:v>88.851077041947562</c:v>
                </c:pt>
                <c:pt idx="28">
                  <c:v>87.592429820404249</c:v>
                </c:pt>
                <c:pt idx="29">
                  <c:v>86.89305862790637</c:v>
                </c:pt>
                <c:pt idx="30">
                  <c:v>84.2745433113639</c:v>
                </c:pt>
                <c:pt idx="31">
                  <c:v>83.820488432273535</c:v>
                </c:pt>
                <c:pt idx="32">
                  <c:v>83.815749135738713</c:v>
                </c:pt>
                <c:pt idx="33">
                  <c:v>83.760827795863008</c:v>
                </c:pt>
                <c:pt idx="34">
                  <c:v>83.548194827490519</c:v>
                </c:pt>
                <c:pt idx="35">
                  <c:v>83.299076164543891</c:v>
                </c:pt>
                <c:pt idx="36">
                  <c:v>81.629589302926973</c:v>
                </c:pt>
                <c:pt idx="37">
                  <c:v>81.148258499244136</c:v>
                </c:pt>
                <c:pt idx="38">
                  <c:v>79.774373782567451</c:v>
                </c:pt>
                <c:pt idx="39">
                  <c:v>79.771739294784226</c:v>
                </c:pt>
                <c:pt idx="40">
                  <c:v>79.58219418288958</c:v>
                </c:pt>
                <c:pt idx="41">
                  <c:v>79.130864444876551</c:v>
                </c:pt>
                <c:pt idx="42">
                  <c:v>78.060429857669575</c:v>
                </c:pt>
                <c:pt idx="43">
                  <c:v>77.604271197741511</c:v>
                </c:pt>
                <c:pt idx="44">
                  <c:v>75.456005555718548</c:v>
                </c:pt>
                <c:pt idx="45">
                  <c:v>73.943739849836476</c:v>
                </c:pt>
                <c:pt idx="46">
                  <c:v>72.726620950235684</c:v>
                </c:pt>
                <c:pt idx="47">
                  <c:v>72.35079482338314</c:v>
                </c:pt>
                <c:pt idx="48">
                  <c:v>71.889717652783304</c:v>
                </c:pt>
                <c:pt idx="49">
                  <c:v>66.360984790204213</c:v>
                </c:pt>
                <c:pt idx="50">
                  <c:v>65.780784336419174</c:v>
                </c:pt>
                <c:pt idx="51">
                  <c:v>61.031978473682521</c:v>
                </c:pt>
              </c:numCache>
            </c:numRef>
          </c:val>
          <c:extLst>
            <c:ext xmlns:c16="http://schemas.microsoft.com/office/drawing/2014/chart" uri="{C3380CC4-5D6E-409C-BE32-E72D297353CC}">
              <c16:uniqueId val="{00000006-EA4E-49F2-B7FB-833E30CEFAEF}"/>
            </c:ext>
          </c:extLst>
        </c:ser>
        <c:dLbls>
          <c:showLegendKey val="0"/>
          <c:showVal val="0"/>
          <c:showCatName val="0"/>
          <c:showSerName val="0"/>
          <c:showPercent val="0"/>
          <c:showBubbleSize val="0"/>
        </c:dLbls>
        <c:gapWidth val="60"/>
        <c:axId val="599750943"/>
        <c:axId val="1"/>
      </c:barChart>
      <c:catAx>
        <c:axId val="599750943"/>
        <c:scaling>
          <c:orientation val="minMax"/>
        </c:scaling>
        <c:delete val="0"/>
        <c:axPos val="b"/>
        <c:numFmt formatCode="General" sourceLinked="1"/>
        <c:majorTickMark val="out"/>
        <c:minorTickMark val="none"/>
        <c:tickLblPos val="nextTo"/>
        <c:spPr>
          <a:ln w="3368">
            <a:solidFill>
              <a:schemeClr val="tx1"/>
            </a:solidFill>
            <a:prstDash val="solid"/>
          </a:ln>
        </c:spPr>
        <c:txPr>
          <a:bodyPr rot="0" vert="horz"/>
          <a:lstStyle/>
          <a:p>
            <a:pPr>
              <a:defRPr sz="800" b="0" i="0" u="none" strike="noStrike" baseline="0">
                <a:solidFill>
                  <a:schemeClr val="tx1"/>
                </a:solidFill>
                <a:latin typeface="Arial"/>
                <a:ea typeface="Arial"/>
                <a:cs typeface="Arial"/>
              </a:defRPr>
            </a:pPr>
            <a:endParaRPr lang="en-US"/>
          </a:p>
        </c:txPr>
        <c:crossAx val="1"/>
        <c:crossesAt val="0"/>
        <c:auto val="0"/>
        <c:lblAlgn val="ctr"/>
        <c:lblOffset val="100"/>
        <c:tickLblSkip val="1"/>
        <c:tickMarkSkip val="1"/>
        <c:noMultiLvlLbl val="0"/>
      </c:catAx>
      <c:valAx>
        <c:axId val="1"/>
        <c:scaling>
          <c:orientation val="minMax"/>
        </c:scaling>
        <c:delete val="0"/>
        <c:axPos val="l"/>
        <c:numFmt formatCode="&quot;$&quot;#,##0" sourceLinked="0"/>
        <c:majorTickMark val="out"/>
        <c:minorTickMark val="none"/>
        <c:tickLblPos val="nextTo"/>
        <c:spPr>
          <a:ln w="3368">
            <a:solidFill>
              <a:schemeClr val="tx1"/>
            </a:solidFill>
            <a:prstDash val="solid"/>
          </a:ln>
        </c:spPr>
        <c:txPr>
          <a:bodyPr rot="0" vert="horz"/>
          <a:lstStyle/>
          <a:p>
            <a:pPr>
              <a:defRPr sz="1485" b="0" i="0" u="none" strike="noStrike" baseline="0">
                <a:solidFill>
                  <a:schemeClr val="tx1"/>
                </a:solidFill>
                <a:latin typeface="Arial"/>
                <a:ea typeface="Arial"/>
                <a:cs typeface="Arial"/>
              </a:defRPr>
            </a:pPr>
            <a:endParaRPr lang="en-US"/>
          </a:p>
        </c:txPr>
        <c:crossAx val="599750943"/>
        <c:crosses val="autoZero"/>
        <c:crossBetween val="between"/>
      </c:valAx>
      <c:spPr>
        <a:noFill/>
        <a:ln w="26945">
          <a:noFill/>
        </a:ln>
      </c:spPr>
    </c:plotArea>
    <c:plotVisOnly val="1"/>
    <c:dispBlanksAs val="gap"/>
    <c:showDLblsOverMax val="0"/>
  </c:chart>
  <c:spPr>
    <a:noFill/>
    <a:ln>
      <a:noFill/>
    </a:ln>
  </c:spPr>
  <c:txPr>
    <a:bodyPr/>
    <a:lstStyle/>
    <a:p>
      <a:pPr>
        <a:defRPr sz="1697"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96567505720827E-2"/>
          <c:y val="4.8128342245989303E-2"/>
          <c:w val="0.9416475972540046"/>
          <c:h val="0.86096256684491979"/>
        </c:manualLayout>
      </c:layout>
      <c:barChart>
        <c:barDir val="col"/>
        <c:grouping val="clustered"/>
        <c:varyColors val="0"/>
        <c:ser>
          <c:idx val="2"/>
          <c:order val="0"/>
          <c:tx>
            <c:strRef>
              <c:f>Sheet1!$A$2</c:f>
              <c:strCache>
                <c:ptCount val="1"/>
                <c:pt idx="0">
                  <c:v>Avg Premium</c:v>
                </c:pt>
              </c:strCache>
            </c:strRef>
          </c:tx>
          <c:spPr>
            <a:solidFill>
              <a:srgbClr val="225A7A"/>
            </a:solidFill>
            <a:ln w="26945">
              <a:noFill/>
            </a:ln>
          </c:spPr>
          <c:invertIfNegative val="0"/>
          <c:dPt>
            <c:idx val="1"/>
            <c:invertIfNegative val="0"/>
            <c:bubble3D val="0"/>
            <c:extLst>
              <c:ext xmlns:c16="http://schemas.microsoft.com/office/drawing/2014/chart" uri="{C3380CC4-5D6E-409C-BE32-E72D297353CC}">
                <c16:uniqueId val="{00000000-EA4E-49F2-B7FB-833E30CEFAEF}"/>
              </c:ext>
            </c:extLst>
          </c:dPt>
          <c:dPt>
            <c:idx val="5"/>
            <c:invertIfNegative val="0"/>
            <c:bubble3D val="0"/>
            <c:spPr>
              <a:solidFill>
                <a:srgbClr val="225A7A"/>
              </a:solidFill>
              <a:ln w="26945">
                <a:noFill/>
              </a:ln>
            </c:spPr>
            <c:extLst>
              <c:ext xmlns:c16="http://schemas.microsoft.com/office/drawing/2014/chart" uri="{C3380CC4-5D6E-409C-BE32-E72D297353CC}">
                <c16:uniqueId val="{00000004-EA4E-49F2-B7FB-833E30CEFAEF}"/>
              </c:ext>
            </c:extLst>
          </c:dPt>
          <c:dPt>
            <c:idx val="11"/>
            <c:invertIfNegative val="0"/>
            <c:bubble3D val="0"/>
            <c:extLst>
              <c:ext xmlns:c16="http://schemas.microsoft.com/office/drawing/2014/chart" uri="{C3380CC4-5D6E-409C-BE32-E72D297353CC}">
                <c16:uniqueId val="{00000001-EA4E-49F2-B7FB-833E30CEFAEF}"/>
              </c:ext>
            </c:extLst>
          </c:dPt>
          <c:dPt>
            <c:idx val="20"/>
            <c:invertIfNegative val="0"/>
            <c:bubble3D val="0"/>
            <c:spPr>
              <a:solidFill>
                <a:srgbClr val="FFC000"/>
              </a:solidFill>
              <a:ln w="26945">
                <a:noFill/>
              </a:ln>
            </c:spPr>
            <c:extLst>
              <c:ext xmlns:c16="http://schemas.microsoft.com/office/drawing/2014/chart" uri="{C3380CC4-5D6E-409C-BE32-E72D297353CC}">
                <c16:uniqueId val="{00000008-312D-47E5-AC3E-FC3AB12D10AE}"/>
              </c:ext>
            </c:extLst>
          </c:dPt>
          <c:dPt>
            <c:idx val="23"/>
            <c:invertIfNegative val="0"/>
            <c:bubble3D val="0"/>
            <c:extLst>
              <c:ext xmlns:c16="http://schemas.microsoft.com/office/drawing/2014/chart" uri="{C3380CC4-5D6E-409C-BE32-E72D297353CC}">
                <c16:uniqueId val="{00000002-EA4E-49F2-B7FB-833E30CEFAEF}"/>
              </c:ext>
            </c:extLst>
          </c:dPt>
          <c:dLbls>
            <c:dLbl>
              <c:idx val="4"/>
              <c:numFmt formatCode="#,##0_);[Red]\(#,##0\)" sourceLinked="0"/>
              <c:spPr>
                <a:noFill/>
                <a:ln w="26945">
                  <a:noFill/>
                </a:ln>
              </c:spPr>
              <c:txPr>
                <a:bodyPr rot="-5400000" vert="horz"/>
                <a:lstStyle/>
                <a:p>
                  <a:pPr>
                    <a:defRPr sz="106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EA4E-49F2-B7FB-833E30CEFAEF}"/>
                </c:ext>
              </c:extLst>
            </c:dLbl>
            <c:dLbl>
              <c:idx val="5"/>
              <c:numFmt formatCode="#,##0_);[Red]\(#,##0\)" sourceLinked="0"/>
              <c:spPr>
                <a:noFill/>
                <a:ln w="26945">
                  <a:noFill/>
                </a:ln>
              </c:spPr>
              <c:txPr>
                <a:bodyPr rot="-5400000" vert="horz"/>
                <a:lstStyle/>
                <a:p>
                  <a:pPr>
                    <a:defRPr sz="106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EA4E-49F2-B7FB-833E30CEFAEF}"/>
                </c:ext>
              </c:extLst>
            </c:dLbl>
            <c:dLbl>
              <c:idx val="6"/>
              <c:numFmt formatCode="#,##0_);[Red]\(#,##0\)" sourceLinked="0"/>
              <c:spPr>
                <a:noFill/>
                <a:ln w="26945">
                  <a:noFill/>
                </a:ln>
              </c:spPr>
              <c:txPr>
                <a:bodyPr rot="-5400000" vert="horz"/>
                <a:lstStyle/>
                <a:p>
                  <a:pPr>
                    <a:defRPr sz="106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EA4E-49F2-B7FB-833E30CEFAEF}"/>
                </c:ext>
              </c:extLst>
            </c:dLbl>
            <c:numFmt formatCode="#,##0_);[Red]\(#,##0\)" sourceLinked="0"/>
            <c:spPr>
              <a:noFill/>
              <a:ln w="26945">
                <a:noFill/>
              </a:ln>
            </c:spPr>
            <c:txPr>
              <a:bodyPr rot="-5400000" vert="horz" wrap="square" lIns="38100" tIns="19050" rIns="38100" bIns="19050" anchor="ctr">
                <a:spAutoFit/>
              </a:bodyPr>
              <a:lstStyle/>
              <a:p>
                <a:pPr>
                  <a:defRPr sz="106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Sheet1!$B$1:$BA$1</c:f>
              <c:strCache>
                <c:ptCount val="52"/>
                <c:pt idx="0">
                  <c:v>NE</c:v>
                </c:pt>
                <c:pt idx="1">
                  <c:v>LA</c:v>
                </c:pt>
                <c:pt idx="2">
                  <c:v>FL</c:v>
                </c:pt>
                <c:pt idx="3">
                  <c:v>OK</c:v>
                </c:pt>
                <c:pt idx="4">
                  <c:v>KS</c:v>
                </c:pt>
                <c:pt idx="5">
                  <c:v>TX</c:v>
                </c:pt>
                <c:pt idx="6">
                  <c:v>KY</c:v>
                </c:pt>
                <c:pt idx="7">
                  <c:v>CO</c:v>
                </c:pt>
                <c:pt idx="8">
                  <c:v>MS</c:v>
                </c:pt>
                <c:pt idx="9">
                  <c:v>SD</c:v>
                </c:pt>
                <c:pt idx="10">
                  <c:v>AR</c:v>
                </c:pt>
                <c:pt idx="11">
                  <c:v>AL</c:v>
                </c:pt>
                <c:pt idx="12">
                  <c:v>MN</c:v>
                </c:pt>
                <c:pt idx="13">
                  <c:v>MT</c:v>
                </c:pt>
                <c:pt idx="14">
                  <c:v>ND</c:v>
                </c:pt>
                <c:pt idx="15">
                  <c:v>NC</c:v>
                </c:pt>
                <c:pt idx="16">
                  <c:v>TN</c:v>
                </c:pt>
                <c:pt idx="17">
                  <c:v>SC</c:v>
                </c:pt>
                <c:pt idx="18">
                  <c:v>RI</c:v>
                </c:pt>
                <c:pt idx="19">
                  <c:v>IA</c:v>
                </c:pt>
                <c:pt idx="20">
                  <c:v>US</c:v>
                </c:pt>
                <c:pt idx="21">
                  <c:v>AZ</c:v>
                </c:pt>
                <c:pt idx="22">
                  <c:v>MI</c:v>
                </c:pt>
                <c:pt idx="23">
                  <c:v>IL</c:v>
                </c:pt>
                <c:pt idx="24">
                  <c:v>MO</c:v>
                </c:pt>
                <c:pt idx="25">
                  <c:v>NM</c:v>
                </c:pt>
                <c:pt idx="26">
                  <c:v>GA</c:v>
                </c:pt>
                <c:pt idx="27">
                  <c:v>NY</c:v>
                </c:pt>
                <c:pt idx="28">
                  <c:v>MA</c:v>
                </c:pt>
                <c:pt idx="29">
                  <c:v>VA</c:v>
                </c:pt>
                <c:pt idx="30">
                  <c:v>CT</c:v>
                </c:pt>
                <c:pt idx="31">
                  <c:v>MD</c:v>
                </c:pt>
                <c:pt idx="32">
                  <c:v>IN</c:v>
                </c:pt>
                <c:pt idx="33">
                  <c:v>CA</c:v>
                </c:pt>
                <c:pt idx="34">
                  <c:v>WA</c:v>
                </c:pt>
                <c:pt idx="35">
                  <c:v>DC</c:v>
                </c:pt>
                <c:pt idx="36">
                  <c:v>ID</c:v>
                </c:pt>
                <c:pt idx="37">
                  <c:v>OH</c:v>
                </c:pt>
                <c:pt idx="38">
                  <c:v>PA</c:v>
                </c:pt>
                <c:pt idx="39">
                  <c:v>WY</c:v>
                </c:pt>
                <c:pt idx="40">
                  <c:v>HI</c:v>
                </c:pt>
                <c:pt idx="41">
                  <c:v>WI</c:v>
                </c:pt>
                <c:pt idx="42">
                  <c:v>UT</c:v>
                </c:pt>
                <c:pt idx="43">
                  <c:v>ME</c:v>
                </c:pt>
                <c:pt idx="44">
                  <c:v>NJ</c:v>
                </c:pt>
                <c:pt idx="45">
                  <c:v>OR</c:v>
                </c:pt>
                <c:pt idx="46">
                  <c:v>NV</c:v>
                </c:pt>
                <c:pt idx="47">
                  <c:v>WV</c:v>
                </c:pt>
                <c:pt idx="48">
                  <c:v>NH</c:v>
                </c:pt>
                <c:pt idx="49">
                  <c:v>DE</c:v>
                </c:pt>
                <c:pt idx="50">
                  <c:v>AK</c:v>
                </c:pt>
                <c:pt idx="51">
                  <c:v>VT</c:v>
                </c:pt>
              </c:strCache>
            </c:strRef>
          </c:cat>
          <c:val>
            <c:numRef>
              <c:f>Sheet1!$B$2:$BA$2</c:f>
              <c:numCache>
                <c:formatCode>"$"#,##0_);[Red]\("$"#,##0\)</c:formatCode>
                <c:ptCount val="52"/>
                <c:pt idx="0">
                  <c:v>6366</c:v>
                </c:pt>
                <c:pt idx="1">
                  <c:v>6274</c:v>
                </c:pt>
                <c:pt idx="2">
                  <c:v>5761</c:v>
                </c:pt>
                <c:pt idx="3">
                  <c:v>4613</c:v>
                </c:pt>
                <c:pt idx="4">
                  <c:v>4402</c:v>
                </c:pt>
                <c:pt idx="5">
                  <c:v>4101</c:v>
                </c:pt>
                <c:pt idx="6">
                  <c:v>3643</c:v>
                </c:pt>
                <c:pt idx="7">
                  <c:v>3375</c:v>
                </c:pt>
                <c:pt idx="8">
                  <c:v>3353</c:v>
                </c:pt>
                <c:pt idx="9">
                  <c:v>3156</c:v>
                </c:pt>
                <c:pt idx="10">
                  <c:v>3119</c:v>
                </c:pt>
                <c:pt idx="11">
                  <c:v>3076</c:v>
                </c:pt>
                <c:pt idx="12">
                  <c:v>2812</c:v>
                </c:pt>
                <c:pt idx="13">
                  <c:v>2788</c:v>
                </c:pt>
                <c:pt idx="14">
                  <c:v>2741</c:v>
                </c:pt>
                <c:pt idx="15">
                  <c:v>2676</c:v>
                </c:pt>
                <c:pt idx="16">
                  <c:v>2639</c:v>
                </c:pt>
                <c:pt idx="17">
                  <c:v>2611</c:v>
                </c:pt>
                <c:pt idx="18">
                  <c:v>2423</c:v>
                </c:pt>
                <c:pt idx="19">
                  <c:v>2409</c:v>
                </c:pt>
                <c:pt idx="20">
                  <c:v>2408</c:v>
                </c:pt>
                <c:pt idx="21">
                  <c:v>2343</c:v>
                </c:pt>
                <c:pt idx="22">
                  <c:v>2266</c:v>
                </c:pt>
                <c:pt idx="23">
                  <c:v>2174</c:v>
                </c:pt>
                <c:pt idx="24">
                  <c:v>2147</c:v>
                </c:pt>
                <c:pt idx="25">
                  <c:v>2128</c:v>
                </c:pt>
                <c:pt idx="26">
                  <c:v>1979</c:v>
                </c:pt>
                <c:pt idx="27">
                  <c:v>1861</c:v>
                </c:pt>
                <c:pt idx="28">
                  <c:v>1698</c:v>
                </c:pt>
                <c:pt idx="29">
                  <c:v>1687</c:v>
                </c:pt>
                <c:pt idx="30">
                  <c:v>1677</c:v>
                </c:pt>
                <c:pt idx="31">
                  <c:v>1664</c:v>
                </c:pt>
                <c:pt idx="32">
                  <c:v>1657</c:v>
                </c:pt>
                <c:pt idx="33">
                  <c:v>1632</c:v>
                </c:pt>
                <c:pt idx="34">
                  <c:v>1520</c:v>
                </c:pt>
                <c:pt idx="35">
                  <c:v>1498</c:v>
                </c:pt>
                <c:pt idx="36">
                  <c:v>1392</c:v>
                </c:pt>
                <c:pt idx="37">
                  <c:v>1377</c:v>
                </c:pt>
                <c:pt idx="38">
                  <c:v>1311</c:v>
                </c:pt>
                <c:pt idx="39">
                  <c:v>1306</c:v>
                </c:pt>
                <c:pt idx="40">
                  <c:v>1296</c:v>
                </c:pt>
                <c:pt idx="41">
                  <c:v>1287</c:v>
                </c:pt>
                <c:pt idx="42">
                  <c:v>1283</c:v>
                </c:pt>
                <c:pt idx="43">
                  <c:v>1218</c:v>
                </c:pt>
                <c:pt idx="44">
                  <c:v>1206</c:v>
                </c:pt>
                <c:pt idx="45">
                  <c:v>1083</c:v>
                </c:pt>
                <c:pt idx="46">
                  <c:v>1074</c:v>
                </c:pt>
                <c:pt idx="47">
                  <c:v>1048</c:v>
                </c:pt>
                <c:pt idx="48">
                  <c:v>1040</c:v>
                </c:pt>
                <c:pt idx="49">
                  <c:v>966</c:v>
                </c:pt>
                <c:pt idx="50">
                  <c:v>957</c:v>
                </c:pt>
                <c:pt idx="51">
                  <c:v>816</c:v>
                </c:pt>
              </c:numCache>
            </c:numRef>
          </c:val>
          <c:extLst>
            <c:ext xmlns:c16="http://schemas.microsoft.com/office/drawing/2014/chart" uri="{C3380CC4-5D6E-409C-BE32-E72D297353CC}">
              <c16:uniqueId val="{00000006-EA4E-49F2-B7FB-833E30CEFAEF}"/>
            </c:ext>
          </c:extLst>
        </c:ser>
        <c:dLbls>
          <c:showLegendKey val="0"/>
          <c:showVal val="0"/>
          <c:showCatName val="0"/>
          <c:showSerName val="0"/>
          <c:showPercent val="0"/>
          <c:showBubbleSize val="0"/>
        </c:dLbls>
        <c:gapWidth val="60"/>
        <c:axId val="599750943"/>
        <c:axId val="1"/>
      </c:barChart>
      <c:catAx>
        <c:axId val="599750943"/>
        <c:scaling>
          <c:orientation val="minMax"/>
        </c:scaling>
        <c:delete val="0"/>
        <c:axPos val="b"/>
        <c:numFmt formatCode="General" sourceLinked="1"/>
        <c:majorTickMark val="out"/>
        <c:minorTickMark val="none"/>
        <c:tickLblPos val="nextTo"/>
        <c:spPr>
          <a:ln w="3368">
            <a:solidFill>
              <a:schemeClr val="tx1"/>
            </a:solidFill>
            <a:prstDash val="solid"/>
          </a:ln>
        </c:spPr>
        <c:txPr>
          <a:bodyPr rot="0" vert="horz"/>
          <a:lstStyle/>
          <a:p>
            <a:pPr>
              <a:defRPr sz="800" b="0" i="0" u="none" strike="noStrike" baseline="0">
                <a:solidFill>
                  <a:schemeClr val="tx1"/>
                </a:solidFill>
                <a:latin typeface="Arial"/>
                <a:ea typeface="Arial"/>
                <a:cs typeface="Arial"/>
              </a:defRPr>
            </a:pPr>
            <a:endParaRPr lang="en-US"/>
          </a:p>
        </c:txPr>
        <c:crossAx val="1"/>
        <c:crossesAt val="0"/>
        <c:auto val="0"/>
        <c:lblAlgn val="ctr"/>
        <c:lblOffset val="100"/>
        <c:tickLblSkip val="1"/>
        <c:tickMarkSkip val="1"/>
        <c:noMultiLvlLbl val="0"/>
      </c:catAx>
      <c:valAx>
        <c:axId val="1"/>
        <c:scaling>
          <c:orientation val="minMax"/>
        </c:scaling>
        <c:delete val="0"/>
        <c:axPos val="l"/>
        <c:numFmt formatCode="&quot;$&quot;#,##0" sourceLinked="0"/>
        <c:majorTickMark val="out"/>
        <c:minorTickMark val="none"/>
        <c:tickLblPos val="nextTo"/>
        <c:spPr>
          <a:ln w="3368">
            <a:solidFill>
              <a:schemeClr val="tx1"/>
            </a:solidFill>
            <a:prstDash val="solid"/>
          </a:ln>
        </c:spPr>
        <c:txPr>
          <a:bodyPr rot="0" vert="horz"/>
          <a:lstStyle/>
          <a:p>
            <a:pPr>
              <a:defRPr sz="1485" b="0" i="0" u="none" strike="noStrike" baseline="0">
                <a:solidFill>
                  <a:schemeClr val="tx1"/>
                </a:solidFill>
                <a:latin typeface="Arial"/>
                <a:ea typeface="Arial"/>
                <a:cs typeface="Arial"/>
              </a:defRPr>
            </a:pPr>
            <a:endParaRPr lang="en-US"/>
          </a:p>
        </c:txPr>
        <c:crossAx val="599750943"/>
        <c:crosses val="autoZero"/>
        <c:crossBetween val="between"/>
      </c:valAx>
      <c:spPr>
        <a:noFill/>
        <a:ln w="26945">
          <a:noFill/>
        </a:ln>
      </c:spPr>
    </c:plotArea>
    <c:plotVisOnly val="1"/>
    <c:dispBlanksAs val="gap"/>
    <c:showDLblsOverMax val="0"/>
  </c:chart>
  <c:spPr>
    <a:noFill/>
    <a:ln>
      <a:noFill/>
    </a:ln>
  </c:spPr>
  <c:txPr>
    <a:bodyPr/>
    <a:lstStyle/>
    <a:p>
      <a:pPr>
        <a:defRPr sz="1697"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496567505720827E-2"/>
          <c:y val="4.8128342245989303E-2"/>
          <c:w val="0.9416475972540046"/>
          <c:h val="0.86096256684491979"/>
        </c:manualLayout>
      </c:layout>
      <c:barChart>
        <c:barDir val="col"/>
        <c:grouping val="clustered"/>
        <c:varyColors val="0"/>
        <c:ser>
          <c:idx val="2"/>
          <c:order val="0"/>
          <c:tx>
            <c:strRef>
              <c:f>Sheet1!$A$2</c:f>
              <c:strCache>
                <c:ptCount val="1"/>
                <c:pt idx="0">
                  <c:v>Avg Premium</c:v>
                </c:pt>
              </c:strCache>
            </c:strRef>
          </c:tx>
          <c:spPr>
            <a:solidFill>
              <a:srgbClr val="225A7A"/>
            </a:solidFill>
            <a:ln w="26945">
              <a:noFill/>
            </a:ln>
          </c:spPr>
          <c:invertIfNegative val="0"/>
          <c:dPt>
            <c:idx val="1"/>
            <c:invertIfNegative val="0"/>
            <c:bubble3D val="0"/>
            <c:extLst>
              <c:ext xmlns:c16="http://schemas.microsoft.com/office/drawing/2014/chart" uri="{C3380CC4-5D6E-409C-BE32-E72D297353CC}">
                <c16:uniqueId val="{00000000-EA4E-49F2-B7FB-833E30CEFAEF}"/>
              </c:ext>
            </c:extLst>
          </c:dPt>
          <c:dPt>
            <c:idx val="7"/>
            <c:invertIfNegative val="0"/>
            <c:bubble3D val="0"/>
            <c:spPr>
              <a:solidFill>
                <a:srgbClr val="225A7A"/>
              </a:solidFill>
              <a:ln w="26945">
                <a:noFill/>
              </a:ln>
            </c:spPr>
            <c:extLst>
              <c:ext xmlns:c16="http://schemas.microsoft.com/office/drawing/2014/chart" uri="{C3380CC4-5D6E-409C-BE32-E72D297353CC}">
                <c16:uniqueId val="{00000000-D191-43F7-8BD7-074C829838F0}"/>
              </c:ext>
            </c:extLst>
          </c:dPt>
          <c:dPt>
            <c:idx val="11"/>
            <c:invertIfNegative val="0"/>
            <c:bubble3D val="0"/>
            <c:extLst>
              <c:ext xmlns:c16="http://schemas.microsoft.com/office/drawing/2014/chart" uri="{C3380CC4-5D6E-409C-BE32-E72D297353CC}">
                <c16:uniqueId val="{00000001-EA4E-49F2-B7FB-833E30CEFAEF}"/>
              </c:ext>
            </c:extLst>
          </c:dPt>
          <c:dPt>
            <c:idx val="20"/>
            <c:invertIfNegative val="0"/>
            <c:bubble3D val="0"/>
            <c:extLst>
              <c:ext xmlns:c16="http://schemas.microsoft.com/office/drawing/2014/chart" uri="{C3380CC4-5D6E-409C-BE32-E72D297353CC}">
                <c16:uniqueId val="{00000008-312D-47E5-AC3E-FC3AB12D10AE}"/>
              </c:ext>
            </c:extLst>
          </c:dPt>
          <c:dPt>
            <c:idx val="22"/>
            <c:invertIfNegative val="0"/>
            <c:bubble3D val="0"/>
            <c:spPr>
              <a:solidFill>
                <a:srgbClr val="FFC000"/>
              </a:solidFill>
              <a:ln w="26945">
                <a:noFill/>
              </a:ln>
            </c:spPr>
            <c:extLst>
              <c:ext xmlns:c16="http://schemas.microsoft.com/office/drawing/2014/chart" uri="{C3380CC4-5D6E-409C-BE32-E72D297353CC}">
                <c16:uniqueId val="{00000001-EB4D-4AAB-B5E8-01903BBE77B4}"/>
              </c:ext>
            </c:extLst>
          </c:dPt>
          <c:dPt>
            <c:idx val="23"/>
            <c:invertIfNegative val="0"/>
            <c:bubble3D val="0"/>
            <c:extLst>
              <c:ext xmlns:c16="http://schemas.microsoft.com/office/drawing/2014/chart" uri="{C3380CC4-5D6E-409C-BE32-E72D297353CC}">
                <c16:uniqueId val="{00000002-EA4E-49F2-B7FB-833E30CEFAEF}"/>
              </c:ext>
            </c:extLst>
          </c:dPt>
          <c:dLbls>
            <c:dLbl>
              <c:idx val="4"/>
              <c:numFmt formatCode="0.00%" sourceLinked="0"/>
              <c:spPr>
                <a:noFill/>
                <a:ln w="26945">
                  <a:noFill/>
                </a:ln>
              </c:spPr>
              <c:txPr>
                <a:bodyPr rot="-5400000" vert="horz"/>
                <a:lstStyle/>
                <a:p>
                  <a:pPr>
                    <a:defRPr sz="106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EA4E-49F2-B7FB-833E30CEFAEF}"/>
                </c:ext>
              </c:extLst>
            </c:dLbl>
            <c:dLbl>
              <c:idx val="5"/>
              <c:numFmt formatCode="0.00%" sourceLinked="0"/>
              <c:spPr>
                <a:noFill/>
                <a:ln w="26945">
                  <a:noFill/>
                </a:ln>
              </c:spPr>
              <c:txPr>
                <a:bodyPr rot="-5400000" vert="horz"/>
                <a:lstStyle/>
                <a:p>
                  <a:pPr>
                    <a:defRPr sz="106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EA4E-49F2-B7FB-833E30CEFAEF}"/>
                </c:ext>
              </c:extLst>
            </c:dLbl>
            <c:dLbl>
              <c:idx val="6"/>
              <c:numFmt formatCode="0.00%" sourceLinked="0"/>
              <c:spPr>
                <a:noFill/>
                <a:ln w="26945">
                  <a:noFill/>
                </a:ln>
              </c:spPr>
              <c:txPr>
                <a:bodyPr rot="-5400000" vert="horz"/>
                <a:lstStyle/>
                <a:p>
                  <a:pPr>
                    <a:defRPr sz="106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EA4E-49F2-B7FB-833E30CEFAEF}"/>
                </c:ext>
              </c:extLst>
            </c:dLbl>
            <c:numFmt formatCode="0.00%" sourceLinked="0"/>
            <c:spPr>
              <a:noFill/>
              <a:ln w="26945">
                <a:noFill/>
              </a:ln>
            </c:spPr>
            <c:txPr>
              <a:bodyPr rot="-5400000" vert="horz" wrap="square" lIns="38100" tIns="19050" rIns="38100" bIns="19050" anchor="ctr">
                <a:spAutoFit/>
              </a:bodyPr>
              <a:lstStyle/>
              <a:p>
                <a:pPr>
                  <a:defRPr sz="1061"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Sheet1!$B$1:$AZ$1</c:f>
              <c:strCache>
                <c:ptCount val="51"/>
                <c:pt idx="0">
                  <c:v>LA</c:v>
                </c:pt>
                <c:pt idx="1">
                  <c:v>NE</c:v>
                </c:pt>
                <c:pt idx="2">
                  <c:v>FL</c:v>
                </c:pt>
                <c:pt idx="3">
                  <c:v>OK</c:v>
                </c:pt>
                <c:pt idx="4">
                  <c:v>MS</c:v>
                </c:pt>
                <c:pt idx="5">
                  <c:v>KS</c:v>
                </c:pt>
                <c:pt idx="6">
                  <c:v>KY</c:v>
                </c:pt>
                <c:pt idx="7">
                  <c:v>TX</c:v>
                </c:pt>
                <c:pt idx="8">
                  <c:v>AR</c:v>
                </c:pt>
                <c:pt idx="9">
                  <c:v>AL</c:v>
                </c:pt>
                <c:pt idx="10">
                  <c:v>SD</c:v>
                </c:pt>
                <c:pt idx="11">
                  <c:v>MT</c:v>
                </c:pt>
                <c:pt idx="12">
                  <c:v>NC</c:v>
                </c:pt>
                <c:pt idx="13">
                  <c:v>SC</c:v>
                </c:pt>
                <c:pt idx="14">
                  <c:v>TN</c:v>
                </c:pt>
                <c:pt idx="15">
                  <c:v>CO</c:v>
                </c:pt>
                <c:pt idx="16">
                  <c:v>ND</c:v>
                </c:pt>
                <c:pt idx="17">
                  <c:v>NM</c:v>
                </c:pt>
                <c:pt idx="18">
                  <c:v>MO</c:v>
                </c:pt>
                <c:pt idx="19">
                  <c:v>MI</c:v>
                </c:pt>
                <c:pt idx="20">
                  <c:v>MN</c:v>
                </c:pt>
                <c:pt idx="21">
                  <c:v>IA</c:v>
                </c:pt>
                <c:pt idx="22">
                  <c:v>US</c:v>
                </c:pt>
                <c:pt idx="23">
                  <c:v>AZ</c:v>
                </c:pt>
                <c:pt idx="24">
                  <c:v>RI</c:v>
                </c:pt>
                <c:pt idx="25">
                  <c:v>IL</c:v>
                </c:pt>
                <c:pt idx="26">
                  <c:v>GA</c:v>
                </c:pt>
                <c:pt idx="27">
                  <c:v>IN</c:v>
                </c:pt>
                <c:pt idx="28">
                  <c:v>NY</c:v>
                </c:pt>
                <c:pt idx="29">
                  <c:v>CA</c:v>
                </c:pt>
                <c:pt idx="30">
                  <c:v>OH</c:v>
                </c:pt>
                <c:pt idx="31">
                  <c:v>ID</c:v>
                </c:pt>
                <c:pt idx="32">
                  <c:v>VA</c:v>
                </c:pt>
                <c:pt idx="33">
                  <c:v>WV</c:v>
                </c:pt>
                <c:pt idx="34">
                  <c:v>CT</c:v>
                </c:pt>
                <c:pt idx="35">
                  <c:v>WY</c:v>
                </c:pt>
                <c:pt idx="36">
                  <c:v>WI</c:v>
                </c:pt>
                <c:pt idx="37">
                  <c:v>MD</c:v>
                </c:pt>
                <c:pt idx="38">
                  <c:v>MA</c:v>
                </c:pt>
                <c:pt idx="39">
                  <c:v>PA</c:v>
                </c:pt>
                <c:pt idx="40">
                  <c:v>ME</c:v>
                </c:pt>
                <c:pt idx="41">
                  <c:v>WA</c:v>
                </c:pt>
                <c:pt idx="42">
                  <c:v>NV</c:v>
                </c:pt>
                <c:pt idx="43">
                  <c:v>UT</c:v>
                </c:pt>
                <c:pt idx="44">
                  <c:v>HI</c:v>
                </c:pt>
                <c:pt idx="45">
                  <c:v>OR</c:v>
                </c:pt>
                <c:pt idx="46">
                  <c:v>NJ</c:v>
                </c:pt>
                <c:pt idx="47">
                  <c:v>DE</c:v>
                </c:pt>
                <c:pt idx="48">
                  <c:v>AK</c:v>
                </c:pt>
                <c:pt idx="49">
                  <c:v>NH</c:v>
                </c:pt>
                <c:pt idx="50">
                  <c:v>VT</c:v>
                </c:pt>
              </c:strCache>
            </c:strRef>
          </c:cat>
          <c:val>
            <c:numRef>
              <c:f>Sheet1!$B$2:$AZ$2</c:f>
              <c:numCache>
                <c:formatCode>0.00%</c:formatCode>
                <c:ptCount val="51"/>
                <c:pt idx="0">
                  <c:v>0.10780000000000001</c:v>
                </c:pt>
                <c:pt idx="1">
                  <c:v>8.6099999999999996E-2</c:v>
                </c:pt>
                <c:pt idx="2">
                  <c:v>7.8200000000000006E-2</c:v>
                </c:pt>
                <c:pt idx="3">
                  <c:v>7.4399999999999994E-2</c:v>
                </c:pt>
                <c:pt idx="4">
                  <c:v>6.4000000000000001E-2</c:v>
                </c:pt>
                <c:pt idx="5">
                  <c:v>6.2799999999999995E-2</c:v>
                </c:pt>
                <c:pt idx="6">
                  <c:v>5.7299999999999997E-2</c:v>
                </c:pt>
                <c:pt idx="7">
                  <c:v>5.3800000000000001E-2</c:v>
                </c:pt>
                <c:pt idx="8">
                  <c:v>5.2900000000000003E-2</c:v>
                </c:pt>
                <c:pt idx="9">
                  <c:v>4.87E-2</c:v>
                </c:pt>
                <c:pt idx="10">
                  <c:v>4.36E-2</c:v>
                </c:pt>
                <c:pt idx="11">
                  <c:v>3.95E-2</c:v>
                </c:pt>
                <c:pt idx="12">
                  <c:v>3.8100000000000002E-2</c:v>
                </c:pt>
                <c:pt idx="13">
                  <c:v>3.78E-2</c:v>
                </c:pt>
                <c:pt idx="14">
                  <c:v>3.7499999999999999E-2</c:v>
                </c:pt>
                <c:pt idx="15">
                  <c:v>3.6700000000000003E-2</c:v>
                </c:pt>
                <c:pt idx="16">
                  <c:v>3.6700000000000003E-2</c:v>
                </c:pt>
                <c:pt idx="17">
                  <c:v>3.5700000000000003E-2</c:v>
                </c:pt>
                <c:pt idx="18">
                  <c:v>3.56E-2</c:v>
                </c:pt>
                <c:pt idx="19">
                  <c:v>3.4000000000000002E-2</c:v>
                </c:pt>
                <c:pt idx="20">
                  <c:v>3.3599999999999998E-2</c:v>
                </c:pt>
                <c:pt idx="21">
                  <c:v>3.3099999999999997E-2</c:v>
                </c:pt>
                <c:pt idx="22">
                  <c:v>3.1800000000000002E-2</c:v>
                </c:pt>
                <c:pt idx="23">
                  <c:v>2.9899999999999999E-2</c:v>
                </c:pt>
                <c:pt idx="24">
                  <c:v>2.76E-2</c:v>
                </c:pt>
                <c:pt idx="25">
                  <c:v>2.7099999999999999E-2</c:v>
                </c:pt>
                <c:pt idx="26">
                  <c:v>2.63E-2</c:v>
                </c:pt>
                <c:pt idx="27">
                  <c:v>2.53E-2</c:v>
                </c:pt>
                <c:pt idx="28">
                  <c:v>2.2800000000000001E-2</c:v>
                </c:pt>
                <c:pt idx="29">
                  <c:v>2.07E-2</c:v>
                </c:pt>
                <c:pt idx="30">
                  <c:v>2.07E-2</c:v>
                </c:pt>
                <c:pt idx="31">
                  <c:v>1.8599999999999998E-2</c:v>
                </c:pt>
                <c:pt idx="32">
                  <c:v>1.8599999999999998E-2</c:v>
                </c:pt>
                <c:pt idx="33">
                  <c:v>1.8599999999999998E-2</c:v>
                </c:pt>
                <c:pt idx="34">
                  <c:v>1.8200000000000001E-2</c:v>
                </c:pt>
                <c:pt idx="35">
                  <c:v>1.7999999999999999E-2</c:v>
                </c:pt>
                <c:pt idx="36">
                  <c:v>1.72E-2</c:v>
                </c:pt>
                <c:pt idx="37">
                  <c:v>1.7100000000000001E-2</c:v>
                </c:pt>
                <c:pt idx="38">
                  <c:v>1.7000000000000001E-2</c:v>
                </c:pt>
                <c:pt idx="39">
                  <c:v>1.6899999999999998E-2</c:v>
                </c:pt>
                <c:pt idx="40">
                  <c:v>1.66E-2</c:v>
                </c:pt>
                <c:pt idx="41">
                  <c:v>1.6E-2</c:v>
                </c:pt>
                <c:pt idx="42">
                  <c:v>1.41E-2</c:v>
                </c:pt>
                <c:pt idx="43">
                  <c:v>1.38E-2</c:v>
                </c:pt>
                <c:pt idx="44">
                  <c:v>1.3599999999999999E-2</c:v>
                </c:pt>
                <c:pt idx="45">
                  <c:v>1.3299999999999999E-2</c:v>
                </c:pt>
                <c:pt idx="46">
                  <c:v>1.21E-2</c:v>
                </c:pt>
                <c:pt idx="47">
                  <c:v>1.1900000000000001E-2</c:v>
                </c:pt>
                <c:pt idx="48">
                  <c:v>1.09E-2</c:v>
                </c:pt>
                <c:pt idx="49">
                  <c:v>1.0699999999999999E-2</c:v>
                </c:pt>
                <c:pt idx="50">
                  <c:v>1.03E-2</c:v>
                </c:pt>
              </c:numCache>
            </c:numRef>
          </c:val>
          <c:extLst>
            <c:ext xmlns:c16="http://schemas.microsoft.com/office/drawing/2014/chart" uri="{C3380CC4-5D6E-409C-BE32-E72D297353CC}">
              <c16:uniqueId val="{00000006-EA4E-49F2-B7FB-833E30CEFAEF}"/>
            </c:ext>
          </c:extLst>
        </c:ser>
        <c:dLbls>
          <c:showLegendKey val="0"/>
          <c:showVal val="0"/>
          <c:showCatName val="0"/>
          <c:showSerName val="0"/>
          <c:showPercent val="0"/>
          <c:showBubbleSize val="0"/>
        </c:dLbls>
        <c:gapWidth val="60"/>
        <c:axId val="599750943"/>
        <c:axId val="1"/>
      </c:barChart>
      <c:catAx>
        <c:axId val="599750943"/>
        <c:scaling>
          <c:orientation val="minMax"/>
        </c:scaling>
        <c:delete val="0"/>
        <c:axPos val="b"/>
        <c:numFmt formatCode="General" sourceLinked="1"/>
        <c:majorTickMark val="out"/>
        <c:minorTickMark val="none"/>
        <c:tickLblPos val="nextTo"/>
        <c:spPr>
          <a:ln w="3368">
            <a:solidFill>
              <a:schemeClr val="tx1"/>
            </a:solidFill>
            <a:prstDash val="solid"/>
          </a:ln>
        </c:spPr>
        <c:txPr>
          <a:bodyPr rot="0" vert="horz"/>
          <a:lstStyle/>
          <a:p>
            <a:pPr>
              <a:defRPr sz="800" b="0" i="0" u="none" strike="noStrike" baseline="0">
                <a:solidFill>
                  <a:schemeClr val="tx1"/>
                </a:solidFill>
                <a:latin typeface="Arial"/>
                <a:ea typeface="Arial"/>
                <a:cs typeface="Arial"/>
              </a:defRPr>
            </a:pPr>
            <a:endParaRPr lang="en-US"/>
          </a:p>
        </c:txPr>
        <c:crossAx val="1"/>
        <c:crossesAt val="0"/>
        <c:auto val="0"/>
        <c:lblAlgn val="ctr"/>
        <c:lblOffset val="100"/>
        <c:tickLblSkip val="1"/>
        <c:tickMarkSkip val="1"/>
        <c:noMultiLvlLbl val="0"/>
      </c:catAx>
      <c:valAx>
        <c:axId val="1"/>
        <c:scaling>
          <c:orientation val="minMax"/>
        </c:scaling>
        <c:delete val="0"/>
        <c:axPos val="l"/>
        <c:numFmt formatCode="0%" sourceLinked="0"/>
        <c:majorTickMark val="out"/>
        <c:minorTickMark val="none"/>
        <c:tickLblPos val="nextTo"/>
        <c:spPr>
          <a:ln w="3368">
            <a:solidFill>
              <a:schemeClr val="tx1"/>
            </a:solidFill>
            <a:prstDash val="solid"/>
          </a:ln>
        </c:spPr>
        <c:txPr>
          <a:bodyPr rot="0" vert="horz"/>
          <a:lstStyle/>
          <a:p>
            <a:pPr>
              <a:defRPr sz="1485" b="0" i="0" u="none" strike="noStrike" baseline="0">
                <a:solidFill>
                  <a:schemeClr val="tx1"/>
                </a:solidFill>
                <a:latin typeface="Arial"/>
                <a:ea typeface="Arial"/>
                <a:cs typeface="Arial"/>
              </a:defRPr>
            </a:pPr>
            <a:endParaRPr lang="en-US"/>
          </a:p>
        </c:txPr>
        <c:crossAx val="599750943"/>
        <c:crosses val="autoZero"/>
        <c:crossBetween val="between"/>
      </c:valAx>
      <c:spPr>
        <a:noFill/>
        <a:ln w="26945">
          <a:noFill/>
        </a:ln>
      </c:spPr>
    </c:plotArea>
    <c:plotVisOnly val="1"/>
    <c:dispBlanksAs val="gap"/>
    <c:showDLblsOverMax val="0"/>
  </c:chart>
  <c:spPr>
    <a:noFill/>
    <a:ln>
      <a:noFill/>
    </a:ln>
  </c:spPr>
  <c:txPr>
    <a:bodyPr/>
    <a:lstStyle/>
    <a:p>
      <a:pPr>
        <a:defRPr sz="169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15892056522"/>
          <c:y val="5.46737444983392E-2"/>
          <c:w val="0.87717749873884598"/>
          <c:h val="0.83679604162953203"/>
        </c:manualLayout>
      </c:layout>
      <c:lineChart>
        <c:grouping val="standard"/>
        <c:varyColors val="0"/>
        <c:ser>
          <c:idx val="0"/>
          <c:order val="0"/>
          <c:tx>
            <c:strRef>
              <c:f>Sheet1!$A$2</c:f>
              <c:strCache>
                <c:ptCount val="1"/>
                <c:pt idx="0">
                  <c:v>DWP y-o-y change</c:v>
                </c:pt>
              </c:strCache>
            </c:strRef>
          </c:tx>
          <c:spPr>
            <a:ln>
              <a:solidFill>
                <a:schemeClr val="accent1"/>
              </a:solidFill>
            </a:ln>
          </c:spPr>
          <c:marker>
            <c:symbol val="none"/>
          </c:marker>
          <c:dPt>
            <c:idx val="17"/>
            <c:bubble3D val="0"/>
            <c:extLst>
              <c:ext xmlns:c16="http://schemas.microsoft.com/office/drawing/2014/chart" uri="{C3380CC4-5D6E-409C-BE32-E72D297353CC}">
                <c16:uniqueId val="{00000003-AFFB-4A8B-8A2F-0E1ECFEFC1D7}"/>
              </c:ext>
            </c:extLst>
          </c:dPt>
          <c:dPt>
            <c:idx val="18"/>
            <c:bubble3D val="0"/>
            <c:extLst>
              <c:ext xmlns:c16="http://schemas.microsoft.com/office/drawing/2014/chart" uri="{C3380CC4-5D6E-409C-BE32-E72D297353CC}">
                <c16:uniqueId val="{00000001-AFFB-4A8B-8A2F-0E1ECFEFC1D7}"/>
              </c:ext>
            </c:extLst>
          </c:dPt>
          <c:dPt>
            <c:idx val="37"/>
            <c:bubble3D val="0"/>
            <c:extLst>
              <c:ext xmlns:c16="http://schemas.microsoft.com/office/drawing/2014/chart" uri="{C3380CC4-5D6E-409C-BE32-E72D297353CC}">
                <c16:uniqueId val="{00000003-A171-4298-8DB5-CF288B9252B6}"/>
              </c:ext>
            </c:extLst>
          </c:dPt>
          <c:dPt>
            <c:idx val="38"/>
            <c:bubble3D val="0"/>
            <c:extLst>
              <c:ext xmlns:c16="http://schemas.microsoft.com/office/drawing/2014/chart" uri="{C3380CC4-5D6E-409C-BE32-E72D297353CC}">
                <c16:uniqueId val="{00000005-A171-4298-8DB5-CF288B9252B6}"/>
              </c:ext>
            </c:extLst>
          </c:dPt>
          <c:dPt>
            <c:idx val="39"/>
            <c:bubble3D val="0"/>
            <c:extLst>
              <c:ext xmlns:c16="http://schemas.microsoft.com/office/drawing/2014/chart" uri="{C3380CC4-5D6E-409C-BE32-E72D297353CC}">
                <c16:uniqueId val="{00000007-A171-4298-8DB5-CF288B9252B6}"/>
              </c:ext>
            </c:extLst>
          </c:dPt>
          <c:cat>
            <c:strRef>
              <c:f>Sheet1!$D$1:$CB$1</c:f>
              <c:strCache>
                <c:ptCount val="54"/>
                <c:pt idx="0">
                  <c:v>2008:Q1</c:v>
                </c:pt>
                <c:pt idx="1">
                  <c:v>2008:Q2</c:v>
                </c:pt>
                <c:pt idx="2">
                  <c:v>2008:Q3</c:v>
                </c:pt>
                <c:pt idx="3">
                  <c:v>2008:Q4</c:v>
                </c:pt>
                <c:pt idx="4">
                  <c:v>2009:Q1</c:v>
                </c:pt>
                <c:pt idx="5">
                  <c:v>2009:Q2</c:v>
                </c:pt>
                <c:pt idx="6">
                  <c:v>2009:Q3</c:v>
                </c:pt>
                <c:pt idx="7">
                  <c:v>2009:Q4</c:v>
                </c:pt>
                <c:pt idx="8">
                  <c:v>2010:Q1</c:v>
                </c:pt>
                <c:pt idx="9">
                  <c:v>2010:Q2</c:v>
                </c:pt>
                <c:pt idx="10">
                  <c:v>2010:Q3</c:v>
                </c:pt>
                <c:pt idx="11">
                  <c:v>2010:Q4</c:v>
                </c:pt>
                <c:pt idx="12">
                  <c:v>2011:Q1</c:v>
                </c:pt>
                <c:pt idx="13">
                  <c:v>2011:Q2</c:v>
                </c:pt>
                <c:pt idx="14">
                  <c:v>2011:Q3</c:v>
                </c:pt>
                <c:pt idx="15">
                  <c:v>2011:Q4</c:v>
                </c:pt>
                <c:pt idx="16">
                  <c:v>2012:Q1</c:v>
                </c:pt>
                <c:pt idx="17">
                  <c:v>2012:Q2</c:v>
                </c:pt>
                <c:pt idx="18">
                  <c:v>2012:Q3</c:v>
                </c:pt>
                <c:pt idx="19">
                  <c:v>2012:Q4</c:v>
                </c:pt>
                <c:pt idx="20">
                  <c:v>2013:Q1</c:v>
                </c:pt>
                <c:pt idx="21">
                  <c:v>2013:Q2</c:v>
                </c:pt>
                <c:pt idx="22">
                  <c:v>2013:Q3</c:v>
                </c:pt>
                <c:pt idx="23">
                  <c:v>2013:Q4</c:v>
                </c:pt>
                <c:pt idx="24">
                  <c:v>2014:Q1</c:v>
                </c:pt>
                <c:pt idx="25">
                  <c:v>2014:Q2</c:v>
                </c:pt>
                <c:pt idx="26">
                  <c:v>2014:Q3</c:v>
                </c:pt>
                <c:pt idx="27">
                  <c:v>2014:Q4</c:v>
                </c:pt>
                <c:pt idx="28">
                  <c:v>2015:Q1</c:v>
                </c:pt>
                <c:pt idx="29">
                  <c:v>2015:Q2</c:v>
                </c:pt>
                <c:pt idx="30">
                  <c:v>2015:Q3</c:v>
                </c:pt>
                <c:pt idx="31">
                  <c:v>2015:Q4</c:v>
                </c:pt>
                <c:pt idx="32">
                  <c:v>2016:Q1</c:v>
                </c:pt>
                <c:pt idx="33">
                  <c:v>2016:Q2</c:v>
                </c:pt>
                <c:pt idx="34">
                  <c:v>2016:Q3</c:v>
                </c:pt>
                <c:pt idx="35">
                  <c:v>2016:Q4</c:v>
                </c:pt>
                <c:pt idx="36">
                  <c:v>2017:Q1</c:v>
                </c:pt>
                <c:pt idx="37">
                  <c:v>2017:Q2</c:v>
                </c:pt>
                <c:pt idx="38">
                  <c:v>2017:Q3</c:v>
                </c:pt>
                <c:pt idx="39">
                  <c:v>2017:Q4</c:v>
                </c:pt>
                <c:pt idx="40">
                  <c:v>2018:Q1</c:v>
                </c:pt>
                <c:pt idx="41">
                  <c:v>2018:Q2</c:v>
                </c:pt>
                <c:pt idx="42">
                  <c:v>2018:Q3</c:v>
                </c:pt>
                <c:pt idx="43">
                  <c:v>2018:Q4</c:v>
                </c:pt>
                <c:pt idx="44">
                  <c:v>2019:Q1</c:v>
                </c:pt>
                <c:pt idx="45">
                  <c:v>2019:Q2</c:v>
                </c:pt>
                <c:pt idx="46">
                  <c:v>2019:Q3</c:v>
                </c:pt>
                <c:pt idx="47">
                  <c:v>2019:Q4</c:v>
                </c:pt>
                <c:pt idx="48">
                  <c:v>2020</c:v>
                </c:pt>
                <c:pt idx="49">
                  <c:v>2021</c:v>
                </c:pt>
                <c:pt idx="50">
                  <c:v>2022</c:v>
                </c:pt>
                <c:pt idx="51">
                  <c:v>2023</c:v>
                </c:pt>
                <c:pt idx="52">
                  <c:v>2024</c:v>
                </c:pt>
                <c:pt idx="53">
                  <c:v>2025F</c:v>
                </c:pt>
              </c:strCache>
            </c:strRef>
          </c:cat>
          <c:val>
            <c:numRef>
              <c:f>Sheet1!$D$2:$CB$2</c:f>
              <c:numCache>
                <c:formatCode>0.0%</c:formatCode>
                <c:ptCount val="54"/>
                <c:pt idx="0">
                  <c:v>-2.1000000000000001E-2</c:v>
                </c:pt>
                <c:pt idx="1">
                  <c:v>-1.7000000000000001E-2</c:v>
                </c:pt>
                <c:pt idx="2">
                  <c:v>5.0000000000000001E-3</c:v>
                </c:pt>
                <c:pt idx="3">
                  <c:v>-4.5999999999999999E-2</c:v>
                </c:pt>
                <c:pt idx="4">
                  <c:v>-2.8000000000000001E-2</c:v>
                </c:pt>
                <c:pt idx="5">
                  <c:v>-3.3000000000000002E-2</c:v>
                </c:pt>
                <c:pt idx="6">
                  <c:v>-3.2000000000000001E-2</c:v>
                </c:pt>
                <c:pt idx="7">
                  <c:v>-1.9E-2</c:v>
                </c:pt>
                <c:pt idx="8">
                  <c:v>-1.2999999999999999E-2</c:v>
                </c:pt>
                <c:pt idx="9">
                  <c:v>7.0000000000000001E-3</c:v>
                </c:pt>
                <c:pt idx="10">
                  <c:v>-1E-3</c:v>
                </c:pt>
                <c:pt idx="11">
                  <c:v>1E-3</c:v>
                </c:pt>
                <c:pt idx="12">
                  <c:v>2.5000000000000001E-2</c:v>
                </c:pt>
                <c:pt idx="13">
                  <c:v>2.4E-2</c:v>
                </c:pt>
                <c:pt idx="14">
                  <c:v>0.05</c:v>
                </c:pt>
                <c:pt idx="15">
                  <c:v>4.4999999999999998E-2</c:v>
                </c:pt>
                <c:pt idx="16">
                  <c:v>4.3999999999999997E-2</c:v>
                </c:pt>
                <c:pt idx="17">
                  <c:v>4.8000000000000001E-2</c:v>
                </c:pt>
                <c:pt idx="18">
                  <c:v>4.2000000000000003E-2</c:v>
                </c:pt>
                <c:pt idx="19">
                  <c:v>5.5E-2</c:v>
                </c:pt>
                <c:pt idx="20">
                  <c:v>4.8000000000000001E-2</c:v>
                </c:pt>
                <c:pt idx="21">
                  <c:v>2.1999999999999999E-2</c:v>
                </c:pt>
                <c:pt idx="22">
                  <c:v>5.2999999999999999E-2</c:v>
                </c:pt>
                <c:pt idx="23">
                  <c:v>4.7E-2</c:v>
                </c:pt>
                <c:pt idx="24">
                  <c:v>4.1000000000000002E-2</c:v>
                </c:pt>
                <c:pt idx="25">
                  <c:v>6.4000000000000001E-2</c:v>
                </c:pt>
                <c:pt idx="26">
                  <c:v>3.2000000000000001E-2</c:v>
                </c:pt>
                <c:pt idx="27">
                  <c:v>4.5999999999999999E-2</c:v>
                </c:pt>
                <c:pt idx="28">
                  <c:v>0.04</c:v>
                </c:pt>
                <c:pt idx="29">
                  <c:v>5.3999999999999999E-2</c:v>
                </c:pt>
                <c:pt idx="30">
                  <c:v>3.3000000000000002E-2</c:v>
                </c:pt>
                <c:pt idx="31">
                  <c:v>3.3000000000000002E-2</c:v>
                </c:pt>
                <c:pt idx="32">
                  <c:v>4.1000000000000002E-2</c:v>
                </c:pt>
                <c:pt idx="33">
                  <c:v>3.9E-2</c:v>
                </c:pt>
                <c:pt idx="34">
                  <c:v>0.03</c:v>
                </c:pt>
                <c:pt idx="35">
                  <c:v>4.2000000000000003E-2</c:v>
                </c:pt>
                <c:pt idx="36">
                  <c:v>4.7E-2</c:v>
                </c:pt>
                <c:pt idx="37">
                  <c:v>4.5999999999999999E-2</c:v>
                </c:pt>
                <c:pt idx="38">
                  <c:v>4.5999999999999999E-2</c:v>
                </c:pt>
                <c:pt idx="39">
                  <c:v>5.7000000000000002E-2</c:v>
                </c:pt>
                <c:pt idx="40">
                  <c:v>0.06</c:v>
                </c:pt>
                <c:pt idx="41">
                  <c:v>0.06</c:v>
                </c:pt>
                <c:pt idx="42">
                  <c:v>5.8000000000000003E-2</c:v>
                </c:pt>
                <c:pt idx="43">
                  <c:v>5.8000000000000003E-2</c:v>
                </c:pt>
                <c:pt idx="44">
                  <c:v>4.2999999999999997E-2</c:v>
                </c:pt>
                <c:pt idx="45">
                  <c:v>4.1000000000000002E-2</c:v>
                </c:pt>
                <c:pt idx="46">
                  <c:v>4.8000000000000001E-2</c:v>
                </c:pt>
                <c:pt idx="47">
                  <c:v>4.4999999999999998E-2</c:v>
                </c:pt>
                <c:pt idx="48">
                  <c:v>2.1999999999999999E-2</c:v>
                </c:pt>
                <c:pt idx="49">
                  <c:v>8.7999999999999995E-2</c:v>
                </c:pt>
                <c:pt idx="50">
                  <c:v>8.7999999999999995E-2</c:v>
                </c:pt>
                <c:pt idx="51">
                  <c:v>0.105</c:v>
                </c:pt>
                <c:pt idx="52">
                  <c:v>8.5000000000000006E-2</c:v>
                </c:pt>
                <c:pt idx="53">
                  <c:v>0.05</c:v>
                </c:pt>
              </c:numCache>
            </c:numRef>
          </c:val>
          <c:smooth val="0"/>
          <c:extLst>
            <c:ext xmlns:c16="http://schemas.microsoft.com/office/drawing/2014/chart" uri="{C3380CC4-5D6E-409C-BE32-E72D297353CC}">
              <c16:uniqueId val="{00000004-AFFB-4A8B-8A2F-0E1ECFEFC1D7}"/>
            </c:ext>
          </c:extLst>
        </c:ser>
        <c:ser>
          <c:idx val="1"/>
          <c:order val="1"/>
          <c:tx>
            <c:strRef>
              <c:f>Sheet1!$A$3</c:f>
              <c:strCache>
                <c:ptCount val="1"/>
                <c:pt idx="0">
                  <c:v>y-o-y nominal GDP growth</c:v>
                </c:pt>
              </c:strCache>
            </c:strRef>
          </c:tx>
          <c:marker>
            <c:symbol val="none"/>
          </c:marker>
          <c:cat>
            <c:strRef>
              <c:f>Sheet1!$D$1:$CB$1</c:f>
              <c:strCache>
                <c:ptCount val="54"/>
                <c:pt idx="0">
                  <c:v>2008:Q1</c:v>
                </c:pt>
                <c:pt idx="1">
                  <c:v>2008:Q2</c:v>
                </c:pt>
                <c:pt idx="2">
                  <c:v>2008:Q3</c:v>
                </c:pt>
                <c:pt idx="3">
                  <c:v>2008:Q4</c:v>
                </c:pt>
                <c:pt idx="4">
                  <c:v>2009:Q1</c:v>
                </c:pt>
                <c:pt idx="5">
                  <c:v>2009:Q2</c:v>
                </c:pt>
                <c:pt idx="6">
                  <c:v>2009:Q3</c:v>
                </c:pt>
                <c:pt idx="7">
                  <c:v>2009:Q4</c:v>
                </c:pt>
                <c:pt idx="8">
                  <c:v>2010:Q1</c:v>
                </c:pt>
                <c:pt idx="9">
                  <c:v>2010:Q2</c:v>
                </c:pt>
                <c:pt idx="10">
                  <c:v>2010:Q3</c:v>
                </c:pt>
                <c:pt idx="11">
                  <c:v>2010:Q4</c:v>
                </c:pt>
                <c:pt idx="12">
                  <c:v>2011:Q1</c:v>
                </c:pt>
                <c:pt idx="13">
                  <c:v>2011:Q2</c:v>
                </c:pt>
                <c:pt idx="14">
                  <c:v>2011:Q3</c:v>
                </c:pt>
                <c:pt idx="15">
                  <c:v>2011:Q4</c:v>
                </c:pt>
                <c:pt idx="16">
                  <c:v>2012:Q1</c:v>
                </c:pt>
                <c:pt idx="17">
                  <c:v>2012:Q2</c:v>
                </c:pt>
                <c:pt idx="18">
                  <c:v>2012:Q3</c:v>
                </c:pt>
                <c:pt idx="19">
                  <c:v>2012:Q4</c:v>
                </c:pt>
                <c:pt idx="20">
                  <c:v>2013:Q1</c:v>
                </c:pt>
                <c:pt idx="21">
                  <c:v>2013:Q2</c:v>
                </c:pt>
                <c:pt idx="22">
                  <c:v>2013:Q3</c:v>
                </c:pt>
                <c:pt idx="23">
                  <c:v>2013:Q4</c:v>
                </c:pt>
                <c:pt idx="24">
                  <c:v>2014:Q1</c:v>
                </c:pt>
                <c:pt idx="25">
                  <c:v>2014:Q2</c:v>
                </c:pt>
                <c:pt idx="26">
                  <c:v>2014:Q3</c:v>
                </c:pt>
                <c:pt idx="27">
                  <c:v>2014:Q4</c:v>
                </c:pt>
                <c:pt idx="28">
                  <c:v>2015:Q1</c:v>
                </c:pt>
                <c:pt idx="29">
                  <c:v>2015:Q2</c:v>
                </c:pt>
                <c:pt idx="30">
                  <c:v>2015:Q3</c:v>
                </c:pt>
                <c:pt idx="31">
                  <c:v>2015:Q4</c:v>
                </c:pt>
                <c:pt idx="32">
                  <c:v>2016:Q1</c:v>
                </c:pt>
                <c:pt idx="33">
                  <c:v>2016:Q2</c:v>
                </c:pt>
                <c:pt idx="34">
                  <c:v>2016:Q3</c:v>
                </c:pt>
                <c:pt idx="35">
                  <c:v>2016:Q4</c:v>
                </c:pt>
                <c:pt idx="36">
                  <c:v>2017:Q1</c:v>
                </c:pt>
                <c:pt idx="37">
                  <c:v>2017:Q2</c:v>
                </c:pt>
                <c:pt idx="38">
                  <c:v>2017:Q3</c:v>
                </c:pt>
                <c:pt idx="39">
                  <c:v>2017:Q4</c:v>
                </c:pt>
                <c:pt idx="40">
                  <c:v>2018:Q1</c:v>
                </c:pt>
                <c:pt idx="41">
                  <c:v>2018:Q2</c:v>
                </c:pt>
                <c:pt idx="42">
                  <c:v>2018:Q3</c:v>
                </c:pt>
                <c:pt idx="43">
                  <c:v>2018:Q4</c:v>
                </c:pt>
                <c:pt idx="44">
                  <c:v>2019:Q1</c:v>
                </c:pt>
                <c:pt idx="45">
                  <c:v>2019:Q2</c:v>
                </c:pt>
                <c:pt idx="46">
                  <c:v>2019:Q3</c:v>
                </c:pt>
                <c:pt idx="47">
                  <c:v>2019:Q4</c:v>
                </c:pt>
                <c:pt idx="48">
                  <c:v>2020</c:v>
                </c:pt>
                <c:pt idx="49">
                  <c:v>2021</c:v>
                </c:pt>
                <c:pt idx="50">
                  <c:v>2022</c:v>
                </c:pt>
                <c:pt idx="51">
                  <c:v>2023</c:v>
                </c:pt>
                <c:pt idx="52">
                  <c:v>2024</c:v>
                </c:pt>
                <c:pt idx="53">
                  <c:v>2025F</c:v>
                </c:pt>
              </c:strCache>
            </c:strRef>
          </c:cat>
          <c:val>
            <c:numRef>
              <c:f>Sheet1!$D$3:$CB$3</c:f>
              <c:numCache>
                <c:formatCode>0.0%</c:formatCode>
                <c:ptCount val="54"/>
                <c:pt idx="0">
                  <c:v>3.1E-2</c:v>
                </c:pt>
                <c:pt idx="1">
                  <c:v>2.7E-2</c:v>
                </c:pt>
                <c:pt idx="2">
                  <c:v>1.9E-2</c:v>
                </c:pt>
                <c:pt idx="3">
                  <c:v>-8.9999999999999993E-3</c:v>
                </c:pt>
                <c:pt idx="4">
                  <c:v>-1.9E-2</c:v>
                </c:pt>
                <c:pt idx="5">
                  <c:v>-3.2000000000000001E-2</c:v>
                </c:pt>
                <c:pt idx="6">
                  <c:v>-3.1E-2</c:v>
                </c:pt>
                <c:pt idx="7">
                  <c:v>1E-3</c:v>
                </c:pt>
                <c:pt idx="8">
                  <c:v>2.1000000000000001E-2</c:v>
                </c:pt>
                <c:pt idx="9">
                  <c:v>3.7999999999999999E-2</c:v>
                </c:pt>
                <c:pt idx="10">
                  <c:v>4.7E-2</c:v>
                </c:pt>
                <c:pt idx="11">
                  <c:v>4.5999999999999999E-2</c:v>
                </c:pt>
                <c:pt idx="12">
                  <c:v>3.7999999999999999E-2</c:v>
                </c:pt>
                <c:pt idx="13">
                  <c:v>3.7999999999999999E-2</c:v>
                </c:pt>
                <c:pt idx="14">
                  <c:v>3.5000000000000003E-2</c:v>
                </c:pt>
                <c:pt idx="15">
                  <c:v>3.5999999999999997E-2</c:v>
                </c:pt>
                <c:pt idx="16">
                  <c:v>4.8000000000000001E-2</c:v>
                </c:pt>
                <c:pt idx="17">
                  <c:v>4.2999999999999997E-2</c:v>
                </c:pt>
                <c:pt idx="18">
                  <c:v>4.1000000000000002E-2</c:v>
                </c:pt>
                <c:pt idx="19">
                  <c:v>3.2000000000000001E-2</c:v>
                </c:pt>
                <c:pt idx="20">
                  <c:v>3.1E-2</c:v>
                </c:pt>
                <c:pt idx="21">
                  <c:v>2.5999999999999999E-2</c:v>
                </c:pt>
                <c:pt idx="22">
                  <c:v>3.2000000000000001E-2</c:v>
                </c:pt>
                <c:pt idx="23">
                  <c:v>4.2999999999999997E-2</c:v>
                </c:pt>
                <c:pt idx="24">
                  <c:v>3.3000000000000002E-2</c:v>
                </c:pt>
                <c:pt idx="25">
                  <c:v>4.4999999999999998E-2</c:v>
                </c:pt>
                <c:pt idx="26">
                  <c:v>4.9000000000000002E-2</c:v>
                </c:pt>
                <c:pt idx="27">
                  <c:v>4.1000000000000002E-2</c:v>
                </c:pt>
                <c:pt idx="28">
                  <c:v>4.4999999999999998E-2</c:v>
                </c:pt>
                <c:pt idx="29">
                  <c:v>4.1000000000000002E-2</c:v>
                </c:pt>
                <c:pt idx="30">
                  <c:v>3.3000000000000002E-2</c:v>
                </c:pt>
                <c:pt idx="31">
                  <c:v>0.03</c:v>
                </c:pt>
                <c:pt idx="32">
                  <c:v>2.8000000000000001E-2</c:v>
                </c:pt>
                <c:pt idx="33">
                  <c:v>2.5000000000000001E-2</c:v>
                </c:pt>
                <c:pt idx="34">
                  <c:v>2.9000000000000001E-2</c:v>
                </c:pt>
                <c:pt idx="35">
                  <c:v>3.5000000000000003E-2</c:v>
                </c:pt>
                <c:pt idx="36">
                  <c:v>0.04</c:v>
                </c:pt>
                <c:pt idx="37">
                  <c:v>3.7999999999999999E-2</c:v>
                </c:pt>
                <c:pt idx="38">
                  <c:v>4.1000000000000002E-2</c:v>
                </c:pt>
                <c:pt idx="39">
                  <c:v>4.4999999999999998E-2</c:v>
                </c:pt>
                <c:pt idx="40">
                  <c:v>4.4999999999999998E-2</c:v>
                </c:pt>
                <c:pt idx="41">
                  <c:v>5.3999999999999999E-2</c:v>
                </c:pt>
                <c:pt idx="42">
                  <c:v>5.1999999999999998E-2</c:v>
                </c:pt>
                <c:pt idx="43">
                  <c:v>5.1999999999999998E-2</c:v>
                </c:pt>
                <c:pt idx="44">
                  <c:v>4.6399999999999997E-2</c:v>
                </c:pt>
                <c:pt idx="45">
                  <c:v>4.0469999999999999E-2</c:v>
                </c:pt>
                <c:pt idx="46">
                  <c:v>3.8247099999999999E-2</c:v>
                </c:pt>
                <c:pt idx="47">
                  <c:v>3.9800000000000002E-2</c:v>
                </c:pt>
                <c:pt idx="48">
                  <c:v>-2.3E-2</c:v>
                </c:pt>
                <c:pt idx="49">
                  <c:v>0.107</c:v>
                </c:pt>
                <c:pt idx="50">
                  <c:v>9.0999999999999998E-2</c:v>
                </c:pt>
                <c:pt idx="51">
                  <c:v>6.6000000000000003E-2</c:v>
                </c:pt>
                <c:pt idx="52">
                  <c:v>5.2999999999999999E-2</c:v>
                </c:pt>
                <c:pt idx="53">
                  <c:v>4.2999999999999997E-2</c:v>
                </c:pt>
              </c:numCache>
            </c:numRef>
          </c:val>
          <c:smooth val="0"/>
          <c:extLst>
            <c:ext xmlns:c16="http://schemas.microsoft.com/office/drawing/2014/chart" uri="{C3380CC4-5D6E-409C-BE32-E72D297353CC}">
              <c16:uniqueId val="{00000000-4B1A-4E50-81CD-5498095DCE74}"/>
            </c:ext>
          </c:extLst>
        </c:ser>
        <c:dLbls>
          <c:showLegendKey val="0"/>
          <c:showVal val="0"/>
          <c:showCatName val="0"/>
          <c:showSerName val="0"/>
          <c:showPercent val="0"/>
          <c:showBubbleSize val="0"/>
        </c:dLbls>
        <c:smooth val="0"/>
        <c:axId val="1385156464"/>
        <c:axId val="1385158640"/>
      </c:lineChart>
      <c:catAx>
        <c:axId val="1385156464"/>
        <c:scaling>
          <c:orientation val="minMax"/>
        </c:scaling>
        <c:delete val="0"/>
        <c:axPos val="b"/>
        <c:numFmt formatCode="0" sourceLinked="0"/>
        <c:majorTickMark val="out"/>
        <c:minorTickMark val="none"/>
        <c:tickLblPos val="low"/>
        <c:txPr>
          <a:bodyPr rot="5400000" vert="horz"/>
          <a:lstStyle/>
          <a:p>
            <a:pPr>
              <a:defRPr sz="1400"/>
            </a:pPr>
            <a:endParaRPr lang="en-US"/>
          </a:p>
        </c:txPr>
        <c:crossAx val="1385158640"/>
        <c:crossesAt val="0"/>
        <c:auto val="1"/>
        <c:lblAlgn val="ctr"/>
        <c:lblOffset val="100"/>
        <c:tickLblSkip val="2"/>
        <c:tickMarkSkip val="1"/>
        <c:noMultiLvlLbl val="0"/>
      </c:catAx>
      <c:valAx>
        <c:axId val="1385158640"/>
        <c:scaling>
          <c:orientation val="minMax"/>
          <c:max val="0.11000000000000001"/>
          <c:min val="-6.0000000000000012E-2"/>
        </c:scaling>
        <c:delete val="0"/>
        <c:axPos val="l"/>
        <c:majorGridlines>
          <c:spPr>
            <a:ln>
              <a:noFill/>
            </a:ln>
          </c:spPr>
        </c:majorGridlines>
        <c:numFmt formatCode="0%" sourceLinked="0"/>
        <c:majorTickMark val="out"/>
        <c:minorTickMark val="none"/>
        <c:tickLblPos val="nextTo"/>
        <c:txPr>
          <a:bodyPr/>
          <a:lstStyle/>
          <a:p>
            <a:pPr>
              <a:defRPr sz="1400"/>
            </a:pPr>
            <a:endParaRPr lang="en-US"/>
          </a:p>
        </c:txPr>
        <c:crossAx val="1385156464"/>
        <c:crossesAt val="1"/>
        <c:crossBetween val="between"/>
        <c:majorUnit val="2.0000000000000004E-2"/>
      </c:valAx>
    </c:plotArea>
    <c:legend>
      <c:legendPos val="t"/>
      <c:legendEntry>
        <c:idx val="0"/>
        <c:txPr>
          <a:bodyPr/>
          <a:lstStyle/>
          <a:p>
            <a:pPr>
              <a:defRPr sz="1600"/>
            </a:pPr>
            <a:endParaRPr lang="en-US"/>
          </a:p>
        </c:txPr>
      </c:legendEntry>
      <c:layout>
        <c:manualLayout>
          <c:xMode val="edge"/>
          <c:yMode val="edge"/>
          <c:x val="0.1259938085350393"/>
          <c:y val="0"/>
          <c:w val="0.63856558468140168"/>
          <c:h val="8.1191851272406509E-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0.2942</cdr:x>
      <cdr:y>0.11473</cdr:y>
    </cdr:from>
    <cdr:to>
      <cdr:x>0.45299</cdr:x>
      <cdr:y>0.45111</cdr:y>
    </cdr:to>
    <cdr:grpSp>
      <cdr:nvGrpSpPr>
        <cdr:cNvPr id="3" name="Group 2">
          <a:extLst xmlns:a="http://schemas.openxmlformats.org/drawingml/2006/main">
            <a:ext uri="{FF2B5EF4-FFF2-40B4-BE49-F238E27FC236}">
              <a16:creationId xmlns:a16="http://schemas.microsoft.com/office/drawing/2014/main" id="{1B73E137-A1BD-483C-8B75-7378CA419DC2}"/>
            </a:ext>
          </a:extLst>
        </cdr:cNvPr>
        <cdr:cNvGrpSpPr/>
      </cdr:nvGrpSpPr>
      <cdr:grpSpPr>
        <a:xfrm xmlns:a="http://schemas.openxmlformats.org/drawingml/2006/main">
          <a:off x="2769202" y="484476"/>
          <a:ext cx="1494635" cy="1420449"/>
          <a:chOff x="2847503" y="808488"/>
          <a:chExt cx="1359211" cy="1590597"/>
        </a:xfrm>
      </cdr:grpSpPr>
      <cdr:sp macro="" textlink="">
        <cdr:nvSpPr>
          <cdr:cNvPr id="6" name="AutoShape 4"/>
          <cdr:cNvSpPr>
            <a:spLocks xmlns:a="http://schemas.openxmlformats.org/drawingml/2006/main" noChangeArrowheads="1"/>
          </cdr:cNvSpPr>
        </cdr:nvSpPr>
        <cdr:spPr bwMode="gray">
          <a:xfrm xmlns:a="http://schemas.openxmlformats.org/drawingml/2006/main">
            <a:off x="2847503" y="808488"/>
            <a:ext cx="1359211" cy="525774"/>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600" b="1" dirty="0">
                <a:solidFill>
                  <a:schemeClr val="accent1"/>
                </a:solidFill>
                <a:latin typeface="+mj-lt"/>
              </a:rPr>
              <a:t>Hurricane Andrew</a:t>
            </a:r>
          </a:p>
        </cdr:txBody>
      </cdr:sp>
      <cdr:cxnSp macro="">
        <cdr:nvCxnSpPr>
          <cdr:cNvPr id="7" name="Straight Arrow Connector 6">
            <a:extLst xmlns:a="http://schemas.openxmlformats.org/drawingml/2006/main">
              <a:ext uri="{FF2B5EF4-FFF2-40B4-BE49-F238E27FC236}">
                <a16:creationId xmlns:a16="http://schemas.microsoft.com/office/drawing/2014/main" id="{60896226-92A1-4ABC-B77C-C7AA7A7B861A}"/>
              </a:ext>
            </a:extLst>
          </cdr:cNvPr>
          <cdr:cNvCxnSpPr/>
        </cdr:nvCxnSpPr>
        <cdr:spPr bwMode="gray">
          <a:xfrm xmlns:a="http://schemas.openxmlformats.org/drawingml/2006/main">
            <a:off x="3575942" y="1324297"/>
            <a:ext cx="0" cy="1074788"/>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dr:relSizeAnchor xmlns:cdr="http://schemas.openxmlformats.org/drawingml/2006/chartDrawing">
    <cdr:from>
      <cdr:x>0.53683</cdr:x>
      <cdr:y>0.15353</cdr:y>
    </cdr:from>
    <cdr:to>
      <cdr:x>0.6157</cdr:x>
      <cdr:y>0.49603</cdr:y>
    </cdr:to>
    <cdr:grpSp>
      <cdr:nvGrpSpPr>
        <cdr:cNvPr id="2" name="Group 1">
          <a:extLst xmlns:a="http://schemas.openxmlformats.org/drawingml/2006/main">
            <a:ext uri="{FF2B5EF4-FFF2-40B4-BE49-F238E27FC236}">
              <a16:creationId xmlns:a16="http://schemas.microsoft.com/office/drawing/2014/main" id="{89A04289-F628-4C99-BB2D-D31CE777AF01}"/>
            </a:ext>
          </a:extLst>
        </cdr:cNvPr>
        <cdr:cNvGrpSpPr/>
      </cdr:nvGrpSpPr>
      <cdr:grpSpPr>
        <a:xfrm xmlns:a="http://schemas.openxmlformats.org/drawingml/2006/main">
          <a:off x="5052994" y="648319"/>
          <a:ext cx="742376" cy="1446292"/>
          <a:chOff x="4839882" y="882344"/>
          <a:chExt cx="675112" cy="1446291"/>
        </a:xfrm>
      </cdr:grpSpPr>
      <cdr:sp macro="" textlink="">
        <cdr:nvSpPr>
          <cdr:cNvPr id="15" name="AutoShape 4"/>
          <cdr:cNvSpPr>
            <a:spLocks xmlns:a="http://schemas.openxmlformats.org/drawingml/2006/main" noChangeArrowheads="1"/>
          </cdr:cNvSpPr>
        </cdr:nvSpPr>
        <cdr:spPr bwMode="gray">
          <a:xfrm xmlns:a="http://schemas.openxmlformats.org/drawingml/2006/main">
            <a:off x="4839882" y="882344"/>
            <a:ext cx="675112" cy="388619"/>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400" b="1" dirty="0">
                <a:solidFill>
                  <a:schemeClr val="accent1"/>
                </a:solidFill>
                <a:latin typeface="+mj-lt"/>
              </a:rPr>
              <a:t>WTC</a:t>
            </a:r>
          </a:p>
        </cdr:txBody>
      </cdr:sp>
      <cdr:cxnSp macro="">
        <cdr:nvCxnSpPr>
          <cdr:cNvPr id="16" name="Straight Arrow Connector 15">
            <a:extLst xmlns:a="http://schemas.openxmlformats.org/drawingml/2006/main">
              <a:ext uri="{FF2B5EF4-FFF2-40B4-BE49-F238E27FC236}">
                <a16:creationId xmlns:a16="http://schemas.microsoft.com/office/drawing/2014/main" id="{BE4BF7F5-3F66-4F00-89ED-3E1AD8CFDE43}"/>
              </a:ext>
            </a:extLst>
          </cdr:cNvPr>
          <cdr:cNvCxnSpPr/>
        </cdr:nvCxnSpPr>
        <cdr:spPr bwMode="gray">
          <a:xfrm xmlns:a="http://schemas.openxmlformats.org/drawingml/2006/main">
            <a:off x="5169777" y="1280042"/>
            <a:ext cx="0" cy="1048593"/>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dr:relSizeAnchor xmlns:cdr="http://schemas.openxmlformats.org/drawingml/2006/chartDrawing">
    <cdr:from>
      <cdr:x>0.58738</cdr:x>
      <cdr:y>0</cdr:y>
    </cdr:from>
    <cdr:to>
      <cdr:x>0.74617</cdr:x>
      <cdr:y>0.1611</cdr:y>
    </cdr:to>
    <cdr:grpSp>
      <cdr:nvGrpSpPr>
        <cdr:cNvPr id="21" name="Group 20">
          <a:extLst xmlns:a="http://schemas.openxmlformats.org/drawingml/2006/main">
            <a:ext uri="{FF2B5EF4-FFF2-40B4-BE49-F238E27FC236}">
              <a16:creationId xmlns:a16="http://schemas.microsoft.com/office/drawing/2014/main" id="{D5BC805F-A1D2-4C99-98E2-EAC17A87C283}"/>
            </a:ext>
          </a:extLst>
        </cdr:cNvPr>
        <cdr:cNvGrpSpPr/>
      </cdr:nvGrpSpPr>
      <cdr:grpSpPr bwMode="gray">
        <a:xfrm xmlns:a="http://schemas.openxmlformats.org/drawingml/2006/main">
          <a:off x="5528804" y="0"/>
          <a:ext cx="1494635" cy="680285"/>
          <a:chOff x="5423774" y="-5538946"/>
          <a:chExt cx="1359220" cy="1456671"/>
        </a:xfrm>
      </cdr:grpSpPr>
      <cdr:sp macro="" textlink="">
        <cdr:nvSpPr>
          <cdr:cNvPr id="22" name="AutoShape 4"/>
          <cdr:cNvSpPr>
            <a:spLocks xmlns:a="http://schemas.openxmlformats.org/drawingml/2006/main" noChangeArrowheads="1"/>
          </cdr:cNvSpPr>
        </cdr:nvSpPr>
        <cdr:spPr bwMode="gray">
          <a:xfrm xmlns:a="http://schemas.openxmlformats.org/drawingml/2006/main">
            <a:off x="5423774" y="-5538946"/>
            <a:ext cx="1359220" cy="981793"/>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1"/>
            </a:solidFill>
            <a:miter lim="800000"/>
            <a:headEnd/>
            <a:tailEnd/>
          </a:ln>
          <a:effectLst xmlns:a="http://schemas.openxmlformats.org/drawingml/2006/main"/>
        </cdr:spPr>
        <cdr:txBody>
          <a:bodyPr xmlns:a="http://schemas.openxmlformats.org/drawingml/2006/main" wrap="square" lIns="91418" tIns="45709" rIns="91418" bIns="45709" anchor="ctr">
            <a:flatTx/>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0" fontAlgn="base" hangingPunct="0">
              <a:lnSpc>
                <a:spcPct val="90000"/>
              </a:lnSpc>
              <a:spcBef>
                <a:spcPts val="300"/>
              </a:spcBef>
              <a:spcAft>
                <a:spcPct val="0"/>
              </a:spcAft>
              <a:buClr>
                <a:schemeClr val="accent2"/>
              </a:buClr>
              <a:buSzPct val="90000"/>
              <a:tabLst>
                <a:tab pos="1603375" algn="ctr"/>
                <a:tab pos="2627313" algn="ctr"/>
              </a:tabLst>
            </a:pPr>
            <a:r>
              <a:rPr lang="en-US" sz="1400" b="1" dirty="0">
                <a:solidFill>
                  <a:schemeClr val="accent1"/>
                </a:solidFill>
                <a:latin typeface="+mj-lt"/>
              </a:rPr>
              <a:t>Katrina, Rita, Wilma</a:t>
            </a:r>
          </a:p>
        </cdr:txBody>
      </cdr:sp>
      <cdr:cxnSp macro="">
        <cdr:nvCxnSpPr>
          <cdr:cNvPr id="23" name="Straight Arrow Connector 22">
            <a:extLst xmlns:a="http://schemas.openxmlformats.org/drawingml/2006/main">
              <a:ext uri="{FF2B5EF4-FFF2-40B4-BE49-F238E27FC236}">
                <a16:creationId xmlns:a16="http://schemas.microsoft.com/office/drawing/2014/main" id="{22264B7F-0BF3-48E7-AEDC-FCE7658BE083}"/>
              </a:ext>
            </a:extLst>
          </cdr:cNvPr>
          <cdr:cNvCxnSpPr/>
        </cdr:nvCxnSpPr>
        <cdr:spPr bwMode="gray">
          <a:xfrm xmlns:a="http://schemas.openxmlformats.org/drawingml/2006/main">
            <a:off x="6084560" y="-4537682"/>
            <a:ext cx="0" cy="455407"/>
          </a:xfrm>
          <a:prstGeom xmlns:a="http://schemas.openxmlformats.org/drawingml/2006/main" prst="straightConnector1">
            <a:avLst/>
          </a:prstGeom>
          <a:noFill xmlns:a="http://schemas.openxmlformats.org/drawingml/2006/main"/>
          <a:ln xmlns:a="http://schemas.openxmlformats.org/drawingml/2006/main" w="25400">
            <a:solidFill>
              <a:schemeClr val="accent1"/>
            </a:solidFill>
            <a:round/>
            <a:headEnd/>
            <a:tailEnd type="oval" w="med" len="med"/>
          </a:ln>
          <a:effectLst xmlns:a="http://schemas.openxmlformats.org/drawingml/2006/main"/>
        </cdr:spPr>
      </cdr:cxnSp>
    </cdr:grpSp>
  </cdr:relSizeAnchor>
</c:userShapes>
</file>

<file path=ppt/drawings/drawing2.xml><?xml version="1.0" encoding="utf-8"?>
<c:userShapes xmlns:c="http://schemas.openxmlformats.org/drawingml/2006/chart">
  <cdr:relSizeAnchor xmlns:cdr="http://schemas.openxmlformats.org/drawingml/2006/chartDrawing">
    <cdr:from>
      <cdr:x>0.42564</cdr:x>
      <cdr:y>0.47959</cdr:y>
    </cdr:from>
    <cdr:to>
      <cdr:x>0.8554</cdr:x>
      <cdr:y>0.74562</cdr:y>
    </cdr:to>
    <cdr:sp macro="" textlink="">
      <cdr:nvSpPr>
        <cdr:cNvPr id="2" name="AutoShape 6"/>
        <cdr:cNvSpPr>
          <a:spLocks xmlns:a="http://schemas.openxmlformats.org/drawingml/2006/main" noChangeArrowheads="1"/>
        </cdr:cNvSpPr>
      </cdr:nvSpPr>
      <cdr:spPr bwMode="blackWhite">
        <a:xfrm xmlns:a="http://schemas.openxmlformats.org/drawingml/2006/main">
          <a:off x="4460580" y="2074695"/>
          <a:ext cx="4503850" cy="1150839"/>
        </a:xfrm>
        <a:prstGeom xmlns:a="http://schemas.openxmlformats.org/drawingml/2006/main" prst="wedgeRectCallout">
          <a:avLst>
            <a:gd name="adj1" fmla="val 56697"/>
            <a:gd name="adj2" fmla="val -80871"/>
          </a:avLst>
        </a:prstGeom>
        <a:solidFill xmlns:a="http://schemas.openxmlformats.org/drawingml/2006/main">
          <a:srgbClr val="FF0000"/>
        </a:solidFill>
        <a:ln xmlns:a="http://schemas.openxmlformats.org/drawingml/2006/main" w="28575" algn="ctr">
          <a:no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hangingPunct="0">
            <a:lnSpc>
              <a:spcPct val="90000"/>
            </a:lnSpc>
            <a:spcBef>
              <a:spcPct val="50000"/>
            </a:spcBef>
            <a:buClr>
              <a:schemeClr val="bg1"/>
            </a:buClr>
            <a:buFont typeface="Wingdings" pitchFamily="2" charset="2"/>
            <a:buNone/>
            <a:defRPr/>
          </a:pPr>
          <a:r>
            <a:rPr lang="en-US" sz="1800" b="1" dirty="0">
              <a:solidFill>
                <a:schemeClr val="bg1"/>
              </a:solidFill>
              <a:latin typeface="Arial" pitchFamily="34" charset="0"/>
            </a:rPr>
            <a:t>Premium growth slowed in 2020 due to the COVID recession but rebounded strongly in 2021 - 2024 with the overall economy and rate increases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1" y="0"/>
            <a:ext cx="303921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9592" y="0"/>
            <a:ext cx="303921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9/23/2025</a:t>
            </a:fld>
            <a:endParaRPr lang="en-US"/>
          </a:p>
        </p:txBody>
      </p:sp>
      <p:sp>
        <p:nvSpPr>
          <p:cNvPr id="229380" name="Rectangle 1028"/>
          <p:cNvSpPr>
            <a:spLocks noGrp="1" noChangeArrowheads="1"/>
          </p:cNvSpPr>
          <p:nvPr>
            <p:ph type="ftr" sz="quarter" idx="2"/>
          </p:nvPr>
        </p:nvSpPr>
        <p:spPr bwMode="auto">
          <a:xfrm>
            <a:off x="1" y="8830627"/>
            <a:ext cx="303921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9592" y="8830627"/>
            <a:ext cx="303921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798513" y="582613"/>
            <a:ext cx="5413375"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2538" y="3824750"/>
            <a:ext cx="5866917"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Slide Number Placeholder 3078"/>
          <p:cNvSpPr>
            <a:spLocks noGrp="1" noChangeArrowheads="1"/>
          </p:cNvSpPr>
          <p:nvPr>
            <p:ph type="sldNum" sz="quarter" idx="5"/>
          </p:nvPr>
        </p:nvSpPr>
        <p:spPr bwMode="auto">
          <a:xfrm>
            <a:off x="3153727" y="9047017"/>
            <a:ext cx="706130"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dirty="0"/>
          </a:p>
        </p:txBody>
      </p:sp>
      <p:sp>
        <p:nvSpPr>
          <p:cNvPr id="139267" name="Rectangle 2"/>
          <p:cNvSpPr>
            <a:spLocks noGrp="1" noRot="1" noChangeAspect="1" noChangeArrowheads="1" noTextEdit="1"/>
          </p:cNvSpPr>
          <p:nvPr>
            <p:ph type="sldImg"/>
          </p:nvPr>
        </p:nvSpPr>
        <p:spPr>
          <a:xfrm>
            <a:off x="893763" y="579438"/>
            <a:ext cx="5376862" cy="3024187"/>
          </a:xfrm>
          <a:ln/>
        </p:spPr>
      </p:sp>
      <p:sp>
        <p:nvSpPr>
          <p:cNvPr id="13926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61400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59453" y="8906154"/>
            <a:ext cx="707410" cy="247794"/>
          </a:xfrm>
          <a:noFill/>
        </p:spPr>
        <p:txBody>
          <a:bodyPr/>
          <a:lstStyle/>
          <a:p>
            <a:pPr defTabSz="911229"/>
            <a:fld id="{BC4CED26-30FC-40B3-942B-401B2AAF5079}" type="slidenum">
              <a:rPr lang="en-US" smtClean="0"/>
              <a:pPr defTabSz="911229"/>
              <a:t>10</a:t>
            </a:fld>
            <a:endParaRPr lang="en-US"/>
          </a:p>
        </p:txBody>
      </p:sp>
      <p:sp>
        <p:nvSpPr>
          <p:cNvPr id="214019" name="Rectangle 2"/>
          <p:cNvSpPr>
            <a:spLocks noGrp="1" noRot="1" noChangeAspect="1" noChangeArrowheads="1" noTextEdit="1"/>
          </p:cNvSpPr>
          <p:nvPr>
            <p:ph type="sldImg"/>
          </p:nvPr>
        </p:nvSpPr>
        <p:spPr>
          <a:xfrm>
            <a:off x="955675" y="582613"/>
            <a:ext cx="5413375" cy="3044825"/>
          </a:xfrm>
          <a:ln/>
        </p:spPr>
      </p:sp>
      <p:sp>
        <p:nvSpPr>
          <p:cNvPr id="2140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9904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59453" y="8906154"/>
            <a:ext cx="707410" cy="247794"/>
          </a:xfrm>
          <a:noFill/>
        </p:spPr>
        <p:txBody>
          <a:bodyPr/>
          <a:lstStyle/>
          <a:p>
            <a:pPr defTabSz="911229"/>
            <a:fld id="{BC4CED26-30FC-40B3-942B-401B2AAF5079}" type="slidenum">
              <a:rPr lang="en-US" smtClean="0"/>
              <a:pPr defTabSz="911229"/>
              <a:t>11</a:t>
            </a:fld>
            <a:endParaRPr lang="en-US"/>
          </a:p>
        </p:txBody>
      </p:sp>
      <p:sp>
        <p:nvSpPr>
          <p:cNvPr id="214019" name="Rectangle 2"/>
          <p:cNvSpPr>
            <a:spLocks noGrp="1" noRot="1" noChangeAspect="1" noChangeArrowheads="1" noTextEdit="1"/>
          </p:cNvSpPr>
          <p:nvPr>
            <p:ph type="sldImg"/>
          </p:nvPr>
        </p:nvSpPr>
        <p:spPr>
          <a:xfrm>
            <a:off x="955675" y="582613"/>
            <a:ext cx="5413375" cy="3044825"/>
          </a:xfrm>
          <a:ln/>
        </p:spPr>
      </p:sp>
      <p:sp>
        <p:nvSpPr>
          <p:cNvPr id="2140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24468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59453" y="8906154"/>
            <a:ext cx="707410" cy="247794"/>
          </a:xfrm>
          <a:noFill/>
        </p:spPr>
        <p:txBody>
          <a:bodyPr/>
          <a:lstStyle/>
          <a:p>
            <a:pPr defTabSz="911229"/>
            <a:fld id="{BC4CED26-30FC-40B3-942B-401B2AAF5079}" type="slidenum">
              <a:rPr lang="en-US" smtClean="0"/>
              <a:pPr defTabSz="911229"/>
              <a:t>12</a:t>
            </a:fld>
            <a:endParaRPr lang="en-US"/>
          </a:p>
        </p:txBody>
      </p:sp>
      <p:sp>
        <p:nvSpPr>
          <p:cNvPr id="214019" name="Rectangle 2"/>
          <p:cNvSpPr>
            <a:spLocks noGrp="1" noRot="1" noChangeAspect="1" noChangeArrowheads="1" noTextEdit="1"/>
          </p:cNvSpPr>
          <p:nvPr>
            <p:ph type="sldImg"/>
          </p:nvPr>
        </p:nvSpPr>
        <p:spPr>
          <a:xfrm>
            <a:off x="955675" y="582613"/>
            <a:ext cx="5413375" cy="3044825"/>
          </a:xfrm>
          <a:ln/>
        </p:spPr>
      </p:sp>
      <p:sp>
        <p:nvSpPr>
          <p:cNvPr id="2140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69652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223810" y="9046824"/>
            <a:ext cx="721822" cy="247989"/>
          </a:xfrm>
        </p:spPr>
        <p:txBody>
          <a:bodyPr/>
          <a:lstStyle/>
          <a:p>
            <a:pPr>
              <a:defRPr/>
            </a:pPr>
            <a:fld id="{938F789B-0BA8-4A49-AFC3-8C639E029E1C}" type="slidenum">
              <a:rPr lang="en-US" smtClean="0"/>
              <a:pPr>
                <a:defRPr/>
              </a:pPr>
              <a:t>13</a:t>
            </a:fld>
            <a:endParaRPr lang="en-US"/>
          </a:p>
        </p:txBody>
      </p:sp>
      <p:sp>
        <p:nvSpPr>
          <p:cNvPr id="266243" name="Rectangle 2"/>
          <p:cNvSpPr>
            <a:spLocks noGrp="1" noRot="1" noChangeAspect="1" noChangeArrowheads="1" noTextEdit="1"/>
          </p:cNvSpPr>
          <p:nvPr>
            <p:ph type="sldImg"/>
          </p:nvPr>
        </p:nvSpPr>
        <p:spPr>
          <a:xfrm>
            <a:off x="876300" y="582613"/>
            <a:ext cx="541337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728420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1352408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3619971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3235450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223810" y="9046824"/>
            <a:ext cx="721822" cy="247989"/>
          </a:xfrm>
        </p:spPr>
        <p:txBody>
          <a:bodyPr/>
          <a:lstStyle/>
          <a:p>
            <a:pPr>
              <a:defRPr/>
            </a:pPr>
            <a:fld id="{938F789B-0BA8-4A49-AFC3-8C639E029E1C}" type="slidenum">
              <a:rPr lang="en-US" smtClean="0"/>
              <a:pPr>
                <a:defRPr/>
              </a:pPr>
              <a:t>17</a:t>
            </a:fld>
            <a:endParaRPr lang="en-US"/>
          </a:p>
        </p:txBody>
      </p:sp>
      <p:sp>
        <p:nvSpPr>
          <p:cNvPr id="266243" name="Rectangle 2"/>
          <p:cNvSpPr>
            <a:spLocks noGrp="1" noRot="1" noChangeAspect="1" noChangeArrowheads="1" noTextEdit="1"/>
          </p:cNvSpPr>
          <p:nvPr>
            <p:ph type="sldImg"/>
          </p:nvPr>
        </p:nvSpPr>
        <p:spPr>
          <a:xfrm>
            <a:off x="876300" y="582613"/>
            <a:ext cx="541337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10574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2325644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223810" y="9046824"/>
            <a:ext cx="721822" cy="247989"/>
          </a:xfrm>
        </p:spPr>
        <p:txBody>
          <a:bodyPr/>
          <a:lstStyle/>
          <a:p>
            <a:pPr>
              <a:defRPr/>
            </a:pPr>
            <a:fld id="{938F789B-0BA8-4A49-AFC3-8C639E029E1C}" type="slidenum">
              <a:rPr lang="en-US" smtClean="0"/>
              <a:pPr>
                <a:defRPr/>
              </a:pPr>
              <a:t>19</a:t>
            </a:fld>
            <a:endParaRPr lang="en-US"/>
          </a:p>
        </p:txBody>
      </p:sp>
      <p:sp>
        <p:nvSpPr>
          <p:cNvPr id="266243" name="Rectangle 2"/>
          <p:cNvSpPr>
            <a:spLocks noGrp="1" noRot="1" noChangeAspect="1" noChangeArrowheads="1" noTextEdit="1"/>
          </p:cNvSpPr>
          <p:nvPr>
            <p:ph type="sldImg"/>
          </p:nvPr>
        </p:nvSpPr>
        <p:spPr>
          <a:xfrm>
            <a:off x="876300" y="582613"/>
            <a:ext cx="541337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11345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11679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295450" y="9047042"/>
            <a:ext cx="737862"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20</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xfrm>
            <a:off x="955675" y="582613"/>
            <a:ext cx="5413375" cy="3044825"/>
          </a:xfrm>
          <a:ln/>
        </p:spPr>
      </p:sp>
      <p:sp>
        <p:nvSpPr>
          <p:cNvPr id="234500"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299796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21</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03536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22</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4963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txBox="1">
            <a:spLocks noGrp="1" noChangeArrowheads="1"/>
          </p:cNvSpPr>
          <p:nvPr/>
        </p:nvSpPr>
        <p:spPr bwMode="auto">
          <a:xfrm>
            <a:off x="3357026" y="8988171"/>
            <a:ext cx="751648" cy="246327"/>
          </a:xfrm>
          <a:prstGeom prst="rect">
            <a:avLst/>
          </a:prstGeom>
          <a:noFill/>
          <a:ln w="9525">
            <a:noFill/>
            <a:miter lim="800000"/>
            <a:headEnd/>
            <a:tailEnd/>
          </a:ln>
        </p:spPr>
        <p:txBody>
          <a:bodyPr lIns="45956" tIns="46569" rIns="45956" bIns="46569" anchor="b">
            <a:spAutoFit/>
          </a:bodyPr>
          <a:lstStyle/>
          <a:p>
            <a:pPr algn="ctr" defTabSz="931670"/>
            <a:fld id="{3B6C5B65-9C03-44F4-8804-6FE0FAB3897F}" type="slidenum">
              <a:rPr lang="en-US" sz="1000"/>
              <a:pPr algn="ctr" defTabSz="931670"/>
              <a:t>23</a:t>
            </a:fld>
            <a:endParaRPr lang="en-US" sz="1000"/>
          </a:p>
        </p:txBody>
      </p:sp>
      <p:sp>
        <p:nvSpPr>
          <p:cNvPr id="171011" name="Rectangle 2"/>
          <p:cNvSpPr>
            <a:spLocks noGrp="1" noRot="1" noChangeAspect="1" noChangeArrowheads="1" noTextEdit="1"/>
          </p:cNvSpPr>
          <p:nvPr>
            <p:ph type="sldImg"/>
          </p:nvPr>
        </p:nvSpPr>
        <p:spPr>
          <a:xfrm>
            <a:off x="876300" y="582613"/>
            <a:ext cx="5413375" cy="3044825"/>
          </a:xfrm>
          <a:ln/>
        </p:spPr>
      </p:sp>
      <p:sp>
        <p:nvSpPr>
          <p:cNvPr id="1710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36405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223810" y="9046824"/>
            <a:ext cx="721822" cy="247989"/>
          </a:xfrm>
        </p:spPr>
        <p:txBody>
          <a:bodyPr/>
          <a:lstStyle/>
          <a:p>
            <a:pPr>
              <a:defRPr/>
            </a:pPr>
            <a:fld id="{938F789B-0BA8-4A49-AFC3-8C639E029E1C}" type="slidenum">
              <a:rPr lang="en-US" smtClean="0"/>
              <a:pPr>
                <a:defRPr/>
              </a:pPr>
              <a:t>24</a:t>
            </a:fld>
            <a:endParaRPr lang="en-US"/>
          </a:p>
        </p:txBody>
      </p:sp>
      <p:sp>
        <p:nvSpPr>
          <p:cNvPr id="266243" name="Rectangle 2"/>
          <p:cNvSpPr>
            <a:spLocks noGrp="1" noRot="1" noChangeAspect="1" noChangeArrowheads="1" noTextEdit="1"/>
          </p:cNvSpPr>
          <p:nvPr>
            <p:ph type="sldImg"/>
          </p:nvPr>
        </p:nvSpPr>
        <p:spPr>
          <a:xfrm>
            <a:off x="876300" y="582613"/>
            <a:ext cx="541337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22400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873125" y="325438"/>
            <a:ext cx="5578475" cy="3138487"/>
          </a:xfrm>
        </p:spPr>
      </p:sp>
      <p:sp>
        <p:nvSpPr>
          <p:cNvPr id="4" name="Notes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D5F8523C-8729-40F0-9536-D6C4CA3AD238}" type="slidenum">
              <a:rPr lang="en-US" smtClean="0"/>
              <a:pPr/>
              <a:t>25</a:t>
            </a:fld>
            <a:endParaRPr lang="en-US" dirty="0"/>
          </a:p>
        </p:txBody>
      </p:sp>
    </p:spTree>
    <p:extLst>
      <p:ext uri="{BB962C8B-B14F-4D97-AF65-F5344CB8AC3E}">
        <p14:creationId xmlns:p14="http://schemas.microsoft.com/office/powerpoint/2010/main" val="793953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8628B-9DD9-8C24-1AEA-B57CFDB15CEE}"/>
            </a:ext>
          </a:extLst>
        </p:cNvPr>
        <p:cNvGrpSpPr/>
        <p:nvPr/>
      </p:nvGrpSpPr>
      <p:grpSpPr>
        <a:xfrm>
          <a:off x="0" y="0"/>
          <a:ext cx="0" cy="0"/>
          <a:chOff x="0" y="0"/>
          <a:chExt cx="0" cy="0"/>
        </a:xfrm>
      </p:grpSpPr>
      <p:sp>
        <p:nvSpPr>
          <p:cNvPr id="325634" name="Rectangle 3">
            <a:extLst>
              <a:ext uri="{FF2B5EF4-FFF2-40B4-BE49-F238E27FC236}">
                <a16:creationId xmlns:a16="http://schemas.microsoft.com/office/drawing/2014/main" id="{5FEEE231-276A-AAD2-5784-A54F80EB577B}"/>
              </a:ext>
            </a:extLst>
          </p:cNvPr>
          <p:cNvSpPr>
            <a:spLocks noGrp="1" noChangeArrowheads="1"/>
          </p:cNvSpPr>
          <p:nvPr>
            <p:ph type="sldNum" sz="quarter" idx="5"/>
          </p:nvPr>
        </p:nvSpPr>
        <p:spPr>
          <a:xfrm>
            <a:off x="3295451" y="9046828"/>
            <a:ext cx="737861" cy="247989"/>
          </a:xfrm>
        </p:spPr>
        <p:txBody>
          <a:bodyPr/>
          <a:lstStyle/>
          <a:p>
            <a:pPr>
              <a:defRPr/>
            </a:pPr>
            <a:fld id="{205DA8A8-5777-4FA2-8084-FB24BA0FA918}" type="slidenum">
              <a:rPr lang="en-US" smtClean="0">
                <a:solidFill>
                  <a:srgbClr val="000000"/>
                </a:solidFill>
              </a:rPr>
              <a:pPr>
                <a:defRPr/>
              </a:pPr>
              <a:t>26</a:t>
            </a:fld>
            <a:endParaRPr lang="en-US">
              <a:solidFill>
                <a:srgbClr val="000000"/>
              </a:solidFill>
            </a:endParaRPr>
          </a:p>
        </p:txBody>
      </p:sp>
      <p:sp>
        <p:nvSpPr>
          <p:cNvPr id="208899" name="Rectangle 4">
            <a:extLst>
              <a:ext uri="{FF2B5EF4-FFF2-40B4-BE49-F238E27FC236}">
                <a16:creationId xmlns:a16="http://schemas.microsoft.com/office/drawing/2014/main" id="{60B0CCEF-9DAD-5B1B-C216-F0EB15D4B8EA}"/>
              </a:ext>
            </a:extLst>
          </p:cNvPr>
          <p:cNvSpPr>
            <a:spLocks noGrp="1" noRot="1" noChangeAspect="1" noChangeArrowheads="1" noTextEdit="1"/>
          </p:cNvSpPr>
          <p:nvPr>
            <p:ph type="sldImg"/>
          </p:nvPr>
        </p:nvSpPr>
        <p:spPr>
          <a:xfrm>
            <a:off x="955675" y="582613"/>
            <a:ext cx="5413375" cy="3044825"/>
          </a:xfrm>
          <a:ln/>
        </p:spPr>
      </p:sp>
      <p:sp>
        <p:nvSpPr>
          <p:cNvPr id="208900" name="Rectangle 5">
            <a:extLst>
              <a:ext uri="{FF2B5EF4-FFF2-40B4-BE49-F238E27FC236}">
                <a16:creationId xmlns:a16="http://schemas.microsoft.com/office/drawing/2014/main" id="{78626868-8130-B028-FAB9-27DB8F3D584B}"/>
              </a:ext>
            </a:extLst>
          </p:cNvPr>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404384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27</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39860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66F20-AB04-7DE6-BF57-29CE7DB722D4}"/>
            </a:ext>
          </a:extLst>
        </p:cNvPr>
        <p:cNvGrpSpPr/>
        <p:nvPr/>
      </p:nvGrpSpPr>
      <p:grpSpPr>
        <a:xfrm>
          <a:off x="0" y="0"/>
          <a:ext cx="0" cy="0"/>
          <a:chOff x="0" y="0"/>
          <a:chExt cx="0" cy="0"/>
        </a:xfrm>
      </p:grpSpPr>
      <p:sp>
        <p:nvSpPr>
          <p:cNvPr id="87042" name="Rectangle 2">
            <a:extLst>
              <a:ext uri="{FF2B5EF4-FFF2-40B4-BE49-F238E27FC236}">
                <a16:creationId xmlns:a16="http://schemas.microsoft.com/office/drawing/2014/main" id="{CE1BF922-7DAD-3309-9E69-245954506D43}"/>
              </a:ext>
            </a:extLst>
          </p:cNvPr>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a:extLst>
              <a:ext uri="{FF2B5EF4-FFF2-40B4-BE49-F238E27FC236}">
                <a16:creationId xmlns:a16="http://schemas.microsoft.com/office/drawing/2014/main" id="{35A8D941-1DBD-59A0-D98B-4D0116671BE6}"/>
              </a:ext>
            </a:extLst>
          </p:cNvPr>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1071930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223810" y="9046824"/>
            <a:ext cx="721822" cy="247989"/>
          </a:xfrm>
        </p:spPr>
        <p:txBody>
          <a:bodyPr/>
          <a:lstStyle/>
          <a:p>
            <a:pPr>
              <a:defRPr/>
            </a:pPr>
            <a:fld id="{938F789B-0BA8-4A49-AFC3-8C639E029E1C}" type="slidenum">
              <a:rPr lang="en-US" smtClean="0"/>
              <a:pPr>
                <a:defRPr/>
              </a:pPr>
              <a:t>29</a:t>
            </a:fld>
            <a:endParaRPr lang="en-US"/>
          </a:p>
        </p:txBody>
      </p:sp>
      <p:sp>
        <p:nvSpPr>
          <p:cNvPr id="266243" name="Rectangle 2"/>
          <p:cNvSpPr>
            <a:spLocks noGrp="1" noRot="1" noChangeAspect="1" noChangeArrowheads="1" noTextEdit="1"/>
          </p:cNvSpPr>
          <p:nvPr>
            <p:ph type="sldImg"/>
          </p:nvPr>
        </p:nvSpPr>
        <p:spPr>
          <a:xfrm>
            <a:off x="876300" y="582613"/>
            <a:ext cx="541337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10084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3</a:t>
            </a:fld>
            <a:endParaRPr lang="en-US"/>
          </a:p>
        </p:txBody>
      </p:sp>
      <p:sp>
        <p:nvSpPr>
          <p:cNvPr id="159747" name="Rectangle 2"/>
          <p:cNvSpPr>
            <a:spLocks noGrp="1" noRot="1" noChangeAspect="1" noChangeArrowheads="1" noTextEdit="1"/>
          </p:cNvSpPr>
          <p:nvPr>
            <p:ph type="sldImg"/>
          </p:nvPr>
        </p:nvSpPr>
        <p:spPr>
          <a:xfrm>
            <a:off x="798513" y="582613"/>
            <a:ext cx="5413375" cy="3044825"/>
          </a:xfrm>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95004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30</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05717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955675" y="582613"/>
            <a:ext cx="541337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1642644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955675" y="582613"/>
            <a:ext cx="541337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798637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955675" y="582613"/>
            <a:ext cx="541337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126709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34</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01577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35</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20409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36</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94162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37</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308054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38</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17951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53727" y="9046823"/>
            <a:ext cx="706130" cy="247989"/>
          </a:xfrm>
        </p:spPr>
        <p:txBody>
          <a:bodyPr/>
          <a:lstStyle/>
          <a:p>
            <a:pPr>
              <a:defRPr/>
            </a:pPr>
            <a:fld id="{938F789B-0BA8-4A49-AFC3-8C639E029E1C}" type="slidenum">
              <a:rPr lang="en-US" smtClean="0"/>
              <a:pPr>
                <a:defRPr/>
              </a:pPr>
              <a:t>39</a:t>
            </a:fld>
            <a:endParaRPr lang="en-US"/>
          </a:p>
        </p:txBody>
      </p:sp>
      <p:sp>
        <p:nvSpPr>
          <p:cNvPr id="266243" name="Rectangle 2"/>
          <p:cNvSpPr>
            <a:spLocks noGrp="1" noRot="1" noChangeAspect="1" noChangeArrowheads="1" noTextEdit="1"/>
          </p:cNvSpPr>
          <p:nvPr>
            <p:ph type="sldImg"/>
          </p:nvPr>
        </p:nvSpPr>
        <p:spPr>
          <a:xfrm>
            <a:off x="798513" y="582613"/>
            <a:ext cx="541337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9190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2"/>
          <p:cNvSpPr>
            <a:spLocks noGrp="1" noRot="1" noChangeAspect="1" noChangeArrowheads="1" noTextEdit="1"/>
          </p:cNvSpPr>
          <p:nvPr>
            <p:ph type="sldImg"/>
          </p:nvPr>
        </p:nvSpPr>
        <p:spPr>
          <a:xfrm>
            <a:off x="1036638" y="582613"/>
            <a:ext cx="5413375" cy="3044825"/>
          </a:xfrm>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729355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2"/>
          <p:cNvSpPr>
            <a:spLocks noGrp="1" noRot="1" noChangeAspect="1" noChangeArrowheads="1" noTextEdit="1"/>
          </p:cNvSpPr>
          <p:nvPr>
            <p:ph type="sldImg"/>
          </p:nvPr>
        </p:nvSpPr>
        <p:spPr>
          <a:xfrm>
            <a:off x="1120775" y="582613"/>
            <a:ext cx="5411788" cy="3044825"/>
          </a:xfrm>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4114443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38168011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2"/>
          <p:cNvSpPr>
            <a:spLocks noGrp="1" noRot="1" noChangeAspect="1" noChangeArrowheads="1" noTextEdit="1"/>
          </p:cNvSpPr>
          <p:nvPr>
            <p:ph type="sldImg"/>
          </p:nvPr>
        </p:nvSpPr>
        <p:spPr>
          <a:xfrm>
            <a:off x="1036638" y="582613"/>
            <a:ext cx="5413375" cy="3044825"/>
          </a:xfrm>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753523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3969771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59450" y="9000413"/>
            <a:ext cx="707410" cy="246717"/>
          </a:xfrm>
        </p:spPr>
        <p:txBody>
          <a:bodyPr/>
          <a:lstStyle/>
          <a:p>
            <a:pPr>
              <a:defRPr/>
            </a:pPr>
            <a:fld id="{922E83D1-EE4F-414B-BA5F-15D01CA178D1}" type="slidenum">
              <a:rPr lang="en-US" smtClean="0"/>
              <a:pPr>
                <a:defRPr/>
              </a:pPr>
              <a:t>45</a:t>
            </a:fld>
            <a:endParaRPr lang="en-US"/>
          </a:p>
        </p:txBody>
      </p:sp>
      <p:sp>
        <p:nvSpPr>
          <p:cNvPr id="162819" name="Rectangle 2"/>
          <p:cNvSpPr>
            <a:spLocks noGrp="1" noRot="1" noChangeAspect="1" noChangeArrowheads="1" noTextEdit="1"/>
          </p:cNvSpPr>
          <p:nvPr>
            <p:ph type="sldImg"/>
          </p:nvPr>
        </p:nvSpPr>
        <p:spPr>
          <a:xfrm>
            <a:off x="800100" y="582613"/>
            <a:ext cx="5410200" cy="3044825"/>
          </a:xfrm>
          <a:ln/>
        </p:spPr>
      </p:sp>
      <p:sp>
        <p:nvSpPr>
          <p:cNvPr id="1628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99311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59450" y="9000413"/>
            <a:ext cx="707410" cy="246717"/>
          </a:xfrm>
        </p:spPr>
        <p:txBody>
          <a:bodyPr/>
          <a:lstStyle/>
          <a:p>
            <a:pPr>
              <a:defRPr/>
            </a:pPr>
            <a:fld id="{B70BCC09-4ABA-4E3E-8ED2-5282800C71F0}" type="slidenum">
              <a:rPr lang="en-US" smtClean="0"/>
              <a:pPr>
                <a:defRPr/>
              </a:pPr>
              <a:t>46</a:t>
            </a:fld>
            <a:endParaRPr lang="en-US"/>
          </a:p>
        </p:txBody>
      </p:sp>
      <p:sp>
        <p:nvSpPr>
          <p:cNvPr id="161795" name="Rectangle 2"/>
          <p:cNvSpPr>
            <a:spLocks noGrp="1" noRot="1" noChangeAspect="1" noChangeArrowheads="1" noTextEdit="1"/>
          </p:cNvSpPr>
          <p:nvPr>
            <p:ph type="sldImg"/>
          </p:nvPr>
        </p:nvSpPr>
        <p:spPr>
          <a:xfrm>
            <a:off x="800100" y="582613"/>
            <a:ext cx="5410200" cy="3044825"/>
          </a:xfrm>
          <a:ln/>
        </p:spPr>
      </p:sp>
      <p:sp>
        <p:nvSpPr>
          <p:cNvPr id="1617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100994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47</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725661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48</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725661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49</a:t>
            </a:fld>
            <a:endParaRPr lang="en-US" altLang="en-US" dirty="0"/>
          </a:p>
        </p:txBody>
      </p:sp>
      <p:sp>
        <p:nvSpPr>
          <p:cNvPr id="3" name="Slide Image Placeholder 2"/>
          <p:cNvSpPr>
            <a:spLocks noGrp="1" noRot="1" noChangeAspect="1"/>
          </p:cNvSpPr>
          <p:nvPr>
            <p:ph type="sldImg"/>
          </p:nvPr>
        </p:nvSpPr>
        <p:spPr>
          <a:xfrm>
            <a:off x="954088" y="325438"/>
            <a:ext cx="5578475" cy="3138487"/>
          </a:xfrm>
        </p:spPr>
      </p:sp>
      <p:sp>
        <p:nvSpPr>
          <p:cNvPr id="4" name="Notes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87184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51</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698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2"/>
          <p:cNvSpPr>
            <a:spLocks noGrp="1" noRot="1" noChangeAspect="1" noChangeArrowheads="1" noTextEdit="1"/>
          </p:cNvSpPr>
          <p:nvPr>
            <p:ph type="sldImg"/>
          </p:nvPr>
        </p:nvSpPr>
        <p:spPr>
          <a:xfrm>
            <a:off x="1036638" y="582613"/>
            <a:ext cx="5413375" cy="3044825"/>
          </a:xfrm>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1779882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53727" y="9046823"/>
            <a:ext cx="706130" cy="247989"/>
          </a:xfrm>
        </p:spPr>
        <p:txBody>
          <a:bodyPr/>
          <a:lstStyle/>
          <a:p>
            <a:pPr>
              <a:defRPr/>
            </a:pPr>
            <a:fld id="{938F789B-0BA8-4A49-AFC3-8C639E029E1C}" type="slidenum">
              <a:rPr lang="en-US" smtClean="0"/>
              <a:pPr>
                <a:defRPr/>
              </a:pPr>
              <a:t>52</a:t>
            </a:fld>
            <a:endParaRPr lang="en-US"/>
          </a:p>
        </p:txBody>
      </p:sp>
      <p:sp>
        <p:nvSpPr>
          <p:cNvPr id="266243" name="Rectangle 2"/>
          <p:cNvSpPr>
            <a:spLocks noGrp="1" noRot="1" noChangeAspect="1" noChangeArrowheads="1" noTextEdit="1"/>
          </p:cNvSpPr>
          <p:nvPr>
            <p:ph type="sldImg"/>
          </p:nvPr>
        </p:nvSpPr>
        <p:spPr>
          <a:xfrm>
            <a:off x="798513" y="582613"/>
            <a:ext cx="541337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141016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EDDAF-0284-B326-93C6-D81F0D72CCC8}"/>
            </a:ext>
          </a:extLst>
        </p:cNvPr>
        <p:cNvGrpSpPr/>
        <p:nvPr/>
      </p:nvGrpSpPr>
      <p:grpSpPr>
        <a:xfrm>
          <a:off x="0" y="0"/>
          <a:ext cx="0" cy="0"/>
          <a:chOff x="0" y="0"/>
          <a:chExt cx="0" cy="0"/>
        </a:xfrm>
      </p:grpSpPr>
      <p:sp>
        <p:nvSpPr>
          <p:cNvPr id="135170" name="Rectangle 3">
            <a:extLst>
              <a:ext uri="{FF2B5EF4-FFF2-40B4-BE49-F238E27FC236}">
                <a16:creationId xmlns:a16="http://schemas.microsoft.com/office/drawing/2014/main" id="{55536AEA-8767-A57B-6A67-70494E2F01BD}"/>
              </a:ext>
            </a:extLst>
          </p:cNvPr>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53</a:t>
            </a:fld>
            <a:endParaRPr lang="en-US" sz="1000"/>
          </a:p>
        </p:txBody>
      </p:sp>
      <p:sp>
        <p:nvSpPr>
          <p:cNvPr id="135171" name="Rectangle 2">
            <a:extLst>
              <a:ext uri="{FF2B5EF4-FFF2-40B4-BE49-F238E27FC236}">
                <a16:creationId xmlns:a16="http://schemas.microsoft.com/office/drawing/2014/main" id="{4726B339-085E-D54D-F13C-9423904F6698}"/>
              </a:ext>
            </a:extLst>
          </p:cNvPr>
          <p:cNvSpPr>
            <a:spLocks noGrp="1" noRot="1" noChangeAspect="1" noChangeArrowheads="1" noTextEdit="1"/>
          </p:cNvSpPr>
          <p:nvPr>
            <p:ph type="sldImg"/>
          </p:nvPr>
        </p:nvSpPr>
        <p:spPr>
          <a:xfrm>
            <a:off x="876300" y="582613"/>
            <a:ext cx="5413375" cy="3044825"/>
          </a:xfrm>
          <a:ln/>
        </p:spPr>
      </p:sp>
      <p:sp>
        <p:nvSpPr>
          <p:cNvPr id="135172" name="Rectangle 3">
            <a:extLst>
              <a:ext uri="{FF2B5EF4-FFF2-40B4-BE49-F238E27FC236}">
                <a16:creationId xmlns:a16="http://schemas.microsoft.com/office/drawing/2014/main" id="{F1997702-A597-CC0E-827A-20710490AEA6}"/>
              </a:ext>
            </a:extLst>
          </p:cNvPr>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663755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2EF19-ED8E-6A3E-5580-43F5FB685C7B}"/>
            </a:ext>
          </a:extLst>
        </p:cNvPr>
        <p:cNvGrpSpPr/>
        <p:nvPr/>
      </p:nvGrpSpPr>
      <p:grpSpPr>
        <a:xfrm>
          <a:off x="0" y="0"/>
          <a:ext cx="0" cy="0"/>
          <a:chOff x="0" y="0"/>
          <a:chExt cx="0" cy="0"/>
        </a:xfrm>
      </p:grpSpPr>
      <p:sp>
        <p:nvSpPr>
          <p:cNvPr id="135170" name="Rectangle 3">
            <a:extLst>
              <a:ext uri="{FF2B5EF4-FFF2-40B4-BE49-F238E27FC236}">
                <a16:creationId xmlns:a16="http://schemas.microsoft.com/office/drawing/2014/main" id="{6C188E07-8943-275A-6B10-CBF071077B84}"/>
              </a:ext>
            </a:extLst>
          </p:cNvPr>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54</a:t>
            </a:fld>
            <a:endParaRPr lang="en-US" sz="1000"/>
          </a:p>
        </p:txBody>
      </p:sp>
      <p:sp>
        <p:nvSpPr>
          <p:cNvPr id="135171" name="Rectangle 2">
            <a:extLst>
              <a:ext uri="{FF2B5EF4-FFF2-40B4-BE49-F238E27FC236}">
                <a16:creationId xmlns:a16="http://schemas.microsoft.com/office/drawing/2014/main" id="{32FAFCE0-40E2-42BB-D742-1B02B86C401B}"/>
              </a:ext>
            </a:extLst>
          </p:cNvPr>
          <p:cNvSpPr>
            <a:spLocks noGrp="1" noRot="1" noChangeAspect="1" noChangeArrowheads="1" noTextEdit="1"/>
          </p:cNvSpPr>
          <p:nvPr>
            <p:ph type="sldImg"/>
          </p:nvPr>
        </p:nvSpPr>
        <p:spPr>
          <a:xfrm>
            <a:off x="876300" y="582613"/>
            <a:ext cx="5413375" cy="3044825"/>
          </a:xfrm>
          <a:ln/>
        </p:spPr>
      </p:sp>
      <p:sp>
        <p:nvSpPr>
          <p:cNvPr id="135172" name="Rectangle 3">
            <a:extLst>
              <a:ext uri="{FF2B5EF4-FFF2-40B4-BE49-F238E27FC236}">
                <a16:creationId xmlns:a16="http://schemas.microsoft.com/office/drawing/2014/main" id="{F666BA1C-EEF8-AEE7-2570-CF321DBD22E9}"/>
              </a:ext>
            </a:extLst>
          </p:cNvPr>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395633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4417E-ED67-CC97-118C-EBF056FE3D3B}"/>
            </a:ext>
          </a:extLst>
        </p:cNvPr>
        <p:cNvGrpSpPr/>
        <p:nvPr/>
      </p:nvGrpSpPr>
      <p:grpSpPr>
        <a:xfrm>
          <a:off x="0" y="0"/>
          <a:ext cx="0" cy="0"/>
          <a:chOff x="0" y="0"/>
          <a:chExt cx="0" cy="0"/>
        </a:xfrm>
      </p:grpSpPr>
      <p:sp>
        <p:nvSpPr>
          <p:cNvPr id="135170" name="Rectangle 3">
            <a:extLst>
              <a:ext uri="{FF2B5EF4-FFF2-40B4-BE49-F238E27FC236}">
                <a16:creationId xmlns:a16="http://schemas.microsoft.com/office/drawing/2014/main" id="{9C85AEFE-BDCC-9649-064B-AA08B21E1957}"/>
              </a:ext>
            </a:extLst>
          </p:cNvPr>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55</a:t>
            </a:fld>
            <a:endParaRPr lang="en-US" sz="1000"/>
          </a:p>
        </p:txBody>
      </p:sp>
      <p:sp>
        <p:nvSpPr>
          <p:cNvPr id="135171" name="Rectangle 2">
            <a:extLst>
              <a:ext uri="{FF2B5EF4-FFF2-40B4-BE49-F238E27FC236}">
                <a16:creationId xmlns:a16="http://schemas.microsoft.com/office/drawing/2014/main" id="{D16C8CD6-D3F7-6C89-5B82-615871DE34B5}"/>
              </a:ext>
            </a:extLst>
          </p:cNvPr>
          <p:cNvSpPr>
            <a:spLocks noGrp="1" noRot="1" noChangeAspect="1" noChangeArrowheads="1" noTextEdit="1"/>
          </p:cNvSpPr>
          <p:nvPr>
            <p:ph type="sldImg"/>
          </p:nvPr>
        </p:nvSpPr>
        <p:spPr>
          <a:xfrm>
            <a:off x="876300" y="582613"/>
            <a:ext cx="5413375" cy="3044825"/>
          </a:xfrm>
          <a:ln/>
        </p:spPr>
      </p:sp>
      <p:sp>
        <p:nvSpPr>
          <p:cNvPr id="135172" name="Rectangle 3">
            <a:extLst>
              <a:ext uri="{FF2B5EF4-FFF2-40B4-BE49-F238E27FC236}">
                <a16:creationId xmlns:a16="http://schemas.microsoft.com/office/drawing/2014/main" id="{ED7F6166-380C-6A61-2EF5-DFFE8C84735F}"/>
              </a:ext>
            </a:extLst>
          </p:cNvPr>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24253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4417E-ED67-CC97-118C-EBF056FE3D3B}"/>
            </a:ext>
          </a:extLst>
        </p:cNvPr>
        <p:cNvGrpSpPr/>
        <p:nvPr/>
      </p:nvGrpSpPr>
      <p:grpSpPr>
        <a:xfrm>
          <a:off x="0" y="0"/>
          <a:ext cx="0" cy="0"/>
          <a:chOff x="0" y="0"/>
          <a:chExt cx="0" cy="0"/>
        </a:xfrm>
      </p:grpSpPr>
      <p:sp>
        <p:nvSpPr>
          <p:cNvPr id="135170" name="Rectangle 3">
            <a:extLst>
              <a:ext uri="{FF2B5EF4-FFF2-40B4-BE49-F238E27FC236}">
                <a16:creationId xmlns:a16="http://schemas.microsoft.com/office/drawing/2014/main" id="{9C85AEFE-BDCC-9649-064B-AA08B21E1957}"/>
              </a:ext>
            </a:extLst>
          </p:cNvPr>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56</a:t>
            </a:fld>
            <a:endParaRPr lang="en-US" sz="1000"/>
          </a:p>
        </p:txBody>
      </p:sp>
      <p:sp>
        <p:nvSpPr>
          <p:cNvPr id="135171" name="Rectangle 2">
            <a:extLst>
              <a:ext uri="{FF2B5EF4-FFF2-40B4-BE49-F238E27FC236}">
                <a16:creationId xmlns:a16="http://schemas.microsoft.com/office/drawing/2014/main" id="{D16C8CD6-D3F7-6C89-5B82-615871DE34B5}"/>
              </a:ext>
            </a:extLst>
          </p:cNvPr>
          <p:cNvSpPr>
            <a:spLocks noGrp="1" noRot="1" noChangeAspect="1" noChangeArrowheads="1" noTextEdit="1"/>
          </p:cNvSpPr>
          <p:nvPr>
            <p:ph type="sldImg"/>
          </p:nvPr>
        </p:nvSpPr>
        <p:spPr>
          <a:xfrm>
            <a:off x="876300" y="582613"/>
            <a:ext cx="5413375" cy="3044825"/>
          </a:xfrm>
          <a:ln/>
        </p:spPr>
      </p:sp>
      <p:sp>
        <p:nvSpPr>
          <p:cNvPr id="135172" name="Rectangle 3">
            <a:extLst>
              <a:ext uri="{FF2B5EF4-FFF2-40B4-BE49-F238E27FC236}">
                <a16:creationId xmlns:a16="http://schemas.microsoft.com/office/drawing/2014/main" id="{ED7F6166-380C-6A61-2EF5-DFFE8C84735F}"/>
              </a:ext>
            </a:extLst>
          </p:cNvPr>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581162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57</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853706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223810" y="9046824"/>
            <a:ext cx="721822" cy="247989"/>
          </a:xfrm>
        </p:spPr>
        <p:txBody>
          <a:bodyPr/>
          <a:lstStyle/>
          <a:p>
            <a:pPr>
              <a:defRPr/>
            </a:pPr>
            <a:fld id="{938F789B-0BA8-4A49-AFC3-8C639E029E1C}" type="slidenum">
              <a:rPr lang="en-US" smtClean="0"/>
              <a:pPr>
                <a:defRPr/>
              </a:pPr>
              <a:t>58</a:t>
            </a:fld>
            <a:endParaRPr lang="en-US"/>
          </a:p>
        </p:txBody>
      </p:sp>
      <p:sp>
        <p:nvSpPr>
          <p:cNvPr id="266243" name="Rectangle 2"/>
          <p:cNvSpPr>
            <a:spLocks noGrp="1" noRot="1" noChangeAspect="1" noChangeArrowheads="1" noTextEdit="1"/>
          </p:cNvSpPr>
          <p:nvPr>
            <p:ph type="sldImg"/>
          </p:nvPr>
        </p:nvSpPr>
        <p:spPr>
          <a:xfrm>
            <a:off x="876300" y="582613"/>
            <a:ext cx="541337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663369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2070602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433388" y="684213"/>
            <a:ext cx="6235700" cy="3506787"/>
          </a:xfrm>
          <a:ln/>
        </p:spPr>
      </p:sp>
      <p:sp>
        <p:nvSpPr>
          <p:cNvPr id="251907" name="Rectangle 3"/>
          <p:cNvSpPr>
            <a:spLocks noGrp="1" noChangeArrowheads="1"/>
          </p:cNvSpPr>
          <p:nvPr>
            <p:ph type="body" idx="1"/>
          </p:nvPr>
        </p:nvSpPr>
        <p:spPr>
          <a:xfrm>
            <a:off x="936343" y="4419600"/>
            <a:ext cx="5230212"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4" tIns="45717" rIns="91434" bIns="45717"/>
          <a:lstStyle/>
          <a:p>
            <a:r>
              <a:rPr lang="en-US" altLang="en-US">
                <a:latin typeface="Arial" panose="020B0604020202020204" pitchFamily="34" charset="0"/>
              </a:rPr>
              <a:t>Fig 2-P</a:t>
            </a:r>
          </a:p>
        </p:txBody>
      </p:sp>
    </p:spTree>
    <p:extLst>
      <p:ext uri="{BB962C8B-B14F-4D97-AF65-F5344CB8AC3E}">
        <p14:creationId xmlns:p14="http://schemas.microsoft.com/office/powerpoint/2010/main" val="29384815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433388" y="684213"/>
            <a:ext cx="6235700" cy="3506787"/>
          </a:xfrm>
          <a:ln/>
        </p:spPr>
      </p:sp>
      <p:sp>
        <p:nvSpPr>
          <p:cNvPr id="251907" name="Rectangle 3"/>
          <p:cNvSpPr>
            <a:spLocks noGrp="1" noChangeArrowheads="1"/>
          </p:cNvSpPr>
          <p:nvPr>
            <p:ph type="body" idx="1"/>
          </p:nvPr>
        </p:nvSpPr>
        <p:spPr>
          <a:xfrm>
            <a:off x="936343" y="4419600"/>
            <a:ext cx="5230212"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4" tIns="45717" rIns="91434" bIns="45717"/>
          <a:lstStyle/>
          <a:p>
            <a:r>
              <a:rPr lang="en-US" altLang="en-US">
                <a:latin typeface="Arial" panose="020B0604020202020204" pitchFamily="34" charset="0"/>
              </a:rPr>
              <a:t>Fig 2-P</a:t>
            </a:r>
          </a:p>
        </p:txBody>
      </p:sp>
    </p:spTree>
    <p:extLst>
      <p:ext uri="{BB962C8B-B14F-4D97-AF65-F5344CB8AC3E}">
        <p14:creationId xmlns:p14="http://schemas.microsoft.com/office/powerpoint/2010/main" val="10564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73" name="Rectangle 3"/>
          <p:cNvSpPr txBox="1">
            <a:spLocks noGrp="1" noChangeArrowheads="1"/>
          </p:cNvSpPr>
          <p:nvPr/>
        </p:nvSpPr>
        <p:spPr bwMode="auto">
          <a:xfrm>
            <a:off x="3217969" y="9034463"/>
            <a:ext cx="720513" cy="247650"/>
          </a:xfrm>
          <a:prstGeom prst="rect">
            <a:avLst/>
          </a:prstGeom>
          <a:noFill/>
          <a:ln w="9525">
            <a:noFill/>
            <a:miter lim="800000"/>
            <a:headEnd/>
            <a:tailEnd/>
          </a:ln>
        </p:spPr>
        <p:txBody>
          <a:bodyPr lIns="45887" tIns="46499" rIns="45887" bIns="46499" anchor="b">
            <a:spAutoFit/>
          </a:bodyPr>
          <a:lstStyle/>
          <a:p>
            <a:pPr algn="ctr" defTabSz="930275"/>
            <a:fld id="{19F960EF-69FB-4603-A4D8-652D89F083F4}" type="slidenum">
              <a:rPr lang="en-US" sz="1000"/>
              <a:pPr algn="ctr" defTabSz="930275"/>
              <a:t>6</a:t>
            </a:fld>
            <a:endParaRPr lang="en-US" sz="1000"/>
          </a:p>
        </p:txBody>
      </p:sp>
      <p:sp>
        <p:nvSpPr>
          <p:cNvPr id="6249474" name="Rectangle 4"/>
          <p:cNvSpPr>
            <a:spLocks noGrp="1" noRot="1" noChangeAspect="1" noChangeArrowheads="1" noTextEdit="1"/>
          </p:cNvSpPr>
          <p:nvPr>
            <p:ph type="sldImg"/>
          </p:nvPr>
        </p:nvSpPr>
        <p:spPr>
          <a:xfrm>
            <a:off x="798513" y="582613"/>
            <a:ext cx="5413375" cy="3044825"/>
          </a:xfrm>
          <a:ln/>
        </p:spPr>
      </p:sp>
      <p:sp>
        <p:nvSpPr>
          <p:cNvPr id="6249475" name="Rectangle 5"/>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361380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66F20-AB04-7DE6-BF57-29CE7DB722D4}"/>
            </a:ext>
          </a:extLst>
        </p:cNvPr>
        <p:cNvGrpSpPr/>
        <p:nvPr/>
      </p:nvGrpSpPr>
      <p:grpSpPr>
        <a:xfrm>
          <a:off x="0" y="0"/>
          <a:ext cx="0" cy="0"/>
          <a:chOff x="0" y="0"/>
          <a:chExt cx="0" cy="0"/>
        </a:xfrm>
      </p:grpSpPr>
      <p:sp>
        <p:nvSpPr>
          <p:cNvPr id="87042" name="Rectangle 2">
            <a:extLst>
              <a:ext uri="{FF2B5EF4-FFF2-40B4-BE49-F238E27FC236}">
                <a16:creationId xmlns:a16="http://schemas.microsoft.com/office/drawing/2014/main" id="{CE1BF922-7DAD-3309-9E69-245954506D43}"/>
              </a:ext>
            </a:extLst>
          </p:cNvPr>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a:extLst>
              <a:ext uri="{FF2B5EF4-FFF2-40B4-BE49-F238E27FC236}">
                <a16:creationId xmlns:a16="http://schemas.microsoft.com/office/drawing/2014/main" id="{35A8D941-1DBD-59A0-D98B-4D0116671BE6}"/>
              </a:ext>
            </a:extLst>
          </p:cNvPr>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42841725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66F20-AB04-7DE6-BF57-29CE7DB722D4}"/>
            </a:ext>
          </a:extLst>
        </p:cNvPr>
        <p:cNvGrpSpPr/>
        <p:nvPr/>
      </p:nvGrpSpPr>
      <p:grpSpPr>
        <a:xfrm>
          <a:off x="0" y="0"/>
          <a:ext cx="0" cy="0"/>
          <a:chOff x="0" y="0"/>
          <a:chExt cx="0" cy="0"/>
        </a:xfrm>
      </p:grpSpPr>
      <p:sp>
        <p:nvSpPr>
          <p:cNvPr id="87042" name="Rectangle 2">
            <a:extLst>
              <a:ext uri="{FF2B5EF4-FFF2-40B4-BE49-F238E27FC236}">
                <a16:creationId xmlns:a16="http://schemas.microsoft.com/office/drawing/2014/main" id="{CE1BF922-7DAD-3309-9E69-245954506D43}"/>
              </a:ext>
            </a:extLst>
          </p:cNvPr>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a:extLst>
              <a:ext uri="{FF2B5EF4-FFF2-40B4-BE49-F238E27FC236}">
                <a16:creationId xmlns:a16="http://schemas.microsoft.com/office/drawing/2014/main" id="{35A8D941-1DBD-59A0-D98B-4D0116671BE6}"/>
              </a:ext>
            </a:extLst>
          </p:cNvPr>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17289134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66F20-AB04-7DE6-BF57-29CE7DB722D4}"/>
            </a:ext>
          </a:extLst>
        </p:cNvPr>
        <p:cNvGrpSpPr/>
        <p:nvPr/>
      </p:nvGrpSpPr>
      <p:grpSpPr>
        <a:xfrm>
          <a:off x="0" y="0"/>
          <a:ext cx="0" cy="0"/>
          <a:chOff x="0" y="0"/>
          <a:chExt cx="0" cy="0"/>
        </a:xfrm>
      </p:grpSpPr>
      <p:sp>
        <p:nvSpPr>
          <p:cNvPr id="87042" name="Rectangle 2">
            <a:extLst>
              <a:ext uri="{FF2B5EF4-FFF2-40B4-BE49-F238E27FC236}">
                <a16:creationId xmlns:a16="http://schemas.microsoft.com/office/drawing/2014/main" id="{CE1BF922-7DAD-3309-9E69-245954506D43}"/>
              </a:ext>
            </a:extLst>
          </p:cNvPr>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a:extLst>
              <a:ext uri="{FF2B5EF4-FFF2-40B4-BE49-F238E27FC236}">
                <a16:creationId xmlns:a16="http://schemas.microsoft.com/office/drawing/2014/main" id="{35A8D941-1DBD-59A0-D98B-4D0116671BE6}"/>
              </a:ext>
            </a:extLst>
          </p:cNvPr>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41570998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66F20-AB04-7DE6-BF57-29CE7DB722D4}"/>
            </a:ext>
          </a:extLst>
        </p:cNvPr>
        <p:cNvGrpSpPr/>
        <p:nvPr/>
      </p:nvGrpSpPr>
      <p:grpSpPr>
        <a:xfrm>
          <a:off x="0" y="0"/>
          <a:ext cx="0" cy="0"/>
          <a:chOff x="0" y="0"/>
          <a:chExt cx="0" cy="0"/>
        </a:xfrm>
      </p:grpSpPr>
      <p:sp>
        <p:nvSpPr>
          <p:cNvPr id="87042" name="Rectangle 2">
            <a:extLst>
              <a:ext uri="{FF2B5EF4-FFF2-40B4-BE49-F238E27FC236}">
                <a16:creationId xmlns:a16="http://schemas.microsoft.com/office/drawing/2014/main" id="{CE1BF922-7DAD-3309-9E69-245954506D43}"/>
              </a:ext>
            </a:extLst>
          </p:cNvPr>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a:extLst>
              <a:ext uri="{FF2B5EF4-FFF2-40B4-BE49-F238E27FC236}">
                <a16:creationId xmlns:a16="http://schemas.microsoft.com/office/drawing/2014/main" id="{35A8D941-1DBD-59A0-D98B-4D0116671BE6}"/>
              </a:ext>
            </a:extLst>
          </p:cNvPr>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12241565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166F20-AB04-7DE6-BF57-29CE7DB722D4}"/>
            </a:ext>
          </a:extLst>
        </p:cNvPr>
        <p:cNvGrpSpPr/>
        <p:nvPr/>
      </p:nvGrpSpPr>
      <p:grpSpPr>
        <a:xfrm>
          <a:off x="0" y="0"/>
          <a:ext cx="0" cy="0"/>
          <a:chOff x="0" y="0"/>
          <a:chExt cx="0" cy="0"/>
        </a:xfrm>
      </p:grpSpPr>
      <p:sp>
        <p:nvSpPr>
          <p:cNvPr id="87042" name="Rectangle 2">
            <a:extLst>
              <a:ext uri="{FF2B5EF4-FFF2-40B4-BE49-F238E27FC236}">
                <a16:creationId xmlns:a16="http://schemas.microsoft.com/office/drawing/2014/main" id="{CE1BF922-7DAD-3309-9E69-245954506D43}"/>
              </a:ext>
            </a:extLst>
          </p:cNvPr>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a:extLst>
              <a:ext uri="{FF2B5EF4-FFF2-40B4-BE49-F238E27FC236}">
                <a16:creationId xmlns:a16="http://schemas.microsoft.com/office/drawing/2014/main" id="{35A8D941-1DBD-59A0-D98B-4D0116671BE6}"/>
              </a:ext>
            </a:extLst>
          </p:cNvPr>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28155604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97B1A-09E2-412C-56BB-9D903B4E18BE}"/>
            </a:ext>
          </a:extLst>
        </p:cNvPr>
        <p:cNvGrpSpPr/>
        <p:nvPr/>
      </p:nvGrpSpPr>
      <p:grpSpPr>
        <a:xfrm>
          <a:off x="0" y="0"/>
          <a:ext cx="0" cy="0"/>
          <a:chOff x="0" y="0"/>
          <a:chExt cx="0" cy="0"/>
        </a:xfrm>
      </p:grpSpPr>
      <p:sp>
        <p:nvSpPr>
          <p:cNvPr id="87042" name="Rectangle 2">
            <a:extLst>
              <a:ext uri="{FF2B5EF4-FFF2-40B4-BE49-F238E27FC236}">
                <a16:creationId xmlns:a16="http://schemas.microsoft.com/office/drawing/2014/main" id="{3D7B62E7-C168-C688-025D-3604028B7C7E}"/>
              </a:ext>
            </a:extLst>
          </p:cNvPr>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a:extLst>
              <a:ext uri="{FF2B5EF4-FFF2-40B4-BE49-F238E27FC236}">
                <a16:creationId xmlns:a16="http://schemas.microsoft.com/office/drawing/2014/main" id="{E025A0D5-3E15-9A87-31B3-D1402A1AE17B}"/>
              </a:ext>
            </a:extLst>
          </p:cNvPr>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19619513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70</a:t>
            </a:fld>
            <a:endParaRPr lang="en-US" altLang="en-US" sz="1000"/>
          </a:p>
        </p:txBody>
      </p:sp>
      <p:sp>
        <p:nvSpPr>
          <p:cNvPr id="10243" name="Rectangle 2"/>
          <p:cNvSpPr>
            <a:spLocks noGrp="1" noRot="1" noChangeAspect="1" noChangeArrowheads="1" noTextEdit="1"/>
          </p:cNvSpPr>
          <p:nvPr>
            <p:ph type="sldImg"/>
          </p:nvPr>
        </p:nvSpPr>
        <p:spPr>
          <a:xfrm>
            <a:off x="723900" y="582613"/>
            <a:ext cx="5410200" cy="3044825"/>
          </a:xfrm>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6254632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01E1BDB-5427-4C22-A62D-991C7AB2D769}" type="slidenum">
              <a:rPr lang="en-US" altLang="en-US" smtClean="0"/>
              <a:pPr/>
              <a:t>71</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6746286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72</a:t>
            </a:fld>
            <a:endParaRPr lang="en-US"/>
          </a:p>
        </p:txBody>
      </p:sp>
      <p:sp>
        <p:nvSpPr>
          <p:cNvPr id="187395" name="Rectangle 2"/>
          <p:cNvSpPr>
            <a:spLocks noGrp="1" noRot="1" noChangeAspect="1" noChangeArrowheads="1" noTextEdit="1"/>
          </p:cNvSpPr>
          <p:nvPr>
            <p:ph type="sldImg"/>
          </p:nvPr>
        </p:nvSpPr>
        <p:spPr>
          <a:xfrm>
            <a:off x="723900" y="582613"/>
            <a:ext cx="5410200" cy="3044825"/>
          </a:xfrm>
          <a:ln/>
        </p:spPr>
      </p:sp>
      <p:sp>
        <p:nvSpPr>
          <p:cNvPr id="1873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186967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73</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95443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036638" y="582613"/>
            <a:ext cx="5413375" cy="3044825"/>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92231645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74</a:t>
            </a:fld>
            <a:endParaRPr lang="en-US"/>
          </a:p>
        </p:txBody>
      </p:sp>
      <p:sp>
        <p:nvSpPr>
          <p:cNvPr id="187395" name="Rectangle 2"/>
          <p:cNvSpPr>
            <a:spLocks noGrp="1" noRot="1" noChangeAspect="1" noChangeArrowheads="1" noTextEdit="1"/>
          </p:cNvSpPr>
          <p:nvPr>
            <p:ph type="sldImg"/>
          </p:nvPr>
        </p:nvSpPr>
        <p:spPr>
          <a:xfrm>
            <a:off x="723900" y="582613"/>
            <a:ext cx="5410200" cy="3044825"/>
          </a:xfrm>
          <a:ln/>
        </p:spPr>
      </p:sp>
      <p:sp>
        <p:nvSpPr>
          <p:cNvPr id="1873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636635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223810" y="9046824"/>
            <a:ext cx="721822" cy="247989"/>
          </a:xfrm>
        </p:spPr>
        <p:txBody>
          <a:bodyPr/>
          <a:lstStyle/>
          <a:p>
            <a:pPr>
              <a:defRPr/>
            </a:pPr>
            <a:fld id="{938F789B-0BA8-4A49-AFC3-8C639E029E1C}" type="slidenum">
              <a:rPr lang="en-US" smtClean="0"/>
              <a:pPr>
                <a:defRPr/>
              </a:pPr>
              <a:t>75</a:t>
            </a:fld>
            <a:endParaRPr lang="en-US"/>
          </a:p>
        </p:txBody>
      </p:sp>
      <p:sp>
        <p:nvSpPr>
          <p:cNvPr id="266243" name="Rectangle 2"/>
          <p:cNvSpPr>
            <a:spLocks noGrp="1" noRot="1" noChangeAspect="1" noChangeArrowheads="1" noTextEdit="1"/>
          </p:cNvSpPr>
          <p:nvPr>
            <p:ph type="sldImg"/>
          </p:nvPr>
        </p:nvSpPr>
        <p:spPr>
          <a:xfrm>
            <a:off x="876300" y="582613"/>
            <a:ext cx="5413375" cy="3044825"/>
          </a:xfrm>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828947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D7718-DF5B-5AB1-E1AF-2FCF9A96DF39}"/>
            </a:ext>
          </a:extLst>
        </p:cNvPr>
        <p:cNvGrpSpPr/>
        <p:nvPr/>
      </p:nvGrpSpPr>
      <p:grpSpPr>
        <a:xfrm>
          <a:off x="0" y="0"/>
          <a:ext cx="0" cy="0"/>
          <a:chOff x="0" y="0"/>
          <a:chExt cx="0" cy="0"/>
        </a:xfrm>
      </p:grpSpPr>
      <p:sp>
        <p:nvSpPr>
          <p:cNvPr id="168962" name="Rectangle 3">
            <a:extLst>
              <a:ext uri="{FF2B5EF4-FFF2-40B4-BE49-F238E27FC236}">
                <a16:creationId xmlns:a16="http://schemas.microsoft.com/office/drawing/2014/main" id="{D5673EA1-A1F0-2482-A842-8C4C041D8057}"/>
              </a:ext>
            </a:extLst>
          </p:cNvPr>
          <p:cNvSpPr>
            <a:spLocks noGrp="1" noChangeArrowheads="1"/>
          </p:cNvSpPr>
          <p:nvPr>
            <p:ph type="sldNum" sz="quarter" idx="5"/>
          </p:nvPr>
        </p:nvSpPr>
        <p:spPr>
          <a:xfrm>
            <a:off x="3159450" y="9000413"/>
            <a:ext cx="707410" cy="246717"/>
          </a:xfrm>
        </p:spPr>
        <p:txBody>
          <a:bodyPr/>
          <a:lstStyle/>
          <a:p>
            <a:pPr>
              <a:defRPr/>
            </a:pPr>
            <a:fld id="{922E83D1-EE4F-414B-BA5F-15D01CA178D1}" type="slidenum">
              <a:rPr lang="en-US" smtClean="0"/>
              <a:pPr>
                <a:defRPr/>
              </a:pPr>
              <a:t>76</a:t>
            </a:fld>
            <a:endParaRPr lang="en-US"/>
          </a:p>
        </p:txBody>
      </p:sp>
      <p:sp>
        <p:nvSpPr>
          <p:cNvPr id="162819" name="Rectangle 2">
            <a:extLst>
              <a:ext uri="{FF2B5EF4-FFF2-40B4-BE49-F238E27FC236}">
                <a16:creationId xmlns:a16="http://schemas.microsoft.com/office/drawing/2014/main" id="{693062DE-CFEB-B7BE-7DF4-98087143E071}"/>
              </a:ext>
            </a:extLst>
          </p:cNvPr>
          <p:cNvSpPr>
            <a:spLocks noGrp="1" noRot="1" noChangeAspect="1" noChangeArrowheads="1" noTextEdit="1"/>
          </p:cNvSpPr>
          <p:nvPr>
            <p:ph type="sldImg"/>
          </p:nvPr>
        </p:nvSpPr>
        <p:spPr>
          <a:xfrm>
            <a:off x="800100" y="582613"/>
            <a:ext cx="5410200" cy="3044825"/>
          </a:xfrm>
          <a:ln/>
        </p:spPr>
      </p:sp>
      <p:sp>
        <p:nvSpPr>
          <p:cNvPr id="162820" name="Rectangle 3">
            <a:extLst>
              <a:ext uri="{FF2B5EF4-FFF2-40B4-BE49-F238E27FC236}">
                <a16:creationId xmlns:a16="http://schemas.microsoft.com/office/drawing/2014/main" id="{313D7AE9-F1EF-1408-5264-38F9142B1232}"/>
              </a:ext>
            </a:extLst>
          </p:cNvPr>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03074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955675" y="582613"/>
            <a:ext cx="541337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79863724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78</a:t>
            </a:fld>
            <a:endParaRPr lang="en-US"/>
          </a:p>
        </p:txBody>
      </p:sp>
      <p:sp>
        <p:nvSpPr>
          <p:cNvPr id="159747" name="Rectangle 2"/>
          <p:cNvSpPr>
            <a:spLocks noGrp="1" noRot="1" noChangeAspect="1" noChangeArrowheads="1" noTextEdit="1"/>
          </p:cNvSpPr>
          <p:nvPr>
            <p:ph type="sldImg"/>
          </p:nvPr>
        </p:nvSpPr>
        <p:spPr>
          <a:xfrm>
            <a:off x="876300" y="582613"/>
            <a:ext cx="5413375" cy="3044825"/>
          </a:xfrm>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035979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869124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8676429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26269122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82</a:t>
            </a:fld>
            <a:endParaRPr lang="en-US"/>
          </a:p>
        </p:txBody>
      </p:sp>
      <p:sp>
        <p:nvSpPr>
          <p:cNvPr id="251907" name="Rectangle 2"/>
          <p:cNvSpPr>
            <a:spLocks noGrp="1" noRot="1" noChangeAspect="1" noChangeArrowheads="1" noTextEdit="1"/>
          </p:cNvSpPr>
          <p:nvPr>
            <p:ph type="sldImg"/>
          </p:nvPr>
        </p:nvSpPr>
        <p:spPr>
          <a:xfrm>
            <a:off x="876300" y="582613"/>
            <a:ext cx="5413375" cy="3044825"/>
          </a:xfrm>
          <a:ln/>
        </p:spPr>
      </p:sp>
      <p:sp>
        <p:nvSpPr>
          <p:cNvPr id="2519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061148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876300" y="582613"/>
            <a:ext cx="541337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98989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Grp="1" noRot="1" noChangeAspect="1" noChangeArrowheads="1" noTextEdit="1"/>
          </p:cNvSpPr>
          <p:nvPr>
            <p:ph type="sldImg"/>
          </p:nvPr>
        </p:nvSpPr>
        <p:spPr bwMode="auto">
          <a:xfrm>
            <a:off x="955675" y="582613"/>
            <a:ext cx="5413375" cy="3044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a:p>
        </p:txBody>
      </p:sp>
    </p:spTree>
    <p:extLst>
      <p:ext uri="{BB962C8B-B14F-4D97-AF65-F5344CB8AC3E}">
        <p14:creationId xmlns:p14="http://schemas.microsoft.com/office/powerpoint/2010/main" val="9317890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955675" y="582613"/>
            <a:ext cx="5413375" cy="3044825"/>
          </a:xfrm>
          <a:ln/>
        </p:spPr>
      </p:sp>
      <p:sp>
        <p:nvSpPr>
          <p:cNvPr id="252931"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8618123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25945309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86</a:t>
            </a:fld>
            <a:endParaRPr lang="en-US"/>
          </a:p>
        </p:txBody>
      </p:sp>
      <p:sp>
        <p:nvSpPr>
          <p:cNvPr id="267267" name="Rectangle 2"/>
          <p:cNvSpPr>
            <a:spLocks noGrp="1" noRot="1" noChangeAspect="1" noChangeArrowheads="1" noTextEdit="1"/>
          </p:cNvSpPr>
          <p:nvPr>
            <p:ph type="sldImg"/>
          </p:nvPr>
        </p:nvSpPr>
        <p:spPr>
          <a:xfrm>
            <a:off x="723900" y="582613"/>
            <a:ext cx="5410200" cy="3044825"/>
          </a:xfrm>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30359438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87</a:t>
            </a:fld>
            <a:endParaRPr lang="en-US"/>
          </a:p>
        </p:txBody>
      </p:sp>
      <p:sp>
        <p:nvSpPr>
          <p:cNvPr id="159747" name="Rectangle 2"/>
          <p:cNvSpPr>
            <a:spLocks noGrp="1" noRot="1" noChangeAspect="1" noChangeArrowheads="1" noTextEdit="1"/>
          </p:cNvSpPr>
          <p:nvPr>
            <p:ph type="sldImg"/>
          </p:nvPr>
        </p:nvSpPr>
        <p:spPr>
          <a:xfrm>
            <a:off x="876300" y="582613"/>
            <a:ext cx="5413375" cy="3044825"/>
          </a:xfrm>
          <a:ln/>
        </p:spPr>
      </p:sp>
      <p:sp>
        <p:nvSpPr>
          <p:cNvPr id="1597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685040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35262151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89</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8646079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90</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52430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91</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145641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34454872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53EBE-E5E1-7721-F508-5A91DDB273B6}"/>
            </a:ext>
          </a:extLst>
        </p:cNvPr>
        <p:cNvGrpSpPr/>
        <p:nvPr/>
      </p:nvGrpSpPr>
      <p:grpSpPr>
        <a:xfrm>
          <a:off x="0" y="0"/>
          <a:ext cx="0" cy="0"/>
          <a:chOff x="0" y="0"/>
          <a:chExt cx="0" cy="0"/>
        </a:xfrm>
      </p:grpSpPr>
      <p:sp>
        <p:nvSpPr>
          <p:cNvPr id="135170" name="Rectangle 3">
            <a:extLst>
              <a:ext uri="{FF2B5EF4-FFF2-40B4-BE49-F238E27FC236}">
                <a16:creationId xmlns:a16="http://schemas.microsoft.com/office/drawing/2014/main" id="{B7E3AF0F-DA5B-A4F4-51D8-A8579ECFBBF3}"/>
              </a:ext>
            </a:extLst>
          </p:cNvPr>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93</a:t>
            </a:fld>
            <a:endParaRPr lang="en-US" sz="1000"/>
          </a:p>
        </p:txBody>
      </p:sp>
      <p:sp>
        <p:nvSpPr>
          <p:cNvPr id="135171" name="Rectangle 2">
            <a:extLst>
              <a:ext uri="{FF2B5EF4-FFF2-40B4-BE49-F238E27FC236}">
                <a16:creationId xmlns:a16="http://schemas.microsoft.com/office/drawing/2014/main" id="{0E956B49-E661-F0BE-8E62-4B339A9B0E71}"/>
              </a:ext>
            </a:extLst>
          </p:cNvPr>
          <p:cNvSpPr>
            <a:spLocks noGrp="1" noRot="1" noChangeAspect="1" noChangeArrowheads="1" noTextEdit="1"/>
          </p:cNvSpPr>
          <p:nvPr>
            <p:ph type="sldImg"/>
          </p:nvPr>
        </p:nvSpPr>
        <p:spPr>
          <a:xfrm>
            <a:off x="876300" y="582613"/>
            <a:ext cx="5413375" cy="3044825"/>
          </a:xfrm>
          <a:ln/>
        </p:spPr>
      </p:sp>
      <p:sp>
        <p:nvSpPr>
          <p:cNvPr id="135172" name="Rectangle 3">
            <a:extLst>
              <a:ext uri="{FF2B5EF4-FFF2-40B4-BE49-F238E27FC236}">
                <a16:creationId xmlns:a16="http://schemas.microsoft.com/office/drawing/2014/main" id="{171F5E45-8055-1FDD-1147-421431A96339}"/>
              </a:ext>
            </a:extLst>
          </p:cNvPr>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811515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1036638" y="582613"/>
            <a:ext cx="5413375" cy="3044825"/>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76476970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361950" y="687388"/>
            <a:ext cx="6237288"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xfrm>
            <a:off x="917575" y="4425950"/>
            <a:ext cx="512603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618" tIns="45810" rIns="91618" bIns="45810"/>
          <a:lstStyle/>
          <a:p>
            <a:endParaRPr lang="en-US" altLang="en-US"/>
          </a:p>
        </p:txBody>
      </p:sp>
    </p:spTree>
    <p:extLst>
      <p:ext uri="{BB962C8B-B14F-4D97-AF65-F5344CB8AC3E}">
        <p14:creationId xmlns:p14="http://schemas.microsoft.com/office/powerpoint/2010/main" val="23604630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96116" y="9047163"/>
            <a:ext cx="736524"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95</a:t>
            </a:fld>
            <a:endParaRPr lang="en-US" sz="1000"/>
          </a:p>
        </p:txBody>
      </p:sp>
      <p:sp>
        <p:nvSpPr>
          <p:cNvPr id="135171" name="Rectangle 2"/>
          <p:cNvSpPr>
            <a:spLocks noGrp="1" noRot="1" noChangeAspect="1" noChangeArrowheads="1" noTextEdit="1"/>
          </p:cNvSpPr>
          <p:nvPr>
            <p:ph type="sldImg"/>
          </p:nvPr>
        </p:nvSpPr>
        <p:spPr>
          <a:xfrm>
            <a:off x="876300"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2870229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24461" y="9047163"/>
            <a:ext cx="720513"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96</a:t>
            </a:fld>
            <a:endParaRPr lang="en-US" sz="1000"/>
          </a:p>
        </p:txBody>
      </p:sp>
      <p:sp>
        <p:nvSpPr>
          <p:cNvPr id="135171" name="Rectangle 2"/>
          <p:cNvSpPr>
            <a:spLocks noGrp="1" noRot="1" noChangeAspect="1" noChangeArrowheads="1" noTextEdit="1"/>
          </p:cNvSpPr>
          <p:nvPr>
            <p:ph type="sldImg"/>
          </p:nvPr>
        </p:nvSpPr>
        <p:spPr>
          <a:xfrm>
            <a:off x="798513" y="582613"/>
            <a:ext cx="541337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7441350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97</a:t>
            </a:fld>
            <a:endParaRPr lang="en-US"/>
          </a:p>
        </p:txBody>
      </p:sp>
      <p:sp>
        <p:nvSpPr>
          <p:cNvPr id="292867" name="Rectangle 2"/>
          <p:cNvSpPr>
            <a:spLocks noGrp="1" noRot="1" noChangeAspect="1" noChangeArrowheads="1" noTextEdit="1"/>
          </p:cNvSpPr>
          <p:nvPr>
            <p:ph type="sldImg"/>
          </p:nvPr>
        </p:nvSpPr>
        <p:spPr>
          <a:xfrm>
            <a:off x="798513" y="582613"/>
            <a:ext cx="5413375" cy="3044825"/>
          </a:xfrm>
          <a:ln/>
        </p:spPr>
      </p:sp>
      <p:sp>
        <p:nvSpPr>
          <p:cNvPr id="292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914354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12192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12192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80"/>
            <a:ext cx="12192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4068237" y="838200"/>
            <a:ext cx="4042833"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914400" y="2979743"/>
            <a:ext cx="10363200" cy="649287"/>
          </a:xfrm>
          <a:ln algn="ctr"/>
        </p:spPr>
        <p:txBody>
          <a:bodyPr>
            <a:spAutoFit/>
          </a:bodyPr>
          <a:lstStyle>
            <a:lvl1pPr algn="ctr">
              <a:lnSpc>
                <a:spcPct val="85000"/>
              </a:lnSpc>
              <a:spcBef>
                <a:spcPct val="40000"/>
              </a:spcBef>
              <a:defRPr sz="4300" smtClean="0">
                <a:solidFill>
                  <a:schemeClr val="accent2"/>
                </a:solidFill>
              </a:defRPr>
            </a:lvl1pPr>
          </a:lstStyle>
          <a:p>
            <a:r>
              <a:rPr lang="en-US"/>
              <a:t>Click to edit Master title style</a:t>
            </a:r>
          </a:p>
        </p:txBody>
      </p:sp>
      <p:sp>
        <p:nvSpPr>
          <p:cNvPr id="81979" name="Rectangle 1083"/>
          <p:cNvSpPr>
            <a:spLocks noGrp="1" noChangeArrowheads="1"/>
          </p:cNvSpPr>
          <p:nvPr>
            <p:ph type="subTitle" idx="1"/>
          </p:nvPr>
        </p:nvSpPr>
        <p:spPr>
          <a:xfrm>
            <a:off x="891121" y="4867280"/>
            <a:ext cx="10409767"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97935" y="90491"/>
            <a:ext cx="9867900" cy="860425"/>
          </a:xfrm>
        </p:spPr>
        <p:txBody>
          <a:bodyPr/>
          <a:lstStyle/>
          <a:p>
            <a:r>
              <a:rPr lang="en-US"/>
              <a:t>Click to edit Master title style</a:t>
            </a:r>
          </a:p>
        </p:txBody>
      </p:sp>
      <p:sp>
        <p:nvSpPr>
          <p:cNvPr id="3" name="Chart Placeholder 2"/>
          <p:cNvSpPr>
            <a:spLocks noGrp="1"/>
          </p:cNvSpPr>
          <p:nvPr>
            <p:ph type="chart" idx="1"/>
          </p:nvPr>
        </p:nvSpPr>
        <p:spPr>
          <a:xfrm>
            <a:off x="660400" y="1647830"/>
            <a:ext cx="108712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5488" y="232326"/>
            <a:ext cx="112776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475489" y="1188721"/>
            <a:ext cx="11272012"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511808" y="6294780"/>
            <a:ext cx="1024128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143445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12192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print"/>
          <a:srcRect t="4605"/>
          <a:stretch>
            <a:fillRect/>
          </a:stretch>
        </p:blipFill>
        <p:spPr bwMode="auto">
          <a:xfrm>
            <a:off x="0" y="0"/>
            <a:ext cx="12192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660400" y="1647830"/>
            <a:ext cx="108712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7" name="Rectangle 44"/>
          <p:cNvSpPr>
            <a:spLocks noGrp="1" noChangeArrowheads="1"/>
          </p:cNvSpPr>
          <p:nvPr>
            <p:ph type="title"/>
          </p:nvPr>
        </p:nvSpPr>
        <p:spPr bwMode="black">
          <a:xfrm>
            <a:off x="397935" y="90491"/>
            <a:ext cx="9867900"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a:t>
            </a:r>
            <a:br>
              <a:rPr lang="en-US"/>
            </a:br>
            <a:r>
              <a:rPr lang="en-US"/>
              <a:t>Master title style</a:t>
            </a:r>
          </a:p>
        </p:txBody>
      </p:sp>
      <p:sp>
        <p:nvSpPr>
          <p:cNvPr id="1125" name="Rectangle 101"/>
          <p:cNvSpPr>
            <a:spLocks noChangeArrowheads="1"/>
          </p:cNvSpPr>
          <p:nvPr/>
        </p:nvSpPr>
        <p:spPr bwMode="auto">
          <a:xfrm>
            <a:off x="0" y="6807200"/>
            <a:ext cx="12192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print"/>
          <a:srcRect/>
          <a:stretch>
            <a:fillRect/>
          </a:stretch>
        </p:blipFill>
        <p:spPr bwMode="auto">
          <a:xfrm>
            <a:off x="10348386" y="349250"/>
            <a:ext cx="1638300"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114300" y="6961193"/>
            <a:ext cx="1803400"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3594100" y="6961188"/>
            <a:ext cx="500380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11468103" y="6656393"/>
            <a:ext cx="596900" cy="11772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3" r:id="rId13"/>
  </p:sldLayoutIdLst>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obert.Hartwig@moore.s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hyperlink" Target="https://content.naic.org/sites/default/files/publication-pbl-pb-profitability-line-state.pdf"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news.ambest.com/newscontent.aspx?refnum=266436&amp;altsrc=114"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carriermanagement.com/news/2025/03/16/273012.ht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8.e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hyperlink" Target="https://www.aon.com/en/insights/reports/reinsurance-market-dynamic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hyperlink" Target="https://www.artemis.bm/dashboard/catastrophe-bonds-ils-issued-and-outstanding-by-year/"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www.artemis.bm/us-property-cat-rate-on-line-index" TargetMode="Externa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3" Type="http://schemas.openxmlformats.org/officeDocument/2006/relationships/hyperlink" Target="https://www.ncei.noaa.gov/access/billions/"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hyperlink" Target="https://www.swissre.com/risk-knowledge/mitigating-climate-risk/hurricane-ian-revisited.html"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www.bankrate.com/insurance/homeowners-insurance/states/" TargetMode="Externa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www.bankrate.com/insurance/homeowners-insurance/state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laweconcenter.org/wp-content/uploads/2023/11/Rethinking-Prop-103s-Approach-to-Insurance-Regulation-2.pdf"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hyperlink" Target="https://laweconcenter.org/wp-content/uploads/2023/11/Rethinking-Prop-103s-Approach-to-Insurance-Regulation-2.pdf"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31.emf"/></Relationships>
</file>

<file path=ppt/slides/_rels/slide41.xml.rels><?xml version="1.0" encoding="UTF-8" standalone="yes"?>
<Relationships xmlns="http://schemas.openxmlformats.org/package/2006/relationships"><Relationship Id="rId3" Type="http://schemas.openxmlformats.org/officeDocument/2006/relationships/hyperlink" Target="https://www.bea.gov/data/gdp/gdp-state"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3.emf"/></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6.bin"/><Relationship Id="rId1" Type="http://schemas.openxmlformats.org/officeDocument/2006/relationships/slideLayout" Target="../slideLayouts/slideLayout7.xml"/><Relationship Id="rId4" Type="http://schemas.openxmlformats.org/officeDocument/2006/relationships/hyperlink" Target="https://www.wsj.com/economy/central-banking/where-do-economists-think-were-headed-these-are-their-predictions-b3db91ea?mod=hp_listb_pos1" TargetMode="Externa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6.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7.emf"/></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19.bin"/><Relationship Id="rId1" Type="http://schemas.openxmlformats.org/officeDocument/2006/relationships/slideLayout" Target="../slideLayouts/slideLayout6.xml"/><Relationship Id="rId4" Type="http://schemas.openxmlformats.org/officeDocument/2006/relationships/hyperlink" Target="https://fred.stlouisfed.org/series/GFDEBTN"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cbo.gov/publication/61270"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budgetlab.yale.edu/research/state-us-tariffs-august-7-2025"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hyperlink" Target="https://oec.world/en/profile/bilateral-product/motor-vehicles-parts-and-accessories-8701-to-8705/reporter/usa"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46.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58.xml"/><Relationship Id="rId1" Type="http://schemas.openxmlformats.org/officeDocument/2006/relationships/slideLayout" Target="../slideLayouts/slideLayout12.xml"/><Relationship Id="rId6" Type="http://schemas.openxmlformats.org/officeDocument/2006/relationships/hyperlink" Target="https://fred.stlouisfed.org/series/WPUSI012011" TargetMode="External"/><Relationship Id="rId5" Type="http://schemas.openxmlformats.org/officeDocument/2006/relationships/hyperlink" Target="https://fred.stlouisfed.org/series/WPUIP23111021" TargetMode="External"/><Relationship Id="rId4" Type="http://schemas.openxmlformats.org/officeDocument/2006/relationships/image" Target="../media/image47.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48.emf"/></Relationships>
</file>

<file path=ppt/slides/_rels/slide62.xml.rels><?xml version="1.0" encoding="UTF-8" standalone="yes"?>
<Relationships xmlns="http://schemas.openxmlformats.org/package/2006/relationships"><Relationship Id="rId3" Type="http://schemas.openxmlformats.org/officeDocument/2006/relationships/hyperlink" Target="https://fred.stlouisfed.org/series/WPUIP2311001"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3" Type="http://schemas.openxmlformats.org/officeDocument/2006/relationships/hyperlink" Target="https://fred.stlouisfed.org/series/WPUIP2311001" TargetMode="External"/><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fred.stlouisfed.org/series/PCU3352233522" TargetMode="External"/><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oleObject" Target="../embeddings/oleObject23.bin"/><Relationship Id="rId1" Type="http://schemas.openxmlformats.org/officeDocument/2006/relationships/slideLayout" Target="../slideLayouts/slideLayout7.xml"/><Relationship Id="rId5" Type="http://schemas.openxmlformats.org/officeDocument/2006/relationships/hyperlink" Target="https://data.bls.gov/timeseries/CUUR0000SETE?output_view=data" TargetMode="External"/><Relationship Id="rId4" Type="http://schemas.openxmlformats.org/officeDocument/2006/relationships/hyperlink" Target="https://www.bls.gov/cpi/factsheets/motor-vehicle-insurance.htm"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fred.stlouisfed.org/series/CUUR0000SETC"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3" Type="http://schemas.openxmlformats.org/officeDocument/2006/relationships/hyperlink" Target="https://fred.stlouisfed.org/series/CUUR0000SETA01" TargetMode="Externa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6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oleObject" Target="../embeddings/oleObject24.bin"/><Relationship Id="rId1" Type="http://schemas.openxmlformats.org/officeDocument/2006/relationships/slideLayout" Target="../slideLayouts/slideLayout7.xml"/><Relationship Id="rId4" Type="http://schemas.openxmlformats.org/officeDocument/2006/relationships/hyperlink" Target="https://fred.stlouisfed.org/series/CPIMEDS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hyperlink" Target="https://www.swissre.com/dam/jcr:b2178beb-350f-406e-8714-63ea4b3fe2e1/swiss-re-institute-us-pc-dog-days-are-over.pdf" TargetMode="External"/><Relationship Id="rId5" Type="http://schemas.openxmlformats.org/officeDocument/2006/relationships/image" Target="../media/image8.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57.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58.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59.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60.e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72.xml"/><Relationship Id="rId1" Type="http://schemas.openxmlformats.org/officeDocument/2006/relationships/slideLayout" Target="../slideLayouts/slideLayout6.xml"/><Relationship Id="rId6" Type="http://schemas.openxmlformats.org/officeDocument/2006/relationships/hyperlink" Target="https://crashstats.nhtsa.dot.gov/Api/Public/ViewPublication/813670" TargetMode="External"/><Relationship Id="rId5" Type="http://schemas.openxmlformats.org/officeDocument/2006/relationships/hyperlink" Target="https://www.iihs.org/iihs/topics/t/general-statistics/fatalityfacts/overview-of-fatality-facts" TargetMode="External"/><Relationship Id="rId4" Type="http://schemas.openxmlformats.org/officeDocument/2006/relationships/image" Target="../media/image61.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hyperlink" Target="https://crashstats.nhtsa.dot.gov/Api/Public/ViewPublication/813710" TargetMode="External"/><Relationship Id="rId4" Type="http://schemas.openxmlformats.org/officeDocument/2006/relationships/image" Target="../media/image62.e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6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64.emf"/></Relationships>
</file>

<file path=ppt/slides/_rels/slide8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66.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67.emf"/></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82.xml"/><Relationship Id="rId1" Type="http://schemas.openxmlformats.org/officeDocument/2006/relationships/slideLayout" Target="../slideLayouts/slideLayout6.xml"/><Relationship Id="rId4" Type="http://schemas.openxmlformats.org/officeDocument/2006/relationships/image" Target="../media/image69.em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https://instituteforlegalreform.com/research/tort-costs-in-america-an-empirical-analysis-of-costs-and-compensation-in-the-u-s-tort-system-third-edition/" TargetMode="Externa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90.xml.rels><?xml version="1.0" encoding="UTF-8" standalone="yes"?>
<Relationships xmlns="http://schemas.openxmlformats.org/package/2006/relationships"><Relationship Id="rId3" Type="http://schemas.openxmlformats.org/officeDocument/2006/relationships/hyperlink" Target="https://www.swissre.com/institute/research/sigma-research/sigma-2024-04-social-inflation.html" TargetMode="Externa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91.xml.rels><?xml version="1.0" encoding="UTF-8" standalone="yes"?>
<Relationships xmlns="http://schemas.openxmlformats.org/package/2006/relationships"><Relationship Id="rId3" Type="http://schemas.openxmlformats.org/officeDocument/2006/relationships/hyperlink" Target="https://instituteforlegalreform.com/research/nuclear-verdicts-trends-causes-and-solutions/" TargetMode="External"/><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9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hyperlink" Target="https://instituteforlegalreform.com/research/tort-costs-in-america-an-empirical-analysis-of-costs-and-compensation-in-the-u-s-tort-system-third-edition/" TargetMode="Externa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9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hyperlink" Target="https://instituteforlegalreform.com/research/tort-costs-in-america-an-empirical-analysis-of-costs-and-compensation-of-the-u-s-tort-system/" TargetMode="Externa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hyperlink" Target="mailto:robert.hartwig@moore.sc.edu" TargetMode="External"/><Relationship Id="rId2" Type="http://schemas.openxmlformats.org/officeDocument/2006/relationships/notesSlide" Target="../notesSlides/notesSlide93.xml"/><Relationship Id="rId1" Type="http://schemas.openxmlformats.org/officeDocument/2006/relationships/slideLayout" Target="../slideLayouts/slideLayout6.xml"/><Relationship Id="rId5" Type="http://schemas.openxmlformats.org/officeDocument/2006/relationships/image" Target="../media/image77.jpeg"/><Relationship Id="rId4" Type="http://schemas.openxmlformats.org/officeDocument/2006/relationships/hyperlink" Target="http://www.uscriskcenter.co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87934" y="563564"/>
            <a:ext cx="12367863" cy="1138773"/>
          </a:xfrm>
          <a:ln/>
        </p:spPr>
        <p:txBody>
          <a:bodyPr/>
          <a:lstStyle/>
          <a:p>
            <a:r>
              <a:rPr lang="en-US" sz="4000" dirty="0"/>
              <a:t>At the Crossroads: The New Economics and Politics of the P/C </a:t>
            </a:r>
            <a:r>
              <a:rPr lang="en-US" sz="4000"/>
              <a:t>Insurance Industry</a:t>
            </a:r>
            <a:endParaRPr lang="en-US" sz="2000" i="1" dirty="0">
              <a:solidFill>
                <a:srgbClr val="C00000"/>
              </a:solidFill>
            </a:endParaRPr>
          </a:p>
        </p:txBody>
      </p:sp>
      <p:sp>
        <p:nvSpPr>
          <p:cNvPr id="106500" name="Rectangle 3"/>
          <p:cNvSpPr txBox="1">
            <a:spLocks noChangeArrowheads="1"/>
          </p:cNvSpPr>
          <p:nvPr/>
        </p:nvSpPr>
        <p:spPr bwMode="gray">
          <a:xfrm>
            <a:off x="1607575" y="3915321"/>
            <a:ext cx="9144000" cy="1297278"/>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a:t>
            </a:r>
          </a:p>
          <a:p>
            <a:pPr algn="ctr" eaLnBrk="0" hangingPunct="0">
              <a:lnSpc>
                <a:spcPct val="90000"/>
              </a:lnSpc>
              <a:spcBef>
                <a:spcPct val="25000"/>
              </a:spcBef>
              <a:buClr>
                <a:schemeClr val="accent1"/>
              </a:buClr>
            </a:pPr>
            <a:r>
              <a:rPr lang="en-US" b="1" dirty="0">
                <a:solidFill>
                  <a:schemeClr val="bg2"/>
                </a:solidFill>
                <a:sym typeface="Symbol" pitchFamily="18" charset="2"/>
              </a:rPr>
              <a:t>Clinical Associate Professor of Finance, Risk Management &amp; Insurance</a:t>
            </a:r>
          </a:p>
          <a:p>
            <a:pPr algn="ctr" eaLnBrk="0" hangingPunct="0">
              <a:lnSpc>
                <a:spcPct val="90000"/>
              </a:lnSpc>
              <a:spcBef>
                <a:spcPct val="25000"/>
              </a:spcBef>
              <a:buClr>
                <a:schemeClr val="accent1"/>
              </a:buClr>
            </a:pPr>
            <a:r>
              <a:rPr lang="en-US" b="1" dirty="0">
                <a:solidFill>
                  <a:schemeClr val="bg2"/>
                </a:solidFill>
                <a:sym typeface="Symbol" pitchFamily="18" charset="2"/>
              </a:rPr>
              <a:t>Darla Moore School of Business  University of South Carolina</a:t>
            </a:r>
          </a:p>
          <a:p>
            <a:pPr algn="ctr" eaLnBrk="0" hangingPunct="0">
              <a:lnSpc>
                <a:spcPct val="90000"/>
              </a:lnSpc>
              <a:spcBef>
                <a:spcPct val="25000"/>
              </a:spcBef>
              <a:buClr>
                <a:schemeClr val="accent1"/>
              </a:buClr>
            </a:pPr>
            <a:r>
              <a:rPr lang="en-US" b="1" dirty="0">
                <a:solidFill>
                  <a:schemeClr val="bg2"/>
                </a:solidFill>
                <a:sym typeface="Symbol" pitchFamily="18" charset="2"/>
                <a:hlinkClick r:id="rId3"/>
              </a:rPr>
              <a:t>Robert.Hartwig@moore.sc.edu</a:t>
            </a:r>
            <a:r>
              <a:rPr lang="en-US" b="1" dirty="0">
                <a:solidFill>
                  <a:schemeClr val="bg2"/>
                </a:solidFill>
                <a:sym typeface="Symbol" pitchFamily="18" charset="2"/>
              </a:rPr>
              <a:t>   803.777.6782</a:t>
            </a:r>
            <a:endParaRPr lang="en-US" b="1" dirty="0">
              <a:solidFill>
                <a:schemeClr val="bg1"/>
              </a:solidFill>
              <a:sym typeface="Symbol" pitchFamily="18" charset="2"/>
            </a:endParaRPr>
          </a:p>
        </p:txBody>
      </p:sp>
      <p:sp>
        <p:nvSpPr>
          <p:cNvPr id="6" name="Rectangle 3"/>
          <p:cNvSpPr txBox="1">
            <a:spLocks noChangeArrowheads="1"/>
          </p:cNvSpPr>
          <p:nvPr/>
        </p:nvSpPr>
        <p:spPr bwMode="auto">
          <a:xfrm>
            <a:off x="766917" y="2130147"/>
            <a:ext cx="10825316" cy="1794337"/>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sz="2800" kern="0" dirty="0"/>
              <a:t>Insurance Consumer Affairs Exchange</a:t>
            </a:r>
          </a:p>
          <a:p>
            <a:pPr>
              <a:lnSpc>
                <a:spcPct val="80000"/>
              </a:lnSpc>
            </a:pPr>
            <a:r>
              <a:rPr lang="en-US" sz="2800" kern="0" dirty="0"/>
              <a:t>Fall 2025 ICAE Conference</a:t>
            </a:r>
          </a:p>
          <a:p>
            <a:pPr>
              <a:lnSpc>
                <a:spcPct val="80000"/>
              </a:lnSpc>
            </a:pPr>
            <a:r>
              <a:rPr lang="en-US" sz="2800" kern="0" dirty="0"/>
              <a:t>Boise, ID</a:t>
            </a:r>
          </a:p>
          <a:p>
            <a:pPr>
              <a:lnSpc>
                <a:spcPct val="80000"/>
              </a:lnSpc>
            </a:pPr>
            <a:r>
              <a:rPr lang="en-US" sz="2800" kern="0"/>
              <a:t>September 23, </a:t>
            </a:r>
            <a:r>
              <a:rPr lang="en-US" sz="2800" kern="0" dirty="0"/>
              <a:t>2025</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7557" y="5353854"/>
            <a:ext cx="4860230" cy="1241438"/>
          </a:xfrm>
          <a:prstGeom prst="rect">
            <a:avLst/>
          </a:prstGeom>
        </p:spPr>
      </p:pic>
    </p:spTree>
    <p:extLst>
      <p:ext uri="{BB962C8B-B14F-4D97-AF65-F5344CB8AC3E}">
        <p14:creationId xmlns:p14="http://schemas.microsoft.com/office/powerpoint/2010/main" val="324391875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30" name="Rectangle 2"/>
          <p:cNvSpPr>
            <a:spLocks noGrp="1" noChangeArrowheads="1"/>
          </p:cNvSpPr>
          <p:nvPr>
            <p:ph type="title"/>
          </p:nvPr>
        </p:nvSpPr>
        <p:spPr/>
        <p:txBody>
          <a:bodyPr/>
          <a:lstStyle/>
          <a:p>
            <a:r>
              <a:rPr lang="en-US" dirty="0"/>
              <a:t>ROE: Property/Casualty Insurance by Major Event, 1987–2025F</a:t>
            </a:r>
          </a:p>
        </p:txBody>
      </p:sp>
      <p:sp>
        <p:nvSpPr>
          <p:cNvPr id="52227" name="Rectangle 105"/>
          <p:cNvSpPr>
            <a:spLocks noGrp="1" noChangeArrowheads="1"/>
          </p:cNvSpPr>
          <p:nvPr>
            <p:ph type="dt" sz="half" idx="10"/>
          </p:nvPr>
        </p:nvSpPr>
        <p:spPr>
          <a:noFill/>
        </p:spPr>
        <p:txBody>
          <a:bodyPr/>
          <a:lstStyle/>
          <a:p>
            <a:r>
              <a:rPr lang="en-US"/>
              <a:t>12/01/09 - 9pm</a:t>
            </a:r>
          </a:p>
        </p:txBody>
      </p:sp>
      <p:sp>
        <p:nvSpPr>
          <p:cNvPr id="52228"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10</a:t>
            </a:fld>
            <a:endParaRPr lang="en-US"/>
          </a:p>
        </p:txBody>
      </p:sp>
      <p:sp>
        <p:nvSpPr>
          <p:cNvPr id="52231" name="Rectangle 3"/>
          <p:cNvSpPr>
            <a:spLocks noChangeArrowheads="1"/>
          </p:cNvSpPr>
          <p:nvPr/>
        </p:nvSpPr>
        <p:spPr bwMode="auto">
          <a:xfrm>
            <a:off x="-1" y="6370516"/>
            <a:ext cx="9368287" cy="4708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200" dirty="0"/>
              <a:t>*Excludes Mortgage &amp; Financial Guarantee in 2008 – 2025F.   </a:t>
            </a:r>
          </a:p>
          <a:p>
            <a:pPr marL="133350" indent="-133350" eaLnBrk="0" hangingPunct="0">
              <a:lnSpc>
                <a:spcPct val="90000"/>
              </a:lnSpc>
              <a:buClr>
                <a:schemeClr val="accent2"/>
              </a:buClr>
              <a:tabLst>
                <a:tab pos="112713" algn="r"/>
              </a:tabLst>
            </a:pPr>
            <a:r>
              <a:rPr lang="en-US" sz="1200" dirty="0"/>
              <a:t>	Sources: A.M. Best, ISO, </a:t>
            </a:r>
            <a:r>
              <a:rPr lang="en-US" sz="1200" i="1" dirty="0"/>
              <a:t>Fortune, </a:t>
            </a:r>
            <a:r>
              <a:rPr lang="en-US" sz="1200" dirty="0"/>
              <a:t>APCIA; USC RUM Center.</a:t>
            </a:r>
          </a:p>
        </p:txBody>
      </p:sp>
      <p:graphicFrame>
        <p:nvGraphicFramePr>
          <p:cNvPr id="2026500" name="Object 2"/>
          <p:cNvGraphicFramePr>
            <a:graphicFrameLocks/>
          </p:cNvGraphicFramePr>
          <p:nvPr>
            <p:extLst>
              <p:ext uri="{D42A27DB-BD31-4B8C-83A1-F6EECF244321}">
                <p14:modId xmlns:p14="http://schemas.microsoft.com/office/powerpoint/2010/main" val="2172084286"/>
              </p:ext>
            </p:extLst>
          </p:nvPr>
        </p:nvGraphicFramePr>
        <p:xfrm>
          <a:off x="783771" y="1475848"/>
          <a:ext cx="10087429" cy="4579937"/>
        </p:xfrm>
        <a:graphic>
          <a:graphicData uri="http://schemas.openxmlformats.org/presentationml/2006/ole">
            <mc:AlternateContent xmlns:mc="http://schemas.openxmlformats.org/markup-compatibility/2006">
              <mc:Choice xmlns:v="urn:schemas-microsoft-com:vml" Requires="v">
                <p:oleObj name="Chart" r:id="rId3" imgW="8581913" imgH="4610271" progId="MSGraph.Chart.8">
                  <p:embed followColorScheme="full"/>
                </p:oleObj>
              </mc:Choice>
              <mc:Fallback>
                <p:oleObj name="Chart" r:id="rId3" imgW="8581913" imgH="4610271" progId="MSGraph.Chart.8">
                  <p:embed followColorScheme="full"/>
                  <p:pic>
                    <p:nvPicPr>
                      <p:cNvPr id="2026500" name="Object 2"/>
                      <p:cNvPicPr>
                        <a:picLocks noChangeArrowheads="1"/>
                      </p:cNvPicPr>
                      <p:nvPr/>
                    </p:nvPicPr>
                    <p:blipFill>
                      <a:blip r:embed="rId4"/>
                      <a:srcRect/>
                      <a:stretch>
                        <a:fillRect/>
                      </a:stretch>
                    </p:blipFill>
                    <p:spPr bwMode="gray">
                      <a:xfrm>
                        <a:off x="783771" y="1475848"/>
                        <a:ext cx="10087429" cy="4579937"/>
                      </a:xfrm>
                      <a:prstGeom prst="rect">
                        <a:avLst/>
                      </a:prstGeom>
                      <a:noFill/>
                    </p:spPr>
                  </p:pic>
                </p:oleObj>
              </mc:Fallback>
            </mc:AlternateContent>
          </a:graphicData>
        </a:graphic>
      </p:graphicFrame>
      <p:sp>
        <p:nvSpPr>
          <p:cNvPr id="52232" name="Rectangle 5"/>
          <p:cNvSpPr>
            <a:spLocks noChangeArrowheads="1"/>
          </p:cNvSpPr>
          <p:nvPr/>
        </p:nvSpPr>
        <p:spPr bwMode="blackWhite">
          <a:xfrm>
            <a:off x="2327423" y="1433329"/>
            <a:ext cx="2977972" cy="98893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Influenced Both by  Cyclicality and Volatility</a:t>
            </a:r>
            <a:endParaRPr lang="pt-BR" b="1" dirty="0">
              <a:solidFill>
                <a:srgbClr val="FFFFFF"/>
              </a:solidFill>
            </a:endParaRPr>
          </a:p>
        </p:txBody>
      </p:sp>
      <p:sp>
        <p:nvSpPr>
          <p:cNvPr id="2026503" name="Oval 7"/>
          <p:cNvSpPr>
            <a:spLocks noChangeArrowheads="1"/>
          </p:cNvSpPr>
          <p:nvPr/>
        </p:nvSpPr>
        <p:spPr bwMode="auto">
          <a:xfrm>
            <a:off x="2170820"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555554" y="3904184"/>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639887" y="3792067"/>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631980" y="4545152"/>
            <a:ext cx="1085850" cy="486869"/>
          </a:xfrm>
          <a:prstGeom prst="wedgeRectCallout">
            <a:avLst>
              <a:gd name="adj1" fmla="val 47446"/>
              <a:gd name="adj2" fmla="val -1054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 </a:t>
            </a:r>
            <a:r>
              <a:rPr lang="en-US" sz="1400" b="1" dirty="0" err="1">
                <a:solidFill>
                  <a:schemeClr val="bg1"/>
                </a:solidFill>
              </a:rPr>
              <a:t>Iniki</a:t>
            </a:r>
            <a:endParaRPr lang="en-US" sz="1400" b="1" dirty="0">
              <a:solidFill>
                <a:schemeClr val="bg1"/>
              </a:solidFill>
            </a:endParaRPr>
          </a:p>
        </p:txBody>
      </p:sp>
      <p:sp>
        <p:nvSpPr>
          <p:cNvPr id="2026509" name="Oval 13"/>
          <p:cNvSpPr>
            <a:spLocks noChangeArrowheads="1"/>
          </p:cNvSpPr>
          <p:nvPr/>
        </p:nvSpPr>
        <p:spPr bwMode="auto">
          <a:xfrm>
            <a:off x="3109836" y="3644956"/>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708938" y="4930205"/>
            <a:ext cx="1162050" cy="292100"/>
          </a:xfrm>
          <a:prstGeom prst="wedgeRectCallout">
            <a:avLst>
              <a:gd name="adj1" fmla="val 2625"/>
              <a:gd name="adj2" fmla="val -2944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831804" y="2755381"/>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603336" y="3967798"/>
            <a:ext cx="1113982" cy="842628"/>
          </a:xfrm>
          <a:prstGeom prst="wedgeRectCallout">
            <a:avLst>
              <a:gd name="adj1" fmla="val -15597"/>
              <a:gd name="adj2" fmla="val -1259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781318" y="4662296"/>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355280" y="3413232"/>
            <a:ext cx="958850" cy="292100"/>
          </a:xfrm>
          <a:prstGeom prst="wedgeRectCallout">
            <a:avLst>
              <a:gd name="adj1" fmla="val 14160"/>
              <a:gd name="adj2" fmla="val 3678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Sept. 11</a:t>
            </a:r>
          </a:p>
        </p:txBody>
      </p:sp>
      <p:sp>
        <p:nvSpPr>
          <p:cNvPr id="2026518" name="Oval 22"/>
          <p:cNvSpPr>
            <a:spLocks noChangeArrowheads="1"/>
          </p:cNvSpPr>
          <p:nvPr/>
        </p:nvSpPr>
        <p:spPr bwMode="auto">
          <a:xfrm>
            <a:off x="5784342"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454362" y="1742309"/>
            <a:ext cx="1174750" cy="508000"/>
          </a:xfrm>
          <a:prstGeom prst="wedgeRectCallout">
            <a:avLst>
              <a:gd name="adj1" fmla="val -12506"/>
              <a:gd name="adj2" fmla="val 1946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96625" y="3078465"/>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88703" y="4159375"/>
            <a:ext cx="1314450" cy="292494"/>
          </a:xfrm>
          <a:prstGeom prst="wedgeRectCallout">
            <a:avLst>
              <a:gd name="adj1" fmla="val -18614"/>
              <a:gd name="adj2" fmla="val -237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4 Hurricanes</a:t>
            </a:r>
          </a:p>
        </p:txBody>
      </p:sp>
      <p:sp>
        <p:nvSpPr>
          <p:cNvPr id="2026524" name="Oval 28"/>
          <p:cNvSpPr>
            <a:spLocks noChangeArrowheads="1"/>
          </p:cNvSpPr>
          <p:nvPr/>
        </p:nvSpPr>
        <p:spPr bwMode="auto">
          <a:xfrm rot="20669781">
            <a:off x="6314507" y="2630912"/>
            <a:ext cx="335677" cy="1691209"/>
          </a:xfrm>
          <a:prstGeom prst="ellipse">
            <a:avLst/>
          </a:prstGeom>
          <a:noFill/>
          <a:ln w="38100">
            <a:solidFill>
              <a:srgbClr val="FF0000"/>
            </a:solidFill>
            <a:prstDash val="sysDash"/>
            <a:round/>
            <a:headEnd/>
            <a:tailEnd/>
          </a:ln>
        </p:spPr>
        <p:txBody>
          <a:bodyPr wrap="none" anchor="ctr"/>
          <a:lstStyle/>
          <a:p>
            <a:endParaRPr lang="en-US"/>
          </a:p>
        </p:txBody>
      </p:sp>
      <p:sp>
        <p:nvSpPr>
          <p:cNvPr id="2026525" name="AutoShape 29"/>
          <p:cNvSpPr>
            <a:spLocks noChangeArrowheads="1"/>
          </p:cNvSpPr>
          <p:nvPr/>
        </p:nvSpPr>
        <p:spPr bwMode="blackWhite">
          <a:xfrm>
            <a:off x="5565556" y="4630476"/>
            <a:ext cx="2039600" cy="737806"/>
          </a:xfrm>
          <a:prstGeom prst="wedgeRectCallout">
            <a:avLst>
              <a:gd name="adj1" fmla="val 6723"/>
              <a:gd name="adj2" fmla="val -88624"/>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Financial Crisis*            ROE fell by 8.3 pts from 12.7% to 4.4%</a:t>
            </a:r>
          </a:p>
        </p:txBody>
      </p:sp>
      <p:sp>
        <p:nvSpPr>
          <p:cNvPr id="52249" name="Rectangle 31"/>
          <p:cNvSpPr>
            <a:spLocks noChangeArrowheads="1"/>
          </p:cNvSpPr>
          <p:nvPr/>
        </p:nvSpPr>
        <p:spPr bwMode="black">
          <a:xfrm>
            <a:off x="447083" y="126395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26" name="AutoShape 26"/>
          <p:cNvSpPr>
            <a:spLocks noChangeArrowheads="1"/>
          </p:cNvSpPr>
          <p:nvPr/>
        </p:nvSpPr>
        <p:spPr bwMode="blackWhite">
          <a:xfrm>
            <a:off x="7674165" y="4555327"/>
            <a:ext cx="1098599" cy="678425"/>
          </a:xfrm>
          <a:prstGeom prst="wedgeRectCallout">
            <a:avLst>
              <a:gd name="adj1" fmla="val -76771"/>
              <a:gd name="adj2" fmla="val -979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Record Tornado Losses</a:t>
            </a:r>
          </a:p>
        </p:txBody>
      </p:sp>
      <p:sp>
        <p:nvSpPr>
          <p:cNvPr id="27" name="Oval 28"/>
          <p:cNvSpPr>
            <a:spLocks noChangeArrowheads="1"/>
          </p:cNvSpPr>
          <p:nvPr/>
        </p:nvSpPr>
        <p:spPr bwMode="auto">
          <a:xfrm>
            <a:off x="7174633"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440330" y="3544542"/>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836784" y="4117975"/>
            <a:ext cx="766915" cy="329380"/>
          </a:xfrm>
          <a:prstGeom prst="wedgeRectCallout">
            <a:avLst>
              <a:gd name="adj1" fmla="val -57801"/>
              <a:gd name="adj2" fmla="val -1194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Sandy</a:t>
            </a:r>
          </a:p>
        </p:txBody>
      </p:sp>
      <p:sp>
        <p:nvSpPr>
          <p:cNvPr id="30" name="Oval 28"/>
          <p:cNvSpPr>
            <a:spLocks noChangeArrowheads="1"/>
          </p:cNvSpPr>
          <p:nvPr/>
        </p:nvSpPr>
        <p:spPr bwMode="auto">
          <a:xfrm>
            <a:off x="7644441" y="301600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06795" y="2422260"/>
            <a:ext cx="766915" cy="402509"/>
          </a:xfrm>
          <a:prstGeom prst="wedgeRectCallout">
            <a:avLst>
              <a:gd name="adj1" fmla="val 21932"/>
              <a:gd name="adj2" fmla="val 98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 CATs</a:t>
            </a:r>
          </a:p>
        </p:txBody>
      </p:sp>
      <p:sp>
        <p:nvSpPr>
          <p:cNvPr id="33" name="Oval 28"/>
          <p:cNvSpPr>
            <a:spLocks noChangeArrowheads="1"/>
          </p:cNvSpPr>
          <p:nvPr/>
        </p:nvSpPr>
        <p:spPr bwMode="auto">
          <a:xfrm>
            <a:off x="8574800" y="3756611"/>
            <a:ext cx="307975" cy="533400"/>
          </a:xfrm>
          <a:prstGeom prst="ellipse">
            <a:avLst/>
          </a:prstGeom>
          <a:noFill/>
          <a:ln w="38100">
            <a:solidFill>
              <a:srgbClr val="FF6801"/>
            </a:solidFill>
            <a:round/>
            <a:headEnd/>
            <a:tailEnd/>
          </a:ln>
        </p:spPr>
        <p:txBody>
          <a:bodyPr wrap="none" anchor="ctr"/>
          <a:lstStyle/>
          <a:p>
            <a:endParaRPr lang="en-US"/>
          </a:p>
        </p:txBody>
      </p:sp>
      <p:sp>
        <p:nvSpPr>
          <p:cNvPr id="34" name="AutoShape 26"/>
          <p:cNvSpPr>
            <a:spLocks noChangeArrowheads="1"/>
          </p:cNvSpPr>
          <p:nvPr/>
        </p:nvSpPr>
        <p:spPr bwMode="blackWhite">
          <a:xfrm>
            <a:off x="8037939" y="1896369"/>
            <a:ext cx="985145" cy="1087124"/>
          </a:xfrm>
          <a:prstGeom prst="wedgeRectCallout">
            <a:avLst>
              <a:gd name="adj1" fmla="val 17005"/>
              <a:gd name="adj2" fmla="val 118114"/>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Harvey, Irma, Maria, CA Wildfires</a:t>
            </a:r>
          </a:p>
        </p:txBody>
      </p:sp>
      <p:sp>
        <p:nvSpPr>
          <p:cNvPr id="35" name="AutoShape 8"/>
          <p:cNvSpPr>
            <a:spLocks noChangeArrowheads="1"/>
          </p:cNvSpPr>
          <p:nvPr/>
        </p:nvSpPr>
        <p:spPr bwMode="blackWhite">
          <a:xfrm>
            <a:off x="10746998" y="2447720"/>
            <a:ext cx="1101604" cy="549823"/>
          </a:xfrm>
          <a:prstGeom prst="wedgeRectCallout">
            <a:avLst>
              <a:gd name="adj1" fmla="val -72898"/>
              <a:gd name="adj2" fmla="val 22967"/>
            </a:avLst>
          </a:prstGeom>
          <a:solidFill>
            <a:srgbClr val="225A7A"/>
          </a:soli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u="sng" dirty="0">
                <a:solidFill>
                  <a:schemeClr val="bg1"/>
                </a:solidFill>
              </a:rPr>
              <a:t>2024E*</a:t>
            </a:r>
            <a:r>
              <a:rPr lang="en-US" sz="1600" b="1" dirty="0">
                <a:solidFill>
                  <a:schemeClr val="bg1"/>
                </a:solidFill>
              </a:rPr>
              <a:t> 9.4%</a:t>
            </a:r>
          </a:p>
        </p:txBody>
      </p:sp>
      <p:sp>
        <p:nvSpPr>
          <p:cNvPr id="36" name="AutoShape 8"/>
          <p:cNvSpPr>
            <a:spLocks noChangeArrowheads="1"/>
          </p:cNvSpPr>
          <p:nvPr/>
        </p:nvSpPr>
        <p:spPr bwMode="blackWhite">
          <a:xfrm>
            <a:off x="8919400" y="4477194"/>
            <a:ext cx="1252795" cy="910983"/>
          </a:xfrm>
          <a:prstGeom prst="wedgeRectCallout">
            <a:avLst>
              <a:gd name="adj1" fmla="val -6324"/>
              <a:gd name="adj2" fmla="val -9627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0000"/>
                </a:solidFill>
              </a:rPr>
              <a:t>2020 6.9% Covid-19</a:t>
            </a:r>
          </a:p>
        </p:txBody>
      </p:sp>
      <p:sp>
        <p:nvSpPr>
          <p:cNvPr id="37" name="Oval 28"/>
          <p:cNvSpPr>
            <a:spLocks noChangeArrowheads="1"/>
          </p:cNvSpPr>
          <p:nvPr/>
        </p:nvSpPr>
        <p:spPr bwMode="auto">
          <a:xfrm>
            <a:off x="9327131" y="3537440"/>
            <a:ext cx="307975" cy="533400"/>
          </a:xfrm>
          <a:prstGeom prst="ellipse">
            <a:avLst/>
          </a:prstGeom>
          <a:noFill/>
          <a:ln w="38100">
            <a:solidFill>
              <a:srgbClr val="FF6801"/>
            </a:solidFill>
            <a:round/>
            <a:headEnd/>
            <a:tailEnd/>
          </a:ln>
        </p:spPr>
        <p:txBody>
          <a:bodyPr wrap="none" anchor="ctr"/>
          <a:lstStyle/>
          <a:p>
            <a:endParaRPr lang="en-US"/>
          </a:p>
        </p:txBody>
      </p:sp>
      <p:sp>
        <p:nvSpPr>
          <p:cNvPr id="38" name="Oval 28">
            <a:extLst>
              <a:ext uri="{FF2B5EF4-FFF2-40B4-BE49-F238E27FC236}">
                <a16:creationId xmlns:a16="http://schemas.microsoft.com/office/drawing/2014/main" id="{DD69943A-3DA7-49FA-AA4D-49BA67704C6A}"/>
              </a:ext>
            </a:extLst>
          </p:cNvPr>
          <p:cNvSpPr>
            <a:spLocks noChangeArrowheads="1"/>
          </p:cNvSpPr>
          <p:nvPr/>
        </p:nvSpPr>
        <p:spPr bwMode="auto">
          <a:xfrm>
            <a:off x="9771487" y="3855712"/>
            <a:ext cx="307975" cy="533400"/>
          </a:xfrm>
          <a:prstGeom prst="ellipse">
            <a:avLst/>
          </a:prstGeom>
          <a:noFill/>
          <a:ln w="38100">
            <a:solidFill>
              <a:srgbClr val="FF6801"/>
            </a:solidFill>
            <a:round/>
            <a:headEnd/>
            <a:tailEnd/>
          </a:ln>
        </p:spPr>
        <p:txBody>
          <a:bodyPr wrap="none" anchor="ctr"/>
          <a:lstStyle/>
          <a:p>
            <a:endParaRPr lang="en-US"/>
          </a:p>
        </p:txBody>
      </p:sp>
      <p:sp>
        <p:nvSpPr>
          <p:cNvPr id="2" name="AutoShape 26">
            <a:extLst>
              <a:ext uri="{FF2B5EF4-FFF2-40B4-BE49-F238E27FC236}">
                <a16:creationId xmlns:a16="http://schemas.microsoft.com/office/drawing/2014/main" id="{BD1C0B67-08C9-F8D0-5C21-CEEAC6A8D57B}"/>
              </a:ext>
            </a:extLst>
          </p:cNvPr>
          <p:cNvSpPr>
            <a:spLocks noChangeArrowheads="1"/>
          </p:cNvSpPr>
          <p:nvPr/>
        </p:nvSpPr>
        <p:spPr bwMode="blackWhite">
          <a:xfrm>
            <a:off x="9368286" y="3056153"/>
            <a:ext cx="766915" cy="329380"/>
          </a:xfrm>
          <a:prstGeom prst="wedgeRectCallout">
            <a:avLst>
              <a:gd name="adj1" fmla="val 18123"/>
              <a:gd name="adj2" fmla="val 1637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Ian</a:t>
            </a:r>
          </a:p>
        </p:txBody>
      </p:sp>
      <p:sp>
        <p:nvSpPr>
          <p:cNvPr id="39" name="AutoShape 8">
            <a:extLst>
              <a:ext uri="{FF2B5EF4-FFF2-40B4-BE49-F238E27FC236}">
                <a16:creationId xmlns:a16="http://schemas.microsoft.com/office/drawing/2014/main" id="{2185222C-231B-4D1A-9D42-B73B29F00E83}"/>
              </a:ext>
            </a:extLst>
          </p:cNvPr>
          <p:cNvSpPr>
            <a:spLocks noChangeArrowheads="1"/>
          </p:cNvSpPr>
          <p:nvPr/>
        </p:nvSpPr>
        <p:spPr bwMode="blackWhite">
          <a:xfrm>
            <a:off x="11012522" y="3335412"/>
            <a:ext cx="1101604" cy="549823"/>
          </a:xfrm>
          <a:prstGeom prst="wedgeRectCallout">
            <a:avLst>
              <a:gd name="adj1" fmla="val -72898"/>
              <a:gd name="adj2" fmla="val 22967"/>
            </a:avLst>
          </a:prstGeom>
          <a:solidFill>
            <a:srgbClr val="225A7A"/>
          </a:soli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u="sng" dirty="0">
                <a:solidFill>
                  <a:schemeClr val="bg1"/>
                </a:solidFill>
              </a:rPr>
              <a:t>2025F*</a:t>
            </a:r>
            <a:r>
              <a:rPr lang="en-US" sz="1600" b="1" dirty="0">
                <a:solidFill>
                  <a:schemeClr val="bg1"/>
                </a:solidFill>
              </a:rPr>
              <a:t> 6.9%</a:t>
            </a:r>
          </a:p>
        </p:txBody>
      </p:sp>
    </p:spTree>
    <p:extLst>
      <p:ext uri="{BB962C8B-B14F-4D97-AF65-F5344CB8AC3E}">
        <p14:creationId xmlns:p14="http://schemas.microsoft.com/office/powerpoint/2010/main" val="3819501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10" presetClass="entr" presetSubtype="0" fill="hold" grpId="0" nodeType="afterEffect">
                                  <p:stCondLst>
                                    <p:cond delay="70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1000"/>
                                        <p:tgtEl>
                                          <p:spTgt spid="33"/>
                                        </p:tgtEl>
                                      </p:cBhvr>
                                    </p:animEffect>
                                  </p:childTnLst>
                                </p:cTn>
                              </p:par>
                            </p:childTnLst>
                          </p:cTn>
                        </p:par>
                        <p:par>
                          <p:cTn id="100" fill="hold">
                            <p:stCondLst>
                              <p:cond delay="27600"/>
                            </p:stCondLst>
                            <p:childTnLst>
                              <p:par>
                                <p:cTn id="101" presetID="22" presetClass="entr" presetSubtype="1"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wipe(up)">
                                      <p:cBhvr>
                                        <p:cTn id="103" dur="500"/>
                                        <p:tgtEl>
                                          <p:spTgt spid="34"/>
                                        </p:tgtEl>
                                      </p:cBhvr>
                                    </p:animEffect>
                                  </p:childTnLst>
                                </p:cTn>
                              </p:par>
                            </p:childTnLst>
                          </p:cTn>
                        </p:par>
                        <p:par>
                          <p:cTn id="104" fill="hold">
                            <p:stCondLst>
                              <p:cond delay="28100"/>
                            </p:stCondLst>
                            <p:childTnLst>
                              <p:par>
                                <p:cTn id="105" presetID="10" presetClass="entr" presetSubtype="0" fill="hold" grpId="0" nodeType="afterEffect">
                                  <p:stCondLst>
                                    <p:cond delay="70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1000"/>
                                        <p:tgtEl>
                                          <p:spTgt spid="37"/>
                                        </p:tgtEl>
                                      </p:cBhvr>
                                    </p:animEffect>
                                  </p:childTnLst>
                                </p:cTn>
                              </p:par>
                            </p:childTnLst>
                          </p:cTn>
                        </p:par>
                        <p:par>
                          <p:cTn id="108" fill="hold">
                            <p:stCondLst>
                              <p:cond delay="29800"/>
                            </p:stCondLst>
                            <p:childTnLst>
                              <p:par>
                                <p:cTn id="109" presetID="10" presetClass="entr" presetSubtype="0" fill="hold" grpId="0" nodeType="afterEffect">
                                  <p:stCondLst>
                                    <p:cond delay="700"/>
                                  </p:stCondLst>
                                  <p:childTnLst>
                                    <p:set>
                                      <p:cBhvr>
                                        <p:cTn id="110" dur="1" fill="hold">
                                          <p:stCondLst>
                                            <p:cond delay="0"/>
                                          </p:stCondLst>
                                        </p:cTn>
                                        <p:tgtEl>
                                          <p:spTgt spid="38"/>
                                        </p:tgtEl>
                                        <p:attrNameLst>
                                          <p:attrName>style.visibility</p:attrName>
                                        </p:attrNameLst>
                                      </p:cBhvr>
                                      <p:to>
                                        <p:strVal val="visible"/>
                                      </p:to>
                                    </p:set>
                                    <p:animEffect transition="in" filter="fade">
                                      <p:cBhvr>
                                        <p:cTn id="111" dur="1000"/>
                                        <p:tgtEl>
                                          <p:spTgt spid="38"/>
                                        </p:tgtEl>
                                      </p:cBhvr>
                                    </p:animEffect>
                                  </p:childTnLst>
                                </p:cTn>
                              </p:par>
                            </p:childTnLst>
                          </p:cTn>
                        </p:par>
                        <p:par>
                          <p:cTn id="112" fill="hold">
                            <p:stCondLst>
                              <p:cond delay="31500"/>
                            </p:stCondLst>
                            <p:childTnLst>
                              <p:par>
                                <p:cTn id="113" presetID="22" presetClass="entr" presetSubtype="1" fill="hold" grpId="0" nodeType="afterEffect">
                                  <p:stCondLst>
                                    <p:cond delay="0"/>
                                  </p:stCondLst>
                                  <p:childTnLst>
                                    <p:set>
                                      <p:cBhvr>
                                        <p:cTn id="114" dur="1" fill="hold">
                                          <p:stCondLst>
                                            <p:cond delay="0"/>
                                          </p:stCondLst>
                                        </p:cTn>
                                        <p:tgtEl>
                                          <p:spTgt spid="2"/>
                                        </p:tgtEl>
                                        <p:attrNameLst>
                                          <p:attrName>style.visibility</p:attrName>
                                        </p:attrNameLst>
                                      </p:cBhvr>
                                      <p:to>
                                        <p:strVal val="visible"/>
                                      </p:to>
                                    </p:set>
                                    <p:animEffect transition="in" filter="wipe(up)">
                                      <p:cBhvr>
                                        <p:cTn id="1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3" grpId="0" animBg="1"/>
      <p:bldP spid="34" grpId="0" animBg="1"/>
      <p:bldP spid="37" grpId="0" animBg="1"/>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52230" name="Rectangle 2"/>
          <p:cNvSpPr>
            <a:spLocks noGrp="1" noChangeArrowheads="1"/>
          </p:cNvSpPr>
          <p:nvPr>
            <p:ph type="title"/>
          </p:nvPr>
        </p:nvSpPr>
        <p:spPr>
          <a:xfrm>
            <a:off x="397934" y="90491"/>
            <a:ext cx="10866695" cy="860425"/>
          </a:xfrm>
        </p:spPr>
        <p:txBody>
          <a:bodyPr/>
          <a:lstStyle/>
          <a:p>
            <a:r>
              <a:rPr lang="en-US" dirty="0"/>
              <a:t>ROE: Property/Casualty Insurance vs. Fortune All Industry, 1987–2023*</a:t>
            </a:r>
          </a:p>
        </p:txBody>
      </p:sp>
      <p:sp>
        <p:nvSpPr>
          <p:cNvPr id="52227" name="Rectangle 105"/>
          <p:cNvSpPr>
            <a:spLocks noGrp="1" noChangeArrowheads="1"/>
          </p:cNvSpPr>
          <p:nvPr>
            <p:ph type="dt" sz="half" idx="10"/>
          </p:nvPr>
        </p:nvSpPr>
        <p:spPr>
          <a:noFill/>
        </p:spPr>
        <p:txBody>
          <a:bodyPr/>
          <a:lstStyle/>
          <a:p>
            <a:r>
              <a:rPr lang="en-US"/>
              <a:t>12/01/09 - 9pm</a:t>
            </a:r>
          </a:p>
        </p:txBody>
      </p:sp>
      <p:sp>
        <p:nvSpPr>
          <p:cNvPr id="52228"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11</a:t>
            </a:fld>
            <a:endParaRPr lang="en-US"/>
          </a:p>
        </p:txBody>
      </p:sp>
      <p:sp>
        <p:nvSpPr>
          <p:cNvPr id="52231" name="Rectangle 3"/>
          <p:cNvSpPr>
            <a:spLocks noChangeArrowheads="1"/>
          </p:cNvSpPr>
          <p:nvPr/>
        </p:nvSpPr>
        <p:spPr bwMode="auto">
          <a:xfrm>
            <a:off x="-1" y="6370516"/>
            <a:ext cx="9368287" cy="4708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200" dirty="0"/>
              <a:t>*2023 figures are estimates.   </a:t>
            </a:r>
          </a:p>
          <a:p>
            <a:pPr marL="133350" indent="-133350" eaLnBrk="0" hangingPunct="0">
              <a:lnSpc>
                <a:spcPct val="90000"/>
              </a:lnSpc>
              <a:buClr>
                <a:schemeClr val="accent2"/>
              </a:buClr>
              <a:tabLst>
                <a:tab pos="112713" algn="r"/>
              </a:tabLst>
            </a:pPr>
            <a:r>
              <a:rPr lang="en-US" sz="1200" dirty="0"/>
              <a:t>	Sources: NAIC, ISO, </a:t>
            </a:r>
            <a:r>
              <a:rPr lang="en-US" sz="1200" i="1" dirty="0"/>
              <a:t>Fortune</a:t>
            </a:r>
            <a:r>
              <a:rPr lang="en-US" sz="1200" dirty="0"/>
              <a:t>; USC RUM Center.</a:t>
            </a:r>
          </a:p>
        </p:txBody>
      </p:sp>
      <p:graphicFrame>
        <p:nvGraphicFramePr>
          <p:cNvPr id="2026500" name="Object 2"/>
          <p:cNvGraphicFramePr>
            <a:graphicFrameLocks/>
          </p:cNvGraphicFramePr>
          <p:nvPr>
            <p:extLst>
              <p:ext uri="{D42A27DB-BD31-4B8C-83A1-F6EECF244321}">
                <p14:modId xmlns:p14="http://schemas.microsoft.com/office/powerpoint/2010/main" val="1977093843"/>
              </p:ext>
            </p:extLst>
          </p:nvPr>
        </p:nvGraphicFramePr>
        <p:xfrm>
          <a:off x="783771" y="1475848"/>
          <a:ext cx="10087429" cy="4579937"/>
        </p:xfrm>
        <a:graphic>
          <a:graphicData uri="http://schemas.openxmlformats.org/presentationml/2006/ole">
            <mc:AlternateContent xmlns:mc="http://schemas.openxmlformats.org/markup-compatibility/2006">
              <mc:Choice xmlns:v="urn:schemas-microsoft-com:vml" Requires="v">
                <p:oleObj name="Chart" r:id="rId3" imgW="8581836" imgH="4610239" progId="MSGraph.Chart.8">
                  <p:embed followColorScheme="full"/>
                </p:oleObj>
              </mc:Choice>
              <mc:Fallback>
                <p:oleObj name="Chart" r:id="rId3" imgW="8581836" imgH="4610239" progId="MSGraph.Chart.8">
                  <p:embed followColorScheme="full"/>
                  <p:pic>
                    <p:nvPicPr>
                      <p:cNvPr id="2026500" name="Object 2"/>
                      <p:cNvPicPr>
                        <a:picLocks noChangeArrowheads="1"/>
                      </p:cNvPicPr>
                      <p:nvPr/>
                    </p:nvPicPr>
                    <p:blipFill>
                      <a:blip r:embed="rId4"/>
                      <a:srcRect/>
                      <a:stretch>
                        <a:fillRect/>
                      </a:stretch>
                    </p:blipFill>
                    <p:spPr bwMode="gray">
                      <a:xfrm>
                        <a:off x="783771" y="1475848"/>
                        <a:ext cx="10087429" cy="4579937"/>
                      </a:xfrm>
                      <a:prstGeom prst="rect">
                        <a:avLst/>
                      </a:prstGeom>
                      <a:noFill/>
                    </p:spPr>
                  </p:pic>
                </p:oleObj>
              </mc:Fallback>
            </mc:AlternateContent>
          </a:graphicData>
        </a:graphic>
      </p:graphicFrame>
      <p:sp>
        <p:nvSpPr>
          <p:cNvPr id="52232" name="Rectangle 5"/>
          <p:cNvSpPr>
            <a:spLocks noChangeArrowheads="1"/>
          </p:cNvSpPr>
          <p:nvPr/>
        </p:nvSpPr>
        <p:spPr bwMode="blackWhite">
          <a:xfrm>
            <a:off x="2337150" y="1070690"/>
            <a:ext cx="4637581" cy="118443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In the 34-year period from 1987 – 2023, profitability in the P/C Insurance industry has exceeded the All industry average only once (in 1987)</a:t>
            </a:r>
            <a:endParaRPr lang="pt-BR" b="1" dirty="0">
              <a:solidFill>
                <a:srgbClr val="FFFFFF"/>
              </a:solidFill>
            </a:endParaRPr>
          </a:p>
        </p:txBody>
      </p:sp>
      <p:sp>
        <p:nvSpPr>
          <p:cNvPr id="2026525" name="AutoShape 29"/>
          <p:cNvSpPr>
            <a:spLocks noChangeArrowheads="1"/>
          </p:cNvSpPr>
          <p:nvPr/>
        </p:nvSpPr>
        <p:spPr bwMode="blackWhite">
          <a:xfrm>
            <a:off x="5601808" y="4684442"/>
            <a:ext cx="2039600" cy="737806"/>
          </a:xfrm>
          <a:prstGeom prst="wedgeRectCallout">
            <a:avLst>
              <a:gd name="adj1" fmla="val 6723"/>
              <a:gd name="adj2" fmla="val -88624"/>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Financial Crisis*            ROE fell by 8.3 pts from 12.7% to 4.4%</a:t>
            </a:r>
          </a:p>
        </p:txBody>
      </p:sp>
      <p:sp>
        <p:nvSpPr>
          <p:cNvPr id="52249" name="Rectangle 31"/>
          <p:cNvSpPr>
            <a:spLocks noChangeArrowheads="1"/>
          </p:cNvSpPr>
          <p:nvPr/>
        </p:nvSpPr>
        <p:spPr bwMode="black">
          <a:xfrm>
            <a:off x="447083" y="126395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39" name="AutoShape 29">
            <a:extLst>
              <a:ext uri="{FF2B5EF4-FFF2-40B4-BE49-F238E27FC236}">
                <a16:creationId xmlns:a16="http://schemas.microsoft.com/office/drawing/2014/main" id="{7F887873-1A56-4BAA-B6A7-2314D2788737}"/>
              </a:ext>
            </a:extLst>
          </p:cNvPr>
          <p:cNvSpPr>
            <a:spLocks noChangeArrowheads="1"/>
          </p:cNvSpPr>
          <p:nvPr/>
        </p:nvSpPr>
        <p:spPr bwMode="blackWhite">
          <a:xfrm>
            <a:off x="8597900" y="757427"/>
            <a:ext cx="2870202" cy="1233410"/>
          </a:xfrm>
          <a:prstGeom prst="wedgeRectCallout">
            <a:avLst>
              <a:gd name="adj1" fmla="val 8102"/>
              <a:gd name="adj2" fmla="val -50490"/>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u="sng" dirty="0">
                <a:solidFill>
                  <a:schemeClr val="bg1"/>
                </a:solidFill>
              </a:rPr>
              <a:t>Avg. ROE*</a:t>
            </a:r>
            <a:r>
              <a:rPr lang="en-US" sz="2000" b="1" dirty="0">
                <a:solidFill>
                  <a:schemeClr val="bg1"/>
                </a:solidFill>
              </a:rPr>
              <a:t>            </a:t>
            </a:r>
          </a:p>
          <a:p>
            <a:pPr algn="ctr" eaLnBrk="0" hangingPunct="0">
              <a:lnSpc>
                <a:spcPct val="90000"/>
              </a:lnSpc>
              <a:spcBef>
                <a:spcPct val="50000"/>
              </a:spcBef>
              <a:buClr>
                <a:schemeClr val="bg1"/>
              </a:buClr>
              <a:buFont typeface="Wingdings" pitchFamily="2" charset="2"/>
              <a:buNone/>
            </a:pPr>
            <a:r>
              <a:rPr lang="en-US" sz="2000" b="1" dirty="0">
                <a:solidFill>
                  <a:schemeClr val="bg1"/>
                </a:solidFill>
              </a:rPr>
              <a:t>P/C Insurance: 7.8% </a:t>
            </a:r>
          </a:p>
          <a:p>
            <a:pPr algn="ctr" eaLnBrk="0" hangingPunct="0">
              <a:lnSpc>
                <a:spcPct val="90000"/>
              </a:lnSpc>
              <a:spcBef>
                <a:spcPct val="50000"/>
              </a:spcBef>
              <a:buClr>
                <a:schemeClr val="bg1"/>
              </a:buClr>
              <a:buFont typeface="Wingdings" pitchFamily="2" charset="2"/>
              <a:buNone/>
            </a:pPr>
            <a:r>
              <a:rPr lang="en-US" sz="2000" b="1" dirty="0">
                <a:solidFill>
                  <a:schemeClr val="bg1"/>
                </a:solidFill>
              </a:rPr>
              <a:t>All Industry 13.8%</a:t>
            </a:r>
          </a:p>
        </p:txBody>
      </p:sp>
      <p:sp>
        <p:nvSpPr>
          <p:cNvPr id="40" name="AutoShape 26">
            <a:extLst>
              <a:ext uri="{FF2B5EF4-FFF2-40B4-BE49-F238E27FC236}">
                <a16:creationId xmlns:a16="http://schemas.microsoft.com/office/drawing/2014/main" id="{EC277CF4-F30E-401E-96BD-6EA1791428F1}"/>
              </a:ext>
            </a:extLst>
          </p:cNvPr>
          <p:cNvSpPr>
            <a:spLocks noChangeArrowheads="1"/>
          </p:cNvSpPr>
          <p:nvPr/>
        </p:nvSpPr>
        <p:spPr bwMode="blackWhite">
          <a:xfrm>
            <a:off x="3404425" y="4684442"/>
            <a:ext cx="985145" cy="596143"/>
          </a:xfrm>
          <a:prstGeom prst="wedgeRectCallout">
            <a:avLst>
              <a:gd name="adj1" fmla="val 113682"/>
              <a:gd name="adj2" fmla="val 15073"/>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9/11 Terrorist Attack</a:t>
            </a:r>
          </a:p>
        </p:txBody>
      </p:sp>
      <p:sp>
        <p:nvSpPr>
          <p:cNvPr id="41" name="AutoShape 29">
            <a:extLst>
              <a:ext uri="{FF2B5EF4-FFF2-40B4-BE49-F238E27FC236}">
                <a16:creationId xmlns:a16="http://schemas.microsoft.com/office/drawing/2014/main" id="{79E28C7F-8768-41C6-8AF0-A3E7743D767D}"/>
              </a:ext>
            </a:extLst>
          </p:cNvPr>
          <p:cNvSpPr>
            <a:spLocks noChangeArrowheads="1"/>
          </p:cNvSpPr>
          <p:nvPr/>
        </p:nvSpPr>
        <p:spPr bwMode="blackWhite">
          <a:xfrm>
            <a:off x="8190512" y="4684442"/>
            <a:ext cx="1370532" cy="737806"/>
          </a:xfrm>
          <a:prstGeom prst="wedgeRectCallout">
            <a:avLst>
              <a:gd name="adj1" fmla="val 9130"/>
              <a:gd name="adj2" fmla="val -6225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Record catastrophe losses</a:t>
            </a:r>
          </a:p>
        </p:txBody>
      </p:sp>
      <p:sp>
        <p:nvSpPr>
          <p:cNvPr id="42" name="AutoShape 26">
            <a:extLst>
              <a:ext uri="{FF2B5EF4-FFF2-40B4-BE49-F238E27FC236}">
                <a16:creationId xmlns:a16="http://schemas.microsoft.com/office/drawing/2014/main" id="{D42692E0-0C20-4DED-B4C7-A31248C553EE}"/>
              </a:ext>
            </a:extLst>
          </p:cNvPr>
          <p:cNvSpPr>
            <a:spLocks noChangeArrowheads="1"/>
          </p:cNvSpPr>
          <p:nvPr/>
        </p:nvSpPr>
        <p:spPr bwMode="blackWhite">
          <a:xfrm>
            <a:off x="1669654" y="4681200"/>
            <a:ext cx="1137869" cy="493915"/>
          </a:xfrm>
          <a:prstGeom prst="wedgeRectCallout">
            <a:avLst>
              <a:gd name="adj1" fmla="val 48922"/>
              <a:gd name="adj2" fmla="val -99151"/>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Hurricane Andrew</a:t>
            </a:r>
          </a:p>
        </p:txBody>
      </p:sp>
    </p:spTree>
    <p:extLst>
      <p:ext uri="{BB962C8B-B14F-4D97-AF65-F5344CB8AC3E}">
        <p14:creationId xmlns:p14="http://schemas.microsoft.com/office/powerpoint/2010/main" val="34268366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22" presetClass="entr" presetSubtype="1" fill="hold" grpId="0" nodeType="afterEffect">
                                  <p:stCondLst>
                                    <p:cond delay="0"/>
                                  </p:stCondLst>
                                  <p:childTnLst>
                                    <p:set>
                                      <p:cBhvr>
                                        <p:cTn id="15" dur="1" fill="hold">
                                          <p:stCondLst>
                                            <p:cond delay="0"/>
                                          </p:stCondLst>
                                        </p:cTn>
                                        <p:tgtEl>
                                          <p:spTgt spid="2026525"/>
                                        </p:tgtEl>
                                        <p:attrNameLst>
                                          <p:attrName>style.visibility</p:attrName>
                                        </p:attrNameLst>
                                      </p:cBhvr>
                                      <p:to>
                                        <p:strVal val="visible"/>
                                      </p:to>
                                    </p:set>
                                    <p:animEffect transition="in" filter="wipe(up)">
                                      <p:cBhvr>
                                        <p:cTn id="16" dur="500"/>
                                        <p:tgtEl>
                                          <p:spTgt spid="2026525"/>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up)">
                                      <p:cBhvr>
                                        <p:cTn id="20" dur="500"/>
                                        <p:tgtEl>
                                          <p:spTgt spid="3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ipe(up)">
                                      <p:cBhvr>
                                        <p:cTn id="24" dur="500"/>
                                        <p:tgtEl>
                                          <p:spTgt spid="40"/>
                                        </p:tgtEl>
                                      </p:cBhvr>
                                    </p:animEffect>
                                  </p:childTnLst>
                                </p:cTn>
                              </p:par>
                            </p:childTnLst>
                          </p:cTn>
                        </p:par>
                        <p:par>
                          <p:cTn id="25" fill="hold">
                            <p:stCondLst>
                              <p:cond delay="32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500"/>
                                        <p:tgtEl>
                                          <p:spTgt spid="41"/>
                                        </p:tgtEl>
                                      </p:cBhvr>
                                    </p:animEffect>
                                  </p:childTnLst>
                                </p:cTn>
                              </p:par>
                            </p:childTnLst>
                          </p:cTn>
                        </p:par>
                        <p:par>
                          <p:cTn id="29" fill="hold">
                            <p:stCondLst>
                              <p:cond delay="3700"/>
                            </p:stCondLst>
                            <p:childTnLst>
                              <p:par>
                                <p:cTn id="30" presetID="22" presetClass="entr" presetSubtype="1"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up)">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25" grpId="0" animBg="1"/>
      <p:bldP spid="39" grpId="0" animBg="1"/>
      <p:bldP spid="40" grpId="0" animBg="1"/>
      <p:bldP spid="41"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52230" name="Rectangle 2"/>
          <p:cNvSpPr>
            <a:spLocks noGrp="1" noChangeArrowheads="1"/>
          </p:cNvSpPr>
          <p:nvPr>
            <p:ph type="title"/>
          </p:nvPr>
        </p:nvSpPr>
        <p:spPr>
          <a:xfrm>
            <a:off x="397934" y="90491"/>
            <a:ext cx="10866695" cy="860425"/>
          </a:xfrm>
        </p:spPr>
        <p:txBody>
          <a:bodyPr/>
          <a:lstStyle/>
          <a:p>
            <a:r>
              <a:rPr lang="en-US" dirty="0"/>
              <a:t>ROE: Property/Casualty Insurance vs. Fortune All Industry, 2014–2023*</a:t>
            </a:r>
          </a:p>
        </p:txBody>
      </p:sp>
      <p:sp>
        <p:nvSpPr>
          <p:cNvPr id="52227" name="Rectangle 105"/>
          <p:cNvSpPr>
            <a:spLocks noGrp="1" noChangeArrowheads="1"/>
          </p:cNvSpPr>
          <p:nvPr>
            <p:ph type="dt" sz="half" idx="10"/>
          </p:nvPr>
        </p:nvSpPr>
        <p:spPr>
          <a:noFill/>
        </p:spPr>
        <p:txBody>
          <a:bodyPr/>
          <a:lstStyle/>
          <a:p>
            <a:r>
              <a:rPr lang="en-US"/>
              <a:t>12/01/09 - 9pm</a:t>
            </a:r>
          </a:p>
        </p:txBody>
      </p:sp>
      <p:sp>
        <p:nvSpPr>
          <p:cNvPr id="52228"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12</a:t>
            </a:fld>
            <a:endParaRPr lang="en-US"/>
          </a:p>
        </p:txBody>
      </p:sp>
      <p:sp>
        <p:nvSpPr>
          <p:cNvPr id="52231" name="Rectangle 3"/>
          <p:cNvSpPr>
            <a:spLocks noChangeArrowheads="1"/>
          </p:cNvSpPr>
          <p:nvPr/>
        </p:nvSpPr>
        <p:spPr bwMode="auto">
          <a:xfrm>
            <a:off x="-1" y="6370516"/>
            <a:ext cx="11632677" cy="4708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200" dirty="0"/>
              <a:t>*Latest available from NAIC Profitability by Line, by State reports available at: </a:t>
            </a:r>
            <a:r>
              <a:rPr lang="en-US" sz="1200" dirty="0">
                <a:hlinkClick r:id="rId3"/>
              </a:rPr>
              <a:t>https://content.naic.org/sites/default/files/publication-pbl-pb-profitability-line-state.pdf</a:t>
            </a:r>
            <a:r>
              <a:rPr lang="en-US" sz="1200" dirty="0"/>
              <a:t>. </a:t>
            </a:r>
          </a:p>
          <a:p>
            <a:pPr marL="133350" indent="-133350" eaLnBrk="0" hangingPunct="0">
              <a:lnSpc>
                <a:spcPct val="90000"/>
              </a:lnSpc>
              <a:buClr>
                <a:schemeClr val="accent2"/>
              </a:buClr>
              <a:tabLst>
                <a:tab pos="112713" algn="r"/>
              </a:tabLst>
            </a:pPr>
            <a:r>
              <a:rPr lang="en-US" sz="1200" dirty="0"/>
              <a:t>	Sources: NAIC; USC RUM Center.</a:t>
            </a:r>
          </a:p>
        </p:txBody>
      </p:sp>
      <p:graphicFrame>
        <p:nvGraphicFramePr>
          <p:cNvPr id="2026500" name="Object 2"/>
          <p:cNvGraphicFramePr>
            <a:graphicFrameLocks/>
          </p:cNvGraphicFramePr>
          <p:nvPr>
            <p:extLst>
              <p:ext uri="{D42A27DB-BD31-4B8C-83A1-F6EECF244321}">
                <p14:modId xmlns:p14="http://schemas.microsoft.com/office/powerpoint/2010/main" val="19052771"/>
              </p:ext>
            </p:extLst>
          </p:nvPr>
        </p:nvGraphicFramePr>
        <p:xfrm>
          <a:off x="447083" y="1604388"/>
          <a:ext cx="10087429" cy="4579937"/>
        </p:xfrm>
        <a:graphic>
          <a:graphicData uri="http://schemas.openxmlformats.org/presentationml/2006/ole">
            <mc:AlternateContent xmlns:mc="http://schemas.openxmlformats.org/markup-compatibility/2006">
              <mc:Choice xmlns:v="urn:schemas-microsoft-com:vml" Requires="v">
                <p:oleObj name="Chart" r:id="rId4" imgW="8581836" imgH="4610239" progId="MSGraph.Chart.8">
                  <p:embed followColorScheme="full"/>
                </p:oleObj>
              </mc:Choice>
              <mc:Fallback>
                <p:oleObj name="Chart" r:id="rId4" imgW="8581836" imgH="4610239" progId="MSGraph.Chart.8">
                  <p:embed followColorScheme="full"/>
                  <p:pic>
                    <p:nvPicPr>
                      <p:cNvPr id="2026500" name="Object 2"/>
                      <p:cNvPicPr>
                        <a:picLocks noChangeArrowheads="1"/>
                      </p:cNvPicPr>
                      <p:nvPr/>
                    </p:nvPicPr>
                    <p:blipFill>
                      <a:blip r:embed="rId5"/>
                      <a:srcRect/>
                      <a:stretch>
                        <a:fillRect/>
                      </a:stretch>
                    </p:blipFill>
                    <p:spPr bwMode="gray">
                      <a:xfrm>
                        <a:off x="447083" y="1604388"/>
                        <a:ext cx="10087429" cy="4579937"/>
                      </a:xfrm>
                      <a:prstGeom prst="rect">
                        <a:avLst/>
                      </a:prstGeom>
                      <a:noFill/>
                    </p:spPr>
                  </p:pic>
                </p:oleObj>
              </mc:Fallback>
            </mc:AlternateContent>
          </a:graphicData>
        </a:graphic>
      </p:graphicFrame>
      <p:sp>
        <p:nvSpPr>
          <p:cNvPr id="52232" name="Rectangle 5"/>
          <p:cNvSpPr>
            <a:spLocks noChangeArrowheads="1"/>
          </p:cNvSpPr>
          <p:nvPr/>
        </p:nvSpPr>
        <p:spPr bwMode="blackWhite">
          <a:xfrm>
            <a:off x="2346895" y="1295342"/>
            <a:ext cx="5317415" cy="13909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In the 10-year period from 2014 – 2023, profitability in the P/C Insurance industry fell well below the All Industry average every year—for an average profitability gap of 8.9 percentage points over the decade</a:t>
            </a:r>
            <a:endParaRPr lang="pt-BR" b="1" dirty="0">
              <a:solidFill>
                <a:srgbClr val="FFFFFF"/>
              </a:solidFill>
            </a:endParaRPr>
          </a:p>
        </p:txBody>
      </p:sp>
      <p:sp>
        <p:nvSpPr>
          <p:cNvPr id="2026525" name="AutoShape 29"/>
          <p:cNvSpPr>
            <a:spLocks noChangeArrowheads="1"/>
          </p:cNvSpPr>
          <p:nvPr/>
        </p:nvSpPr>
        <p:spPr bwMode="blackWhite">
          <a:xfrm>
            <a:off x="10199132" y="3817856"/>
            <a:ext cx="1803182" cy="1435756"/>
          </a:xfrm>
          <a:prstGeom prst="wedgeRectCallout">
            <a:avLst>
              <a:gd name="adj1" fmla="val -59226"/>
              <a:gd name="adj2" fmla="val 5381"/>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P/C Insurer profitability rose in 2023 after trending downward from 2018 - 2022</a:t>
            </a:r>
          </a:p>
        </p:txBody>
      </p:sp>
      <p:sp>
        <p:nvSpPr>
          <p:cNvPr id="52249" name="Rectangle 31"/>
          <p:cNvSpPr>
            <a:spLocks noChangeArrowheads="1"/>
          </p:cNvSpPr>
          <p:nvPr/>
        </p:nvSpPr>
        <p:spPr bwMode="black">
          <a:xfrm>
            <a:off x="296254" y="131202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39" name="AutoShape 29">
            <a:extLst>
              <a:ext uri="{FF2B5EF4-FFF2-40B4-BE49-F238E27FC236}">
                <a16:creationId xmlns:a16="http://schemas.microsoft.com/office/drawing/2014/main" id="{7F887873-1A56-4BAA-B6A7-2314D2788737}"/>
              </a:ext>
            </a:extLst>
          </p:cNvPr>
          <p:cNvSpPr>
            <a:spLocks noChangeArrowheads="1"/>
          </p:cNvSpPr>
          <p:nvPr/>
        </p:nvSpPr>
        <p:spPr bwMode="blackWhite">
          <a:xfrm>
            <a:off x="8597900" y="757427"/>
            <a:ext cx="2870202" cy="1233410"/>
          </a:xfrm>
          <a:prstGeom prst="wedgeRectCallout">
            <a:avLst>
              <a:gd name="adj1" fmla="val 8102"/>
              <a:gd name="adj2" fmla="val -50490"/>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u="sng" dirty="0">
                <a:solidFill>
                  <a:schemeClr val="bg1"/>
                </a:solidFill>
              </a:rPr>
              <a:t>Avg. ROE*</a:t>
            </a:r>
            <a:r>
              <a:rPr lang="en-US" sz="2000" b="1" dirty="0">
                <a:solidFill>
                  <a:schemeClr val="bg1"/>
                </a:solidFill>
              </a:rPr>
              <a:t>            </a:t>
            </a:r>
          </a:p>
          <a:p>
            <a:pPr algn="ctr" eaLnBrk="0" hangingPunct="0">
              <a:lnSpc>
                <a:spcPct val="90000"/>
              </a:lnSpc>
              <a:spcBef>
                <a:spcPct val="50000"/>
              </a:spcBef>
              <a:buClr>
                <a:schemeClr val="bg1"/>
              </a:buClr>
              <a:buFont typeface="Wingdings" pitchFamily="2" charset="2"/>
              <a:buNone/>
            </a:pPr>
            <a:r>
              <a:rPr lang="en-US" sz="2000" b="1" dirty="0">
                <a:solidFill>
                  <a:schemeClr val="bg1"/>
                </a:solidFill>
              </a:rPr>
              <a:t>P/C Insurance: 6.0% </a:t>
            </a:r>
          </a:p>
          <a:p>
            <a:pPr algn="ctr" eaLnBrk="0" hangingPunct="0">
              <a:lnSpc>
                <a:spcPct val="90000"/>
              </a:lnSpc>
              <a:spcBef>
                <a:spcPct val="50000"/>
              </a:spcBef>
              <a:buClr>
                <a:schemeClr val="bg1"/>
              </a:buClr>
              <a:buFont typeface="Wingdings" pitchFamily="2" charset="2"/>
              <a:buNone/>
            </a:pPr>
            <a:r>
              <a:rPr lang="en-US" sz="2000" b="1" dirty="0">
                <a:solidFill>
                  <a:schemeClr val="bg1"/>
                </a:solidFill>
              </a:rPr>
              <a:t>All Industry 14.9%</a:t>
            </a:r>
          </a:p>
        </p:txBody>
      </p:sp>
      <p:sp>
        <p:nvSpPr>
          <p:cNvPr id="43" name="AutoShape 29">
            <a:extLst>
              <a:ext uri="{FF2B5EF4-FFF2-40B4-BE49-F238E27FC236}">
                <a16:creationId xmlns:a16="http://schemas.microsoft.com/office/drawing/2014/main" id="{3CCF1E4A-F7A7-4AFD-997D-09F53E7C8E4B}"/>
              </a:ext>
            </a:extLst>
          </p:cNvPr>
          <p:cNvSpPr>
            <a:spLocks noChangeArrowheads="1"/>
          </p:cNvSpPr>
          <p:nvPr/>
        </p:nvSpPr>
        <p:spPr bwMode="blackWhite">
          <a:xfrm>
            <a:off x="10331776" y="2246628"/>
            <a:ext cx="1670537" cy="1146990"/>
          </a:xfrm>
          <a:prstGeom prst="wedgeRectCallout">
            <a:avLst>
              <a:gd name="adj1" fmla="val -63505"/>
              <a:gd name="adj2" fmla="val 16673"/>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All Industry profitability is near its decade high</a:t>
            </a:r>
          </a:p>
        </p:txBody>
      </p:sp>
    </p:spTree>
    <p:extLst>
      <p:ext uri="{BB962C8B-B14F-4D97-AF65-F5344CB8AC3E}">
        <p14:creationId xmlns:p14="http://schemas.microsoft.com/office/powerpoint/2010/main" val="1847064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tgtEl>
                                        <p:attrNameLst>
                                          <p:attrName>style.visibility</p:attrName>
                                        </p:attrNameLst>
                                      </p:cBhvr>
                                      <p:to>
                                        <p:strVal val="visible"/>
                                      </p:to>
                                    </p:set>
                                    <p:animEffect transition="in" filter="wipe(left)">
                                      <p:cBhvr>
                                        <p:cTn id="12" dur="1000"/>
                                        <p:tgtEl>
                                          <p:spTgt spid="2026500"/>
                                        </p:tgtEl>
                                      </p:cBhvr>
                                    </p:animEffect>
                                  </p:childTnLst>
                                </p:cTn>
                              </p:par>
                            </p:childTnLst>
                          </p:cTn>
                        </p:par>
                        <p:par>
                          <p:cTn id="13" fill="hold">
                            <p:stCondLst>
                              <p:cond delay="1700"/>
                            </p:stCondLst>
                            <p:childTnLst>
                              <p:par>
                                <p:cTn id="14" presetID="22" presetClass="entr" presetSubtype="1" fill="hold" grpId="0" nodeType="afterEffect">
                                  <p:stCondLst>
                                    <p:cond delay="0"/>
                                  </p:stCondLst>
                                  <p:childTnLst>
                                    <p:set>
                                      <p:cBhvr>
                                        <p:cTn id="15" dur="1" fill="hold">
                                          <p:stCondLst>
                                            <p:cond delay="0"/>
                                          </p:stCondLst>
                                        </p:cTn>
                                        <p:tgtEl>
                                          <p:spTgt spid="2026525"/>
                                        </p:tgtEl>
                                        <p:attrNameLst>
                                          <p:attrName>style.visibility</p:attrName>
                                        </p:attrNameLst>
                                      </p:cBhvr>
                                      <p:to>
                                        <p:strVal val="visible"/>
                                      </p:to>
                                    </p:set>
                                    <p:animEffect transition="in" filter="wipe(up)">
                                      <p:cBhvr>
                                        <p:cTn id="16" dur="500"/>
                                        <p:tgtEl>
                                          <p:spTgt spid="2026525"/>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up)">
                                      <p:cBhvr>
                                        <p:cTn id="20" dur="500"/>
                                        <p:tgtEl>
                                          <p:spTgt spid="3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25" grpId="0" animBg="1"/>
      <p:bldP spid="39"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1996611" y="70355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E&amp;S Market Trends</a:t>
            </a:r>
          </a:p>
        </p:txBody>
      </p:sp>
      <p:sp>
        <p:nvSpPr>
          <p:cNvPr id="151558" name="TextBox 5"/>
          <p:cNvSpPr txBox="1">
            <a:spLocks noChangeArrowheads="1"/>
          </p:cNvSpPr>
          <p:nvPr/>
        </p:nvSpPr>
        <p:spPr bwMode="auto">
          <a:xfrm>
            <a:off x="1886408" y="3429000"/>
            <a:ext cx="8092153" cy="584775"/>
          </a:xfrm>
          <a:prstGeom prst="rect">
            <a:avLst/>
          </a:prstGeom>
          <a:noFill/>
          <a:ln w="9525">
            <a:noFill/>
            <a:miter lim="800000"/>
            <a:headEnd/>
            <a:tailEnd/>
          </a:ln>
        </p:spPr>
        <p:txBody>
          <a:bodyPr wrap="square">
            <a:spAutoFit/>
          </a:bodyPr>
          <a:lstStyle/>
          <a:p>
            <a:pPr algn="ctr"/>
            <a:r>
              <a:rPr lang="en-US" sz="3200" b="1" dirty="0">
                <a:solidFill>
                  <a:srgbClr val="2B7299"/>
                </a:solidFill>
              </a:rPr>
              <a:t>Can Standout Growth Be Maintained?</a:t>
            </a: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a:t>12/01/09 - 9pm</a:t>
            </a:r>
          </a:p>
        </p:txBody>
      </p:sp>
    </p:spTree>
    <p:extLst>
      <p:ext uri="{BB962C8B-B14F-4D97-AF65-F5344CB8AC3E}">
        <p14:creationId xmlns:p14="http://schemas.microsoft.com/office/powerpoint/2010/main" val="208849876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924290" name="Rectangle 2"/>
          <p:cNvSpPr>
            <a:spLocks noGrp="1" noChangeArrowheads="1"/>
          </p:cNvSpPr>
          <p:nvPr>
            <p:ph type="title" idx="4294967295"/>
          </p:nvPr>
        </p:nvSpPr>
        <p:spPr>
          <a:xfrm>
            <a:off x="203690" y="72487"/>
            <a:ext cx="11784620" cy="1066800"/>
          </a:xfrm>
        </p:spPr>
        <p:txBody>
          <a:bodyPr/>
          <a:lstStyle/>
          <a:p>
            <a:pPr>
              <a:lnSpc>
                <a:spcPct val="80000"/>
              </a:lnSpc>
            </a:pPr>
            <a:r>
              <a:rPr lang="en-US" altLang="en-US" sz="3200" dirty="0"/>
              <a:t>E&amp;S Market Premiums by Key Line, 2019 – 2024*</a:t>
            </a:r>
            <a:endParaRPr lang="en-US" altLang="en-US" sz="2400" dirty="0"/>
          </a:p>
        </p:txBody>
      </p:sp>
      <p:sp>
        <p:nvSpPr>
          <p:cNvPr id="3080" name="Slide Number Placeholder 7"/>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14</a:t>
            </a:fld>
            <a:endParaRPr lang="en-US" altLang="en-US" sz="1400">
              <a:latin typeface="Arial" panose="020B0604020202020204" pitchFamily="34" charset="0"/>
            </a:endParaRPr>
          </a:p>
        </p:txBody>
      </p:sp>
      <p:sp>
        <p:nvSpPr>
          <p:cNvPr id="2" name="TextBox 1">
            <a:extLst>
              <a:ext uri="{FF2B5EF4-FFF2-40B4-BE49-F238E27FC236}">
                <a16:creationId xmlns:a16="http://schemas.microsoft.com/office/drawing/2014/main" id="{A813AC14-99AF-653D-D1FD-77FA540C37A8}"/>
              </a:ext>
            </a:extLst>
          </p:cNvPr>
          <p:cNvSpPr txBox="1"/>
          <p:nvPr/>
        </p:nvSpPr>
        <p:spPr>
          <a:xfrm>
            <a:off x="110454" y="6427113"/>
            <a:ext cx="11167353" cy="430887"/>
          </a:xfrm>
          <a:prstGeom prst="rect">
            <a:avLst/>
          </a:prstGeom>
          <a:noFill/>
        </p:spPr>
        <p:txBody>
          <a:bodyPr wrap="square" rtlCol="0">
            <a:spAutoFit/>
          </a:bodyPr>
          <a:lstStyle/>
          <a:p>
            <a:r>
              <a:rPr lang="en-US" sz="1100" dirty="0"/>
              <a:t>*Includes Lloyd’s and regulated aliens.  In 2024, breakdown was $97.5B US domestics and $37.2B Lloyd’s and regulated aliens.</a:t>
            </a:r>
          </a:p>
          <a:p>
            <a:r>
              <a:rPr lang="en-US" sz="1100" dirty="0"/>
              <a:t>Source: S&amp;P Capital IQ, Insurance Insider US.</a:t>
            </a:r>
          </a:p>
        </p:txBody>
      </p:sp>
      <p:pic>
        <p:nvPicPr>
          <p:cNvPr id="4" name="Picture 3">
            <a:extLst>
              <a:ext uri="{FF2B5EF4-FFF2-40B4-BE49-F238E27FC236}">
                <a16:creationId xmlns:a16="http://schemas.microsoft.com/office/drawing/2014/main" id="{3E7DADFE-23DC-4F0E-AD6A-17D795267F61}"/>
              </a:ext>
            </a:extLst>
          </p:cNvPr>
          <p:cNvPicPr>
            <a:picLocks noChangeAspect="1"/>
          </p:cNvPicPr>
          <p:nvPr/>
        </p:nvPicPr>
        <p:blipFill>
          <a:blip r:embed="rId3"/>
          <a:stretch>
            <a:fillRect/>
          </a:stretch>
        </p:blipFill>
        <p:spPr>
          <a:xfrm>
            <a:off x="203690" y="1785869"/>
            <a:ext cx="9401310" cy="4457700"/>
          </a:xfrm>
          <a:prstGeom prst="rect">
            <a:avLst/>
          </a:prstGeom>
        </p:spPr>
      </p:pic>
      <p:sp>
        <p:nvSpPr>
          <p:cNvPr id="12" name="AutoShape 7">
            <a:extLst>
              <a:ext uri="{FF2B5EF4-FFF2-40B4-BE49-F238E27FC236}">
                <a16:creationId xmlns:a16="http://schemas.microsoft.com/office/drawing/2014/main" id="{6C88C832-3E1C-4D0F-81C4-BF22EA79F9F3}"/>
              </a:ext>
            </a:extLst>
          </p:cNvPr>
          <p:cNvSpPr>
            <a:spLocks noChangeArrowheads="1"/>
          </p:cNvSpPr>
          <p:nvPr/>
        </p:nvSpPr>
        <p:spPr bwMode="blackWhite">
          <a:xfrm>
            <a:off x="9818658" y="725276"/>
            <a:ext cx="2169652" cy="2014364"/>
          </a:xfrm>
          <a:prstGeom prst="wedgeRectCallout">
            <a:avLst>
              <a:gd name="adj1" fmla="val -118612"/>
              <a:gd name="adj2" fmla="val 26597"/>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latin typeface="Arial" pitchFamily="34" charset="0"/>
              </a:rPr>
              <a:t>E&amp;S premiums hit a record $134.7B in 2024 (up ~275% since 2018). </a:t>
            </a:r>
          </a:p>
          <a:p>
            <a:pPr algn="ctr" eaLnBrk="0" hangingPunct="0">
              <a:lnSpc>
                <a:spcPct val="90000"/>
              </a:lnSpc>
              <a:spcBef>
                <a:spcPct val="50000"/>
              </a:spcBef>
              <a:buClr>
                <a:schemeClr val="bg1"/>
              </a:buClr>
              <a:defRPr/>
            </a:pPr>
            <a:r>
              <a:rPr lang="en-US" sz="1600" b="1" dirty="0">
                <a:solidFill>
                  <a:schemeClr val="bg1"/>
                </a:solidFill>
                <a:latin typeface="Arial" pitchFamily="34" charset="0"/>
              </a:rPr>
              <a:t>E&amp;S DPW grew by 14.8% in 2024, down from 21.4% growth in 2023</a:t>
            </a:r>
            <a:endParaRPr lang="en-US" sz="1600" b="1" dirty="0">
              <a:solidFill>
                <a:schemeClr val="bg1"/>
              </a:solidFill>
              <a:latin typeface="Arial" pitchFamily="34" charset="0"/>
              <a:cs typeface="+mn-cs"/>
            </a:endParaRPr>
          </a:p>
        </p:txBody>
      </p:sp>
      <p:sp>
        <p:nvSpPr>
          <p:cNvPr id="6" name="TextBox 5">
            <a:extLst>
              <a:ext uri="{FF2B5EF4-FFF2-40B4-BE49-F238E27FC236}">
                <a16:creationId xmlns:a16="http://schemas.microsoft.com/office/drawing/2014/main" id="{38F4E558-3656-4536-8544-CE54827F56E1}"/>
              </a:ext>
            </a:extLst>
          </p:cNvPr>
          <p:cNvSpPr txBox="1"/>
          <p:nvPr/>
        </p:nvSpPr>
        <p:spPr>
          <a:xfrm>
            <a:off x="7538936" y="1926076"/>
            <a:ext cx="972766" cy="369332"/>
          </a:xfrm>
          <a:prstGeom prst="rect">
            <a:avLst/>
          </a:prstGeom>
          <a:noFill/>
        </p:spPr>
        <p:txBody>
          <a:bodyPr wrap="square" rtlCol="0">
            <a:spAutoFit/>
          </a:bodyPr>
          <a:lstStyle/>
          <a:p>
            <a:r>
              <a:rPr lang="en-US" b="1" dirty="0"/>
              <a:t>$134.7</a:t>
            </a:r>
          </a:p>
        </p:txBody>
      </p:sp>
      <p:sp>
        <p:nvSpPr>
          <p:cNvPr id="13" name="TextBox 12">
            <a:extLst>
              <a:ext uri="{FF2B5EF4-FFF2-40B4-BE49-F238E27FC236}">
                <a16:creationId xmlns:a16="http://schemas.microsoft.com/office/drawing/2014/main" id="{F885C7E5-E659-499E-9DD7-5189922C7004}"/>
              </a:ext>
            </a:extLst>
          </p:cNvPr>
          <p:cNvSpPr txBox="1"/>
          <p:nvPr/>
        </p:nvSpPr>
        <p:spPr>
          <a:xfrm>
            <a:off x="6232184" y="2370308"/>
            <a:ext cx="972766" cy="369332"/>
          </a:xfrm>
          <a:prstGeom prst="rect">
            <a:avLst/>
          </a:prstGeom>
          <a:noFill/>
        </p:spPr>
        <p:txBody>
          <a:bodyPr wrap="square" rtlCol="0">
            <a:spAutoFit/>
          </a:bodyPr>
          <a:lstStyle/>
          <a:p>
            <a:r>
              <a:rPr lang="en-US" b="1" dirty="0"/>
              <a:t>$117.3</a:t>
            </a:r>
          </a:p>
        </p:txBody>
      </p:sp>
      <p:sp>
        <p:nvSpPr>
          <p:cNvPr id="14" name="TextBox 13">
            <a:extLst>
              <a:ext uri="{FF2B5EF4-FFF2-40B4-BE49-F238E27FC236}">
                <a16:creationId xmlns:a16="http://schemas.microsoft.com/office/drawing/2014/main" id="{54E119E8-1F3D-43C7-9494-E8D1FE4754AD}"/>
              </a:ext>
            </a:extLst>
          </p:cNvPr>
          <p:cNvSpPr txBox="1"/>
          <p:nvPr/>
        </p:nvSpPr>
        <p:spPr>
          <a:xfrm>
            <a:off x="4925432" y="2814540"/>
            <a:ext cx="972766" cy="369332"/>
          </a:xfrm>
          <a:prstGeom prst="rect">
            <a:avLst/>
          </a:prstGeom>
          <a:noFill/>
        </p:spPr>
        <p:txBody>
          <a:bodyPr wrap="square" rtlCol="0">
            <a:spAutoFit/>
          </a:bodyPr>
          <a:lstStyle/>
          <a:p>
            <a:r>
              <a:rPr lang="en-US" b="1" dirty="0"/>
              <a:t>$96.6</a:t>
            </a:r>
          </a:p>
        </p:txBody>
      </p:sp>
    </p:spTree>
    <p:extLst>
      <p:ext uri="{BB962C8B-B14F-4D97-AF65-F5344CB8AC3E}">
        <p14:creationId xmlns:p14="http://schemas.microsoft.com/office/powerpoint/2010/main" val="4213765231"/>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924290" name="Rectangle 2"/>
          <p:cNvSpPr>
            <a:spLocks noGrp="1" noChangeArrowheads="1"/>
          </p:cNvSpPr>
          <p:nvPr>
            <p:ph type="title" idx="4294967295"/>
          </p:nvPr>
        </p:nvSpPr>
        <p:spPr>
          <a:xfrm>
            <a:off x="122035" y="0"/>
            <a:ext cx="11784620" cy="1066800"/>
          </a:xfrm>
        </p:spPr>
        <p:txBody>
          <a:bodyPr/>
          <a:lstStyle/>
          <a:p>
            <a:pPr>
              <a:lnSpc>
                <a:spcPct val="80000"/>
              </a:lnSpc>
            </a:pPr>
            <a:r>
              <a:rPr lang="en-US" altLang="en-US" sz="3200" dirty="0"/>
              <a:t>E&amp;S Premium as a Percent of Total Premiums for</a:t>
            </a:r>
            <a:br>
              <a:rPr lang="en-US" altLang="en-US" sz="3200" dirty="0"/>
            </a:br>
            <a:r>
              <a:rPr lang="en-US" altLang="en-US" sz="3200" dirty="0"/>
              <a:t>Top 5 E&amp;S States, 2019 – 2024</a:t>
            </a:r>
            <a:endParaRPr lang="en-US" altLang="en-US" sz="2400" dirty="0"/>
          </a:p>
        </p:txBody>
      </p:sp>
      <p:sp>
        <p:nvSpPr>
          <p:cNvPr id="3080" name="Slide Number Placeholder 7"/>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15</a:t>
            </a:fld>
            <a:endParaRPr lang="en-US" altLang="en-US" sz="1400">
              <a:latin typeface="Arial" panose="020B0604020202020204" pitchFamily="34" charset="0"/>
            </a:endParaRPr>
          </a:p>
        </p:txBody>
      </p:sp>
      <p:sp>
        <p:nvSpPr>
          <p:cNvPr id="2" name="TextBox 1">
            <a:extLst>
              <a:ext uri="{FF2B5EF4-FFF2-40B4-BE49-F238E27FC236}">
                <a16:creationId xmlns:a16="http://schemas.microsoft.com/office/drawing/2014/main" id="{A813AC14-99AF-653D-D1FD-77FA540C37A8}"/>
              </a:ext>
            </a:extLst>
          </p:cNvPr>
          <p:cNvSpPr txBox="1"/>
          <p:nvPr/>
        </p:nvSpPr>
        <p:spPr>
          <a:xfrm>
            <a:off x="110454" y="6427113"/>
            <a:ext cx="11167353" cy="261610"/>
          </a:xfrm>
          <a:prstGeom prst="rect">
            <a:avLst/>
          </a:prstGeom>
          <a:noFill/>
        </p:spPr>
        <p:txBody>
          <a:bodyPr wrap="square" rtlCol="0">
            <a:spAutoFit/>
          </a:bodyPr>
          <a:lstStyle/>
          <a:p>
            <a:r>
              <a:rPr lang="en-US" sz="1100" dirty="0"/>
              <a:t>Source: S&amp;P Capital IQ, Insurance Insider US.</a:t>
            </a:r>
          </a:p>
        </p:txBody>
      </p:sp>
      <p:pic>
        <p:nvPicPr>
          <p:cNvPr id="4" name="Picture 3">
            <a:extLst>
              <a:ext uri="{FF2B5EF4-FFF2-40B4-BE49-F238E27FC236}">
                <a16:creationId xmlns:a16="http://schemas.microsoft.com/office/drawing/2014/main" id="{917D4BF5-A936-45FF-9CD4-D115D68A2BC2}"/>
              </a:ext>
            </a:extLst>
          </p:cNvPr>
          <p:cNvPicPr>
            <a:picLocks noChangeAspect="1"/>
          </p:cNvPicPr>
          <p:nvPr/>
        </p:nvPicPr>
        <p:blipFill>
          <a:blip r:embed="rId3"/>
          <a:stretch>
            <a:fillRect/>
          </a:stretch>
        </p:blipFill>
        <p:spPr>
          <a:xfrm>
            <a:off x="400354" y="1406895"/>
            <a:ext cx="8228080" cy="4892703"/>
          </a:xfrm>
          <a:prstGeom prst="rect">
            <a:avLst/>
          </a:prstGeom>
        </p:spPr>
      </p:pic>
      <p:sp>
        <p:nvSpPr>
          <p:cNvPr id="9" name="AutoShape 7">
            <a:extLst>
              <a:ext uri="{FF2B5EF4-FFF2-40B4-BE49-F238E27FC236}">
                <a16:creationId xmlns:a16="http://schemas.microsoft.com/office/drawing/2014/main" id="{2803B23B-76A7-4DEF-A1B7-8C04AB8D7700}"/>
              </a:ext>
            </a:extLst>
          </p:cNvPr>
          <p:cNvSpPr>
            <a:spLocks noChangeArrowheads="1"/>
          </p:cNvSpPr>
          <p:nvPr/>
        </p:nvSpPr>
        <p:spPr bwMode="blackWhite">
          <a:xfrm>
            <a:off x="9301365" y="1848255"/>
            <a:ext cx="2227634" cy="1326425"/>
          </a:xfrm>
          <a:prstGeom prst="wedgeRectCallout">
            <a:avLst>
              <a:gd name="adj1" fmla="val -84639"/>
              <a:gd name="adj2" fmla="val 66579"/>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latin typeface="Arial" pitchFamily="34" charset="0"/>
              </a:rPr>
              <a:t>E&amp;S market share has increased rapidly, with a near doubling in the Top 5 E&amp;S states</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250698040"/>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924290" name="Rectangle 2"/>
          <p:cNvSpPr>
            <a:spLocks noGrp="1" noChangeArrowheads="1"/>
          </p:cNvSpPr>
          <p:nvPr>
            <p:ph type="title" idx="4294967295"/>
          </p:nvPr>
        </p:nvSpPr>
        <p:spPr>
          <a:xfrm>
            <a:off x="122035" y="0"/>
            <a:ext cx="11784620" cy="1066800"/>
          </a:xfrm>
        </p:spPr>
        <p:txBody>
          <a:bodyPr/>
          <a:lstStyle/>
          <a:p>
            <a:pPr>
              <a:lnSpc>
                <a:spcPct val="80000"/>
              </a:lnSpc>
            </a:pPr>
            <a:r>
              <a:rPr lang="en-US" altLang="en-US" sz="3200" dirty="0"/>
              <a:t>MGA DWP Volume and Growth, 2015 – 2024*</a:t>
            </a:r>
            <a:br>
              <a:rPr lang="en-US" altLang="en-US" sz="3200" dirty="0"/>
            </a:br>
            <a:endParaRPr lang="en-US" altLang="en-US" sz="2400" dirty="0"/>
          </a:p>
        </p:txBody>
      </p:sp>
      <p:sp>
        <p:nvSpPr>
          <p:cNvPr id="3080" name="Slide Number Placeholder 7"/>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16</a:t>
            </a:fld>
            <a:endParaRPr lang="en-US" altLang="en-US" sz="1400">
              <a:latin typeface="Arial" panose="020B0604020202020204" pitchFamily="34" charset="0"/>
            </a:endParaRPr>
          </a:p>
        </p:txBody>
      </p:sp>
      <p:sp>
        <p:nvSpPr>
          <p:cNvPr id="2" name="TextBox 1">
            <a:extLst>
              <a:ext uri="{FF2B5EF4-FFF2-40B4-BE49-F238E27FC236}">
                <a16:creationId xmlns:a16="http://schemas.microsoft.com/office/drawing/2014/main" id="{A813AC14-99AF-653D-D1FD-77FA540C37A8}"/>
              </a:ext>
            </a:extLst>
          </p:cNvPr>
          <p:cNvSpPr txBox="1"/>
          <p:nvPr/>
        </p:nvSpPr>
        <p:spPr>
          <a:xfrm>
            <a:off x="122035" y="6029383"/>
            <a:ext cx="11167353" cy="769441"/>
          </a:xfrm>
          <a:prstGeom prst="rect">
            <a:avLst/>
          </a:prstGeom>
          <a:noFill/>
        </p:spPr>
        <p:txBody>
          <a:bodyPr wrap="square" rtlCol="0">
            <a:spAutoFit/>
          </a:bodyPr>
          <a:lstStyle/>
          <a:p>
            <a:r>
              <a:rPr lang="en-US" sz="1100" dirty="0"/>
              <a:t>*Includes MGAs and other delegated underwriting authority enterprises (DUAEs), as defined by AM Best.</a:t>
            </a:r>
          </a:p>
          <a:p>
            <a:endParaRPr lang="en-US" sz="1100" dirty="0"/>
          </a:p>
          <a:p>
            <a:r>
              <a:rPr lang="en-US" sz="1100" dirty="0"/>
              <a:t>Source: AM Best Market Segment Report, “MGA Premiums Showed Double-Digit Growth for Fourth-Straight Year in 2024.” Available at: </a:t>
            </a:r>
            <a:r>
              <a:rPr lang="en-US" sz="1100" dirty="0">
                <a:hlinkClick r:id="rId3"/>
              </a:rPr>
              <a:t>https://news.ambest.com/newscontent.aspx?refnum=266436&amp;altsrc=114</a:t>
            </a:r>
            <a:r>
              <a:rPr lang="en-US" sz="1100" dirty="0"/>
              <a:t> and Insurance Insider US. </a:t>
            </a:r>
          </a:p>
        </p:txBody>
      </p:sp>
      <p:pic>
        <p:nvPicPr>
          <p:cNvPr id="5" name="Picture 4">
            <a:extLst>
              <a:ext uri="{FF2B5EF4-FFF2-40B4-BE49-F238E27FC236}">
                <a16:creationId xmlns:a16="http://schemas.microsoft.com/office/drawing/2014/main" id="{3BD58985-0C11-4A14-9D86-4406D48CEE52}"/>
              </a:ext>
            </a:extLst>
          </p:cNvPr>
          <p:cNvPicPr>
            <a:picLocks noChangeAspect="1"/>
          </p:cNvPicPr>
          <p:nvPr/>
        </p:nvPicPr>
        <p:blipFill>
          <a:blip r:embed="rId4"/>
          <a:stretch>
            <a:fillRect/>
          </a:stretch>
        </p:blipFill>
        <p:spPr>
          <a:xfrm>
            <a:off x="2156" y="1910095"/>
            <a:ext cx="8402544" cy="3275992"/>
          </a:xfrm>
          <a:prstGeom prst="rect">
            <a:avLst/>
          </a:prstGeom>
        </p:spPr>
      </p:pic>
      <p:sp>
        <p:nvSpPr>
          <p:cNvPr id="6" name="TextBox 5">
            <a:extLst>
              <a:ext uri="{FF2B5EF4-FFF2-40B4-BE49-F238E27FC236}">
                <a16:creationId xmlns:a16="http://schemas.microsoft.com/office/drawing/2014/main" id="{9F4C5E59-D51C-45BD-822A-8879CEB20D9D}"/>
              </a:ext>
            </a:extLst>
          </p:cNvPr>
          <p:cNvSpPr txBox="1"/>
          <p:nvPr/>
        </p:nvSpPr>
        <p:spPr>
          <a:xfrm>
            <a:off x="6935822" y="2597284"/>
            <a:ext cx="729574" cy="276999"/>
          </a:xfrm>
          <a:prstGeom prst="rect">
            <a:avLst/>
          </a:prstGeom>
          <a:noFill/>
        </p:spPr>
        <p:txBody>
          <a:bodyPr wrap="square" rtlCol="0">
            <a:spAutoFit/>
          </a:bodyPr>
          <a:lstStyle/>
          <a:p>
            <a:r>
              <a:rPr lang="en-US" sz="1200" b="1" dirty="0"/>
              <a:t>$89.9</a:t>
            </a:r>
          </a:p>
        </p:txBody>
      </p:sp>
      <p:sp>
        <p:nvSpPr>
          <p:cNvPr id="10" name="AutoShape 7">
            <a:extLst>
              <a:ext uri="{FF2B5EF4-FFF2-40B4-BE49-F238E27FC236}">
                <a16:creationId xmlns:a16="http://schemas.microsoft.com/office/drawing/2014/main" id="{DD7BE880-877A-4E7C-A744-923D902A1BE6}"/>
              </a:ext>
            </a:extLst>
          </p:cNvPr>
          <p:cNvSpPr>
            <a:spLocks noChangeArrowheads="1"/>
          </p:cNvSpPr>
          <p:nvPr/>
        </p:nvSpPr>
        <p:spPr bwMode="blackWhite">
          <a:xfrm>
            <a:off x="8677073" y="792923"/>
            <a:ext cx="3383164" cy="3122337"/>
          </a:xfrm>
          <a:prstGeom prst="wedgeRectCallout">
            <a:avLst>
              <a:gd name="adj1" fmla="val -67461"/>
              <a:gd name="adj2" fmla="val 5747"/>
            </a:avLst>
          </a:prstGeom>
          <a:solidFill>
            <a:srgbClr val="225A7A"/>
          </a:solidFill>
          <a:ln w="28575" algn="ctr">
            <a:solidFill>
              <a:schemeClr val="bg1"/>
            </a:solidFill>
            <a:miter lim="800000"/>
            <a:headEnd/>
            <a:tailEnd/>
          </a:ln>
          <a:effectLst/>
        </p:spPr>
        <p:txBody>
          <a:bodyPr tIns="91440" bIns="91440" anchor="ctr"/>
          <a:lstStyle/>
          <a:p>
            <a:pPr marL="285750" indent="-285750" eaLnBrk="0" hangingPunct="0">
              <a:lnSpc>
                <a:spcPct val="90000"/>
              </a:lnSpc>
              <a:spcBef>
                <a:spcPct val="50000"/>
              </a:spcBef>
              <a:buClr>
                <a:schemeClr val="bg1"/>
              </a:buClr>
              <a:buFont typeface="Arial" panose="020B0604020202020204" pitchFamily="34" charset="0"/>
              <a:buChar char="•"/>
              <a:defRPr/>
            </a:pPr>
            <a:r>
              <a:rPr lang="en-US" sz="1600" b="1" dirty="0">
                <a:solidFill>
                  <a:schemeClr val="bg1"/>
                </a:solidFill>
                <a:latin typeface="Arial" pitchFamily="34" charset="0"/>
              </a:rPr>
              <a:t>MGAs and other DUAEs generated 15% growth reaching $89.9B in DWP in 2024</a:t>
            </a:r>
          </a:p>
          <a:p>
            <a:pPr marL="285750" indent="-285750" eaLnBrk="0" hangingPunct="0">
              <a:lnSpc>
                <a:spcPct val="90000"/>
              </a:lnSpc>
              <a:spcBef>
                <a:spcPct val="50000"/>
              </a:spcBef>
              <a:buClr>
                <a:schemeClr val="bg1"/>
              </a:buClr>
              <a:buFont typeface="Arial" panose="020B0604020202020204" pitchFamily="34" charset="0"/>
              <a:buChar char="•"/>
              <a:defRPr/>
            </a:pPr>
            <a:r>
              <a:rPr lang="en-US" sz="1600" b="1" dirty="0">
                <a:solidFill>
                  <a:schemeClr val="bg1"/>
                </a:solidFill>
                <a:latin typeface="Arial" pitchFamily="34" charset="0"/>
              </a:rPr>
              <a:t>2024 was the 4</a:t>
            </a:r>
            <a:r>
              <a:rPr lang="en-US" sz="1600" b="1" baseline="30000" dirty="0">
                <a:solidFill>
                  <a:schemeClr val="bg1"/>
                </a:solidFill>
                <a:latin typeface="Arial" pitchFamily="34" charset="0"/>
              </a:rPr>
              <a:t>th</a:t>
            </a:r>
            <a:r>
              <a:rPr lang="en-US" sz="1600" b="1" dirty="0">
                <a:solidFill>
                  <a:schemeClr val="bg1"/>
                </a:solidFill>
                <a:latin typeface="Arial" pitchFamily="34" charset="0"/>
              </a:rPr>
              <a:t> consecutive year of double-digit growth</a:t>
            </a:r>
          </a:p>
          <a:p>
            <a:pPr marL="285750" indent="-285750" eaLnBrk="0" hangingPunct="0">
              <a:lnSpc>
                <a:spcPct val="90000"/>
              </a:lnSpc>
              <a:spcBef>
                <a:spcPct val="50000"/>
              </a:spcBef>
              <a:buClr>
                <a:schemeClr val="bg1"/>
              </a:buClr>
              <a:buFont typeface="Arial" panose="020B0604020202020204" pitchFamily="34" charset="0"/>
              <a:buChar char="•"/>
              <a:defRPr/>
            </a:pPr>
            <a:r>
              <a:rPr lang="en-US" sz="1600" b="1" dirty="0">
                <a:solidFill>
                  <a:schemeClr val="bg1"/>
                </a:solidFill>
                <a:latin typeface="Arial" pitchFamily="34" charset="0"/>
              </a:rPr>
              <a:t>DWP premium volume is up ~110% since 2015</a:t>
            </a:r>
          </a:p>
          <a:p>
            <a:pPr marL="285750" indent="-285750" eaLnBrk="0" hangingPunct="0">
              <a:lnSpc>
                <a:spcPct val="90000"/>
              </a:lnSpc>
              <a:spcBef>
                <a:spcPct val="50000"/>
              </a:spcBef>
              <a:buClr>
                <a:schemeClr val="bg1"/>
              </a:buClr>
              <a:buFont typeface="Arial" panose="020B0604020202020204" pitchFamily="34" charset="0"/>
              <a:buChar char="•"/>
              <a:defRPr/>
            </a:pPr>
            <a:r>
              <a:rPr lang="en-US" sz="1600" b="1" dirty="0">
                <a:solidFill>
                  <a:schemeClr val="bg1"/>
                </a:solidFill>
                <a:latin typeface="Arial" pitchFamily="34" charset="0"/>
                <a:cs typeface="+mn-cs"/>
              </a:rPr>
              <a:t>AMB estimates ~1,000 MGAs operated in the US in 2024 (~700 met criteria for inclusion in their report)</a:t>
            </a:r>
          </a:p>
        </p:txBody>
      </p:sp>
      <p:sp>
        <p:nvSpPr>
          <p:cNvPr id="7" name="TextBox 6">
            <a:extLst>
              <a:ext uri="{FF2B5EF4-FFF2-40B4-BE49-F238E27FC236}">
                <a16:creationId xmlns:a16="http://schemas.microsoft.com/office/drawing/2014/main" id="{17321E9A-8655-4F9A-824C-8B660990D098}"/>
              </a:ext>
            </a:extLst>
          </p:cNvPr>
          <p:cNvSpPr txBox="1"/>
          <p:nvPr/>
        </p:nvSpPr>
        <p:spPr>
          <a:xfrm>
            <a:off x="8523491" y="4153321"/>
            <a:ext cx="3383164" cy="1938992"/>
          </a:xfrm>
          <a:prstGeom prst="rect">
            <a:avLst/>
          </a:prstGeom>
          <a:noFill/>
          <a:ln>
            <a:solidFill>
              <a:srgbClr val="C00000"/>
            </a:solidFill>
          </a:ln>
        </p:spPr>
        <p:txBody>
          <a:bodyPr wrap="square" rtlCol="0">
            <a:spAutoFit/>
          </a:bodyPr>
          <a:lstStyle/>
          <a:p>
            <a:pPr algn="ctr"/>
            <a:r>
              <a:rPr lang="en-US" sz="1200" b="0" i="1" dirty="0">
                <a:solidFill>
                  <a:srgbClr val="FF0000"/>
                </a:solidFill>
                <a:effectLst/>
                <a:latin typeface="Helvetica Neue"/>
              </a:rPr>
              <a:t>“The premium momentum by MGAs writing specialty commercial lines of coverage shows no sign of slowing down despite average account pricing moderating or even declining in certain lines such as workers’ compensation, professional liability — particularly directors and officers and employment practices liability — and cyber liability,”</a:t>
            </a:r>
          </a:p>
          <a:p>
            <a:pPr algn="ctr"/>
            <a:endParaRPr lang="en-US" sz="1200" b="0" i="1" dirty="0">
              <a:solidFill>
                <a:srgbClr val="212529"/>
              </a:solidFill>
              <a:effectLst/>
              <a:latin typeface="Helvetica Neue"/>
            </a:endParaRPr>
          </a:p>
          <a:p>
            <a:r>
              <a:rPr lang="en-US" sz="1100" i="1" dirty="0">
                <a:solidFill>
                  <a:srgbClr val="212529"/>
                </a:solidFill>
                <a:latin typeface="Helvetica Neue"/>
              </a:rPr>
              <a:t>--AM Best (June 2025)</a:t>
            </a:r>
            <a:endParaRPr lang="en-US" sz="1100" i="1" dirty="0"/>
          </a:p>
        </p:txBody>
      </p:sp>
    </p:spTree>
    <p:extLst>
      <p:ext uri="{BB962C8B-B14F-4D97-AF65-F5344CB8AC3E}">
        <p14:creationId xmlns:p14="http://schemas.microsoft.com/office/powerpoint/2010/main" val="86670834"/>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1996611" y="70355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Upgrades and Downgrades</a:t>
            </a:r>
          </a:p>
        </p:txBody>
      </p:sp>
      <p:sp>
        <p:nvSpPr>
          <p:cNvPr id="151558" name="TextBox 5"/>
          <p:cNvSpPr txBox="1">
            <a:spLocks noChangeArrowheads="1"/>
          </p:cNvSpPr>
          <p:nvPr/>
        </p:nvSpPr>
        <p:spPr bwMode="auto">
          <a:xfrm>
            <a:off x="1886408" y="3429000"/>
            <a:ext cx="8092153" cy="1569660"/>
          </a:xfrm>
          <a:prstGeom prst="rect">
            <a:avLst/>
          </a:prstGeom>
          <a:noFill/>
          <a:ln w="9525">
            <a:noFill/>
            <a:miter lim="800000"/>
            <a:headEnd/>
            <a:tailEnd/>
          </a:ln>
        </p:spPr>
        <p:txBody>
          <a:bodyPr wrap="square">
            <a:spAutoFit/>
          </a:bodyPr>
          <a:lstStyle/>
          <a:p>
            <a:pPr algn="ctr"/>
            <a:r>
              <a:rPr lang="en-US" sz="3200" b="1" dirty="0">
                <a:solidFill>
                  <a:srgbClr val="2B7299"/>
                </a:solidFill>
              </a:rPr>
              <a:t>Underwriting Performance, CATs and Capital Are Impacting Insurer Ratings</a:t>
            </a:r>
          </a:p>
          <a:p>
            <a:pPr algn="ctr"/>
            <a:endParaRPr lang="en-US" sz="3200" b="1" i="1" dirty="0">
              <a:solidFill>
                <a:srgbClr val="2B7299"/>
              </a:solidFill>
            </a:endParaRPr>
          </a:p>
        </p:txBody>
      </p:sp>
      <p:sp>
        <p:nvSpPr>
          <p:cNvPr id="7" name="Date Placeholder 6"/>
          <p:cNvSpPr>
            <a:spLocks noGrp="1"/>
          </p:cNvSpPr>
          <p:nvPr>
            <p:ph type="dt" sz="half" idx="10"/>
          </p:nvPr>
        </p:nvSpPr>
        <p:spPr/>
        <p:txBody>
          <a:bodyPr/>
          <a:lstStyle/>
          <a:p>
            <a:pPr>
              <a:defRPr/>
            </a:pPr>
            <a:r>
              <a:rPr lang="en-US"/>
              <a:t>12/01/09 - 9pm</a:t>
            </a:r>
          </a:p>
        </p:txBody>
      </p:sp>
    </p:spTree>
    <p:extLst>
      <p:ext uri="{BB962C8B-B14F-4D97-AF65-F5344CB8AC3E}">
        <p14:creationId xmlns:p14="http://schemas.microsoft.com/office/powerpoint/2010/main" val="17769469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24290" name="Rectangle 2"/>
          <p:cNvSpPr>
            <a:spLocks noGrp="1" noChangeArrowheads="1"/>
          </p:cNvSpPr>
          <p:nvPr>
            <p:ph type="title" idx="4294967295"/>
          </p:nvPr>
        </p:nvSpPr>
        <p:spPr>
          <a:xfrm>
            <a:off x="0" y="115434"/>
            <a:ext cx="11784620" cy="1066800"/>
          </a:xfrm>
        </p:spPr>
        <p:txBody>
          <a:bodyPr/>
          <a:lstStyle/>
          <a:p>
            <a:pPr>
              <a:lnSpc>
                <a:spcPct val="80000"/>
              </a:lnSpc>
            </a:pPr>
            <a:r>
              <a:rPr lang="en-US" altLang="en-US" sz="3200" dirty="0"/>
              <a:t>US P/C: Rating Upgrades &amp; Downgrades, by Segment, 2024</a:t>
            </a:r>
            <a:endParaRPr lang="en-US" altLang="en-US" sz="2400" dirty="0"/>
          </a:p>
        </p:txBody>
      </p:sp>
      <p:sp>
        <p:nvSpPr>
          <p:cNvPr id="3080" name="Slide Number Placeholder 7"/>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18</a:t>
            </a:fld>
            <a:endParaRPr lang="en-US" altLang="en-US" sz="1400">
              <a:latin typeface="Arial" panose="020B0604020202020204" pitchFamily="34" charset="0"/>
            </a:endParaRPr>
          </a:p>
        </p:txBody>
      </p:sp>
      <p:sp>
        <p:nvSpPr>
          <p:cNvPr id="2" name="TextBox 1">
            <a:extLst>
              <a:ext uri="{FF2B5EF4-FFF2-40B4-BE49-F238E27FC236}">
                <a16:creationId xmlns:a16="http://schemas.microsoft.com/office/drawing/2014/main" id="{A813AC14-99AF-653D-D1FD-77FA540C37A8}"/>
              </a:ext>
            </a:extLst>
          </p:cNvPr>
          <p:cNvSpPr txBox="1"/>
          <p:nvPr/>
        </p:nvSpPr>
        <p:spPr>
          <a:xfrm>
            <a:off x="110454" y="6525589"/>
            <a:ext cx="11167353" cy="261610"/>
          </a:xfrm>
          <a:prstGeom prst="rect">
            <a:avLst/>
          </a:prstGeom>
          <a:noFill/>
        </p:spPr>
        <p:txBody>
          <a:bodyPr wrap="square" rtlCol="0">
            <a:spAutoFit/>
          </a:bodyPr>
          <a:lstStyle/>
          <a:p>
            <a:r>
              <a:rPr lang="en-US" sz="1100" dirty="0"/>
              <a:t>Source: A.M. Best Review &amp; Preview 2025 and 2024 from Carrier Management (March 16, 2025) at: </a:t>
            </a:r>
            <a:r>
              <a:rPr lang="en-US" sz="1100" dirty="0">
                <a:hlinkClick r:id="rId3"/>
              </a:rPr>
              <a:t>https://www.carriermanagement.com/news/2025/03/16/273012.htm</a:t>
            </a:r>
            <a:r>
              <a:rPr lang="en-US" sz="1100" dirty="0"/>
              <a:t>.</a:t>
            </a:r>
          </a:p>
        </p:txBody>
      </p:sp>
      <p:pic>
        <p:nvPicPr>
          <p:cNvPr id="5" name="Picture 4">
            <a:extLst>
              <a:ext uri="{FF2B5EF4-FFF2-40B4-BE49-F238E27FC236}">
                <a16:creationId xmlns:a16="http://schemas.microsoft.com/office/drawing/2014/main" id="{61B736AD-92EA-413F-8AA1-1DE96DC7CAC9}"/>
              </a:ext>
            </a:extLst>
          </p:cNvPr>
          <p:cNvPicPr>
            <a:picLocks noChangeAspect="1"/>
          </p:cNvPicPr>
          <p:nvPr/>
        </p:nvPicPr>
        <p:blipFill>
          <a:blip r:embed="rId4"/>
          <a:stretch>
            <a:fillRect/>
          </a:stretch>
        </p:blipFill>
        <p:spPr>
          <a:xfrm>
            <a:off x="0" y="2710856"/>
            <a:ext cx="12192000" cy="2837074"/>
          </a:xfrm>
          <a:prstGeom prst="rect">
            <a:avLst/>
          </a:prstGeom>
        </p:spPr>
      </p:pic>
      <p:sp>
        <p:nvSpPr>
          <p:cNvPr id="10" name="Rectangle 9">
            <a:extLst>
              <a:ext uri="{FF2B5EF4-FFF2-40B4-BE49-F238E27FC236}">
                <a16:creationId xmlns:a16="http://schemas.microsoft.com/office/drawing/2014/main" id="{904C2ABC-B59E-45E1-A847-119A6AC7C70A}"/>
              </a:ext>
            </a:extLst>
          </p:cNvPr>
          <p:cNvSpPr/>
          <p:nvPr/>
        </p:nvSpPr>
        <p:spPr>
          <a:xfrm>
            <a:off x="2217900" y="3618363"/>
            <a:ext cx="1254869" cy="1362197"/>
          </a:xfrm>
          <a:prstGeom prst="rect">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sp>
        <p:nvSpPr>
          <p:cNvPr id="11" name="AutoShape 7">
            <a:extLst>
              <a:ext uri="{FF2B5EF4-FFF2-40B4-BE49-F238E27FC236}">
                <a16:creationId xmlns:a16="http://schemas.microsoft.com/office/drawing/2014/main" id="{3530EB43-14ED-4594-8038-376CF401F87E}"/>
              </a:ext>
            </a:extLst>
          </p:cNvPr>
          <p:cNvSpPr>
            <a:spLocks noChangeArrowheads="1"/>
          </p:cNvSpPr>
          <p:nvPr/>
        </p:nvSpPr>
        <p:spPr bwMode="blackWhite">
          <a:xfrm>
            <a:off x="4367719" y="1465714"/>
            <a:ext cx="2373342" cy="1724960"/>
          </a:xfrm>
          <a:prstGeom prst="wedgeRectCallout">
            <a:avLst>
              <a:gd name="adj1" fmla="val -87676"/>
              <a:gd name="adj2" fmla="val 67200"/>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latin typeface="Arial" pitchFamily="34" charset="0"/>
              </a:rPr>
              <a:t>There were 43 ratings downgrades in 2024, down from 55 in 2023.  Personal lines insurers accounted for 31 (72%) of total downgrades in 2024.</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185346396"/>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1996611" y="70355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 Capital and Capacity</a:t>
            </a:r>
          </a:p>
        </p:txBody>
      </p:sp>
      <p:sp>
        <p:nvSpPr>
          <p:cNvPr id="151558" name="TextBox 5"/>
          <p:cNvSpPr txBox="1">
            <a:spLocks noChangeArrowheads="1"/>
          </p:cNvSpPr>
          <p:nvPr/>
        </p:nvSpPr>
        <p:spPr bwMode="auto">
          <a:xfrm>
            <a:off x="439193" y="3353494"/>
            <a:ext cx="11096786" cy="1569660"/>
          </a:xfrm>
          <a:prstGeom prst="rect">
            <a:avLst/>
          </a:prstGeom>
          <a:noFill/>
          <a:ln w="9525">
            <a:noFill/>
            <a:miter lim="800000"/>
            <a:headEnd/>
            <a:tailEnd/>
          </a:ln>
        </p:spPr>
        <p:txBody>
          <a:bodyPr wrap="square">
            <a:spAutoFit/>
          </a:bodyPr>
          <a:lstStyle/>
          <a:p>
            <a:pPr algn="ctr"/>
            <a:r>
              <a:rPr lang="en-US" sz="3200" b="1" dirty="0">
                <a:solidFill>
                  <a:srgbClr val="28688C"/>
                </a:solidFill>
              </a:rPr>
              <a:t>P/C Insurance: Is the Industry’s Capital Crunch Over?</a:t>
            </a:r>
          </a:p>
          <a:p>
            <a:pPr algn="ctr"/>
            <a:endParaRPr lang="en-US" sz="3200" b="1" i="1" dirty="0">
              <a:solidFill>
                <a:srgbClr val="C00000"/>
              </a:solidFill>
            </a:endParaRPr>
          </a:p>
          <a:p>
            <a:pPr algn="ctr"/>
            <a:r>
              <a:rPr lang="en-US" sz="3200" b="1" i="1" dirty="0">
                <a:solidFill>
                  <a:srgbClr val="C00000"/>
                </a:solidFill>
              </a:rPr>
              <a:t>Will Industry Capacity Growth Resume?</a:t>
            </a:r>
          </a:p>
        </p:txBody>
      </p:sp>
      <p:sp>
        <p:nvSpPr>
          <p:cNvPr id="7" name="Date Placeholder 6"/>
          <p:cNvSpPr>
            <a:spLocks noGrp="1"/>
          </p:cNvSpPr>
          <p:nvPr>
            <p:ph type="dt" sz="half" idx="10"/>
          </p:nvPr>
        </p:nvSpPr>
        <p:spPr/>
        <p:txBody>
          <a:bodyPr/>
          <a:lstStyle/>
          <a:p>
            <a:pPr>
              <a:defRPr/>
            </a:pPr>
            <a:r>
              <a:rPr lang="en-US"/>
              <a:t>12/01/09 - 9pm</a:t>
            </a:r>
          </a:p>
        </p:txBody>
      </p:sp>
    </p:spTree>
    <p:extLst>
      <p:ext uri="{BB962C8B-B14F-4D97-AF65-F5344CB8AC3E}">
        <p14:creationId xmlns:p14="http://schemas.microsoft.com/office/powerpoint/2010/main" val="167638568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a:solidFill>
                  <a:schemeClr val="bg1"/>
                </a:solidFill>
              </a:rPr>
              <a:t> – P6466 – The Financial Crisis and the Future of the P/C</a:t>
            </a:r>
          </a:p>
        </p:txBody>
      </p:sp>
      <p:sp>
        <p:nvSpPr>
          <p:cNvPr id="1922051" name="Rectangle 3"/>
          <p:cNvSpPr>
            <a:spLocks noGrp="1" noChangeArrowheads="1"/>
          </p:cNvSpPr>
          <p:nvPr>
            <p:ph type="body" idx="4294967295"/>
          </p:nvPr>
        </p:nvSpPr>
        <p:spPr>
          <a:xfrm>
            <a:off x="156439" y="112850"/>
            <a:ext cx="11614842" cy="4652963"/>
          </a:xfrm>
        </p:spPr>
        <p:txBody>
          <a:bodyPr/>
          <a:lstStyle/>
          <a:p>
            <a:pPr marL="0" indent="0">
              <a:lnSpc>
                <a:spcPts val="1800"/>
              </a:lnSpc>
              <a:buNone/>
            </a:pPr>
            <a:r>
              <a:rPr lang="en-US" sz="3200" b="1" dirty="0">
                <a:solidFill>
                  <a:srgbClr val="C00000"/>
                </a:solidFill>
              </a:rPr>
              <a:t>P/C Insurance Overview &amp; Outlook: A World of Risks </a:t>
            </a:r>
            <a:endParaRPr lang="en-US" b="1" dirty="0"/>
          </a:p>
          <a:p>
            <a:pPr>
              <a:lnSpc>
                <a:spcPts val="1800"/>
              </a:lnSpc>
            </a:pPr>
            <a:r>
              <a:rPr lang="en-US" b="1" dirty="0"/>
              <a:t>P/C Financial Overview &amp; Outlook in a Era of Rising Uncertainty</a:t>
            </a:r>
          </a:p>
          <a:p>
            <a:pPr lvl="1">
              <a:lnSpc>
                <a:spcPts val="1800"/>
              </a:lnSpc>
            </a:pPr>
            <a:r>
              <a:rPr lang="en-US" sz="2000" b="1" dirty="0"/>
              <a:t>Premium Growth				Underwriting Performance</a:t>
            </a:r>
          </a:p>
          <a:p>
            <a:pPr lvl="1">
              <a:lnSpc>
                <a:spcPts val="1800"/>
              </a:lnSpc>
            </a:pPr>
            <a:r>
              <a:rPr lang="en-US" sz="2000" b="1" dirty="0"/>
              <a:t>CAT Loss Update/Reinsurance		Capital and Capacity</a:t>
            </a:r>
          </a:p>
          <a:p>
            <a:pPr>
              <a:lnSpc>
                <a:spcPts val="1800"/>
              </a:lnSpc>
            </a:pPr>
            <a:r>
              <a:rPr lang="en-US" b="1" dirty="0"/>
              <a:t>Economic Overview &amp; Outlook—Impacts for P/C Insurers</a:t>
            </a:r>
          </a:p>
          <a:p>
            <a:pPr lvl="1">
              <a:lnSpc>
                <a:spcPts val="1800"/>
              </a:lnSpc>
            </a:pPr>
            <a:r>
              <a:rPr lang="en-US" sz="2000" b="1" dirty="0"/>
              <a:t>Growth, Employment, Investments, Inflation, and Recession</a:t>
            </a:r>
          </a:p>
          <a:p>
            <a:pPr lvl="1">
              <a:lnSpc>
                <a:spcPts val="1800"/>
              </a:lnSpc>
            </a:pPr>
            <a:r>
              <a:rPr lang="en-US" sz="2000" b="1" dirty="0"/>
              <a:t>Potential impacts of changes in fiscal and monetary policy on P/C insurers</a:t>
            </a:r>
          </a:p>
          <a:p>
            <a:pPr lvl="1">
              <a:lnSpc>
                <a:spcPts val="1800"/>
              </a:lnSpc>
            </a:pPr>
            <a:r>
              <a:rPr lang="en-US" sz="2200" b="1" dirty="0"/>
              <a:t>Tariff Impacts and P/C insurance</a:t>
            </a:r>
          </a:p>
          <a:p>
            <a:pPr>
              <a:lnSpc>
                <a:spcPts val="1800"/>
              </a:lnSpc>
            </a:pPr>
            <a:r>
              <a:rPr lang="en-US" b="1" dirty="0"/>
              <a:t>Personal and Commercial Insurance Trends</a:t>
            </a:r>
          </a:p>
          <a:p>
            <a:pPr lvl="1">
              <a:lnSpc>
                <a:spcPts val="1800"/>
              </a:lnSpc>
            </a:pPr>
            <a:r>
              <a:rPr lang="en-US" b="1" dirty="0"/>
              <a:t>Cost drivers</a:t>
            </a:r>
          </a:p>
          <a:p>
            <a:pPr lvl="1">
              <a:lnSpc>
                <a:spcPts val="1800"/>
              </a:lnSpc>
            </a:pPr>
            <a:r>
              <a:rPr lang="en-US" b="1" dirty="0"/>
              <a:t>Is the hard market coming to end?</a:t>
            </a:r>
          </a:p>
          <a:p>
            <a:pPr>
              <a:lnSpc>
                <a:spcPts val="1800"/>
              </a:lnSpc>
            </a:pPr>
            <a:r>
              <a:rPr lang="en-US" b="1" dirty="0"/>
              <a:t>Legal System Abuse</a:t>
            </a:r>
          </a:p>
          <a:p>
            <a:pPr>
              <a:lnSpc>
                <a:spcPts val="1800"/>
              </a:lnSpc>
            </a:pPr>
            <a:r>
              <a:rPr lang="en-US" b="1" dirty="0"/>
              <a:t>Summary and Q&amp;A</a:t>
            </a:r>
            <a:endParaRPr lang="en-US"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855712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922051">
                                            <p:txEl>
                                              <p:pRg st="12" end="12"/>
                                            </p:txEl>
                                          </p:spTgt>
                                        </p:tgtEl>
                                        <p:attrNameLst>
                                          <p:attrName>style.visibility</p:attrName>
                                        </p:attrNameLst>
                                      </p:cBhvr>
                                      <p:to>
                                        <p:strVal val="visible"/>
                                      </p:to>
                                    </p:set>
                                    <p:animEffect transition="in" filter="wipe(left)">
                                      <p:cBhvr>
                                        <p:cTn id="53"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rPr>
              <a:t>12/01/09 - 9pm</a:t>
            </a:r>
          </a:p>
        </p:txBody>
      </p:sp>
      <p:sp>
        <p:nvSpPr>
          <p:cNvPr id="47108"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rPr>
              <a:t>eSlide – P6466 – The Financial Crisis and the Future of the P/C</a:t>
            </a:r>
          </a:p>
        </p:txBody>
      </p:sp>
      <p:sp>
        <p:nvSpPr>
          <p:cNvPr id="47109" name="Rectangle 110"/>
          <p:cNvSpPr txBox="1">
            <a:spLocks noGrp="1"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rPr>
              <a:pPr algn="r" eaLnBrk="0" fontAlgn="base" hangingPunct="0">
                <a:lnSpc>
                  <a:spcPct val="85000"/>
                </a:lnSpc>
                <a:spcBef>
                  <a:spcPct val="20000"/>
                </a:spcBef>
                <a:spcAft>
                  <a:spcPct val="0"/>
                </a:spcAft>
              </a:pPr>
              <a:t>20</a:t>
            </a:fld>
            <a:endParaRPr lang="en-US" sz="900">
              <a:solidFill>
                <a:srgbClr val="000000"/>
              </a:solidFill>
            </a:endParaRPr>
          </a:p>
        </p:txBody>
      </p:sp>
      <p:sp>
        <p:nvSpPr>
          <p:cNvPr id="47110" name="Rectangle 2"/>
          <p:cNvSpPr>
            <a:spLocks noGrp="1" noChangeArrowheads="1"/>
          </p:cNvSpPr>
          <p:nvPr>
            <p:ph type="title" idx="4294967295"/>
          </p:nvPr>
        </p:nvSpPr>
        <p:spPr>
          <a:xfrm>
            <a:off x="327545" y="136588"/>
            <a:ext cx="7644879" cy="860425"/>
          </a:xfrm>
        </p:spPr>
        <p:txBody>
          <a:bodyPr/>
          <a:lstStyle/>
          <a:p>
            <a:r>
              <a:rPr lang="en-US" dirty="0"/>
              <a:t>Policyholder Surplus (Capacity), </a:t>
            </a:r>
            <a:br>
              <a:rPr lang="en-US" dirty="0"/>
            </a:br>
            <a:r>
              <a:rPr lang="en-US" dirty="0"/>
              <a:t>2006:Q4 – 2024</a:t>
            </a:r>
          </a:p>
        </p:txBody>
      </p:sp>
      <p:sp>
        <p:nvSpPr>
          <p:cNvPr id="47111" name="Rectangle 4"/>
          <p:cNvSpPr>
            <a:spLocks noChangeArrowheads="1"/>
          </p:cNvSpPr>
          <p:nvPr/>
        </p:nvSpPr>
        <p:spPr bwMode="auto">
          <a:xfrm>
            <a:off x="0" y="6200191"/>
            <a:ext cx="4376057" cy="655564"/>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endParaRPr lang="en-US" sz="1200" dirty="0">
              <a:solidFill>
                <a:srgbClr val="000000"/>
              </a:solidFill>
            </a:endParaRPr>
          </a:p>
          <a:p>
            <a:pPr eaLnBrk="0" fontAlgn="base" hangingPunct="0">
              <a:lnSpc>
                <a:spcPct val="85000"/>
              </a:lnSpc>
              <a:spcBef>
                <a:spcPct val="25000"/>
              </a:spcBef>
              <a:spcAft>
                <a:spcPct val="0"/>
              </a:spcAft>
              <a:buClr>
                <a:srgbClr val="FF6801"/>
              </a:buClr>
              <a:buFont typeface="Wingdings" pitchFamily="2" charset="2"/>
              <a:buNone/>
            </a:pPr>
            <a:r>
              <a:rPr lang="en-US" sz="1200" dirty="0">
                <a:solidFill>
                  <a:srgbClr val="000000"/>
                </a:solidFill>
              </a:rPr>
              <a:t>Sources: ISO, A.M. Best, NAIC.  Risk and Uncertainty Management Center, University of South Carolina.</a:t>
            </a:r>
          </a:p>
        </p:txBody>
      </p:sp>
      <p:sp>
        <p:nvSpPr>
          <p:cNvPr id="47112" name="PPTShape_0"/>
          <p:cNvSpPr>
            <a:spLocks noChangeArrowheads="1"/>
          </p:cNvSpPr>
          <p:nvPr/>
        </p:nvSpPr>
        <p:spPr bwMode="black">
          <a:xfrm>
            <a:off x="1161143" y="1094483"/>
            <a:ext cx="1262743"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graphicFrame>
        <p:nvGraphicFramePr>
          <p:cNvPr id="47106" name="Object 3"/>
          <p:cNvGraphicFramePr>
            <a:graphicFrameLocks/>
          </p:cNvGraphicFramePr>
          <p:nvPr>
            <p:extLst>
              <p:ext uri="{D42A27DB-BD31-4B8C-83A1-F6EECF244321}">
                <p14:modId xmlns:p14="http://schemas.microsoft.com/office/powerpoint/2010/main" val="3006600060"/>
              </p:ext>
            </p:extLst>
          </p:nvPr>
        </p:nvGraphicFramePr>
        <p:xfrm>
          <a:off x="0" y="1328142"/>
          <a:ext cx="11180093" cy="3551339"/>
        </p:xfrm>
        <a:graphic>
          <a:graphicData uri="http://schemas.openxmlformats.org/presentationml/2006/ole">
            <mc:AlternateContent xmlns:mc="http://schemas.openxmlformats.org/markup-compatibility/2006">
              <mc:Choice xmlns:v="urn:schemas-microsoft-com:vml" Requires="v">
                <p:oleObj name="Chart" r:id="rId4" imgW="8762872" imgH="3286061" progId="MSGraph.Chart.8">
                  <p:embed followColorScheme="full"/>
                </p:oleObj>
              </mc:Choice>
              <mc:Fallback>
                <p:oleObj name="Chart" r:id="rId4" imgW="8762872" imgH="3286061" progId="MSGraph.Chart.8">
                  <p:embed followColorScheme="full"/>
                  <p:pic>
                    <p:nvPicPr>
                      <p:cNvPr id="47106" name="Object 3"/>
                      <p:cNvPicPr>
                        <a:picLocks noChangeArrowheads="1"/>
                      </p:cNvPicPr>
                      <p:nvPr/>
                    </p:nvPicPr>
                    <p:blipFill>
                      <a:blip r:embed="rId5"/>
                      <a:srcRect/>
                      <a:stretch>
                        <a:fillRect/>
                      </a:stretch>
                    </p:blipFill>
                    <p:spPr bwMode="auto">
                      <a:xfrm>
                        <a:off x="0" y="1328142"/>
                        <a:ext cx="11180093" cy="3551339"/>
                      </a:xfrm>
                      <a:prstGeom prst="rect">
                        <a:avLst/>
                      </a:prstGeom>
                      <a:noFill/>
                      <a:ln>
                        <a:noFill/>
                      </a:ln>
                      <a:effectLst/>
                    </p:spPr>
                  </p:pic>
                </p:oleObj>
              </mc:Fallback>
            </mc:AlternateContent>
          </a:graphicData>
        </a:graphic>
      </p:graphicFrame>
      <p:sp>
        <p:nvSpPr>
          <p:cNvPr id="7200776" name="AutoShape 8"/>
          <p:cNvSpPr>
            <a:spLocks noChangeArrowheads="1"/>
          </p:cNvSpPr>
          <p:nvPr/>
        </p:nvSpPr>
        <p:spPr bwMode="blackWhite">
          <a:xfrm>
            <a:off x="1504185" y="1790214"/>
            <a:ext cx="1410175" cy="883159"/>
          </a:xfrm>
          <a:prstGeom prst="wedgeRectCallout">
            <a:avLst>
              <a:gd name="adj1" fmla="val 41634"/>
              <a:gd name="adj2" fmla="val 1692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Financial Crisis          (-16.2%)</a:t>
            </a:r>
          </a:p>
        </p:txBody>
      </p:sp>
      <p:sp>
        <p:nvSpPr>
          <p:cNvPr id="47122" name="Text Box 5"/>
          <p:cNvSpPr txBox="1">
            <a:spLocks noChangeArrowheads="1"/>
          </p:cNvSpPr>
          <p:nvPr/>
        </p:nvSpPr>
        <p:spPr bwMode="auto">
          <a:xfrm>
            <a:off x="7323089" y="5440562"/>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endParaRPr>
          </a:p>
          <a:p>
            <a:pPr eaLnBrk="0" fontAlgn="base" hangingPunct="0">
              <a:lnSpc>
                <a:spcPct val="85000"/>
              </a:lnSpc>
              <a:spcBef>
                <a:spcPct val="25000"/>
              </a:spcBef>
              <a:spcAft>
                <a:spcPct val="0"/>
              </a:spcAft>
            </a:pPr>
            <a:endParaRPr lang="en-US" sz="1600" b="1" dirty="0">
              <a:solidFill>
                <a:srgbClr val="000000"/>
              </a:solidFill>
            </a:endParaRPr>
          </a:p>
          <a:p>
            <a:pPr eaLnBrk="0" fontAlgn="base" hangingPunct="0">
              <a:lnSpc>
                <a:spcPct val="85000"/>
              </a:lnSpc>
              <a:spcBef>
                <a:spcPct val="25000"/>
              </a:spcBef>
              <a:spcAft>
                <a:spcPct val="0"/>
              </a:spcAft>
            </a:pPr>
            <a:endParaRPr lang="en-US" sz="1600" b="1" i="1" dirty="0">
              <a:solidFill>
                <a:srgbClr val="339966"/>
              </a:solidFill>
            </a:endParaRPr>
          </a:p>
        </p:txBody>
      </p:sp>
      <p:sp>
        <p:nvSpPr>
          <p:cNvPr id="19" name="PPTShape_2"/>
          <p:cNvSpPr>
            <a:spLocks noChangeArrowheads="1"/>
          </p:cNvSpPr>
          <p:nvPr/>
        </p:nvSpPr>
        <p:spPr bwMode="blackWhite">
          <a:xfrm>
            <a:off x="2945214" y="1411910"/>
            <a:ext cx="2563812" cy="934169"/>
          </a:xfrm>
          <a:prstGeom prst="wedgeRectCallout">
            <a:avLst>
              <a:gd name="adj1" fmla="val 19297"/>
              <a:gd name="adj2" fmla="val 1380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Drop due to near-record 2011 CAT losses            (-4.9%)</a:t>
            </a:r>
          </a:p>
        </p:txBody>
      </p:sp>
      <p:sp>
        <p:nvSpPr>
          <p:cNvPr id="15" name="Rectangle 5"/>
          <p:cNvSpPr>
            <a:spLocks noChangeArrowheads="1"/>
          </p:cNvSpPr>
          <p:nvPr/>
        </p:nvSpPr>
        <p:spPr bwMode="blackWhite">
          <a:xfrm>
            <a:off x="4110716" y="4891540"/>
            <a:ext cx="7723415" cy="1724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400" b="1" dirty="0">
                <a:solidFill>
                  <a:srgbClr val="FFFFFF"/>
                </a:solidFill>
              </a:rPr>
              <a:t>Policyholder Surplus is the industry’s financial cushion against large insured events, periods of economic stress and financial market volatility.  It is also a source of capital to underwrite new risks.</a:t>
            </a:r>
          </a:p>
        </p:txBody>
      </p:sp>
      <p:sp>
        <p:nvSpPr>
          <p:cNvPr id="17" name="PPTShape_2"/>
          <p:cNvSpPr>
            <a:spLocks noChangeArrowheads="1"/>
          </p:cNvSpPr>
          <p:nvPr/>
        </p:nvSpPr>
        <p:spPr bwMode="blackWhite">
          <a:xfrm>
            <a:off x="6214713" y="366209"/>
            <a:ext cx="3855150" cy="1809746"/>
          </a:xfrm>
          <a:prstGeom prst="wedgeRectCallout">
            <a:avLst>
              <a:gd name="adj1" fmla="val 56704"/>
              <a:gd name="adj2" fmla="val 29715"/>
            </a:avLst>
          </a:prstGeom>
          <a:solidFill>
            <a:srgbClr val="FF0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The P/C insurance industry entered the COVID-19 pandemic from a position of strength and was able to withstand the 9.0% surplus decline in Q1 2020 (far less than during the Financial Crisis). 2020 ended with record surplus. 2021  set another new record, exceeding $1 trillion for the first time. Unrealized losses caused surplus to drop sharply in 2022.</a:t>
            </a:r>
          </a:p>
        </p:txBody>
      </p:sp>
      <p:sp>
        <p:nvSpPr>
          <p:cNvPr id="2" name="PPTShape_2">
            <a:extLst>
              <a:ext uri="{FF2B5EF4-FFF2-40B4-BE49-F238E27FC236}">
                <a16:creationId xmlns:a16="http://schemas.microsoft.com/office/drawing/2014/main" id="{4A68ED88-747F-75FD-76EE-4BCE6073BB27}"/>
              </a:ext>
            </a:extLst>
          </p:cNvPr>
          <p:cNvSpPr>
            <a:spLocks noChangeArrowheads="1"/>
          </p:cNvSpPr>
          <p:nvPr/>
        </p:nvSpPr>
        <p:spPr bwMode="blackWhite">
          <a:xfrm>
            <a:off x="10434236" y="410721"/>
            <a:ext cx="1148813" cy="614777"/>
          </a:xfrm>
          <a:prstGeom prst="wedgeRectCallout">
            <a:avLst>
              <a:gd name="adj1" fmla="val -35367"/>
              <a:gd name="adj2" fmla="val 130803"/>
            </a:avLst>
          </a:prstGeom>
          <a:solidFill>
            <a:srgbClr val="FFC0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2022        (-6.9%)</a:t>
            </a:r>
          </a:p>
        </p:txBody>
      </p:sp>
      <p:sp>
        <p:nvSpPr>
          <p:cNvPr id="3" name="PPTShape_2">
            <a:extLst>
              <a:ext uri="{FF2B5EF4-FFF2-40B4-BE49-F238E27FC236}">
                <a16:creationId xmlns:a16="http://schemas.microsoft.com/office/drawing/2014/main" id="{945A73CC-7025-2665-DBC9-F07E38D3194D}"/>
              </a:ext>
            </a:extLst>
          </p:cNvPr>
          <p:cNvSpPr>
            <a:spLocks noChangeArrowheads="1"/>
          </p:cNvSpPr>
          <p:nvPr/>
        </p:nvSpPr>
        <p:spPr bwMode="blackWhite">
          <a:xfrm>
            <a:off x="11237484" y="1649691"/>
            <a:ext cx="893422" cy="1423447"/>
          </a:xfrm>
          <a:prstGeom prst="wedgeRectCallout">
            <a:avLst>
              <a:gd name="adj1" fmla="val -70209"/>
              <a:gd name="adj2" fmla="val -26061"/>
            </a:avLst>
          </a:prstGeom>
          <a:solidFill>
            <a:srgbClr val="66FF33"/>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Surplus remains virtually the same as 2021</a:t>
            </a:r>
          </a:p>
        </p:txBody>
      </p:sp>
    </p:spTree>
    <p:custDataLst>
      <p:tags r:id="rId1"/>
    </p:custDataLst>
    <p:extLst>
      <p:ext uri="{BB962C8B-B14F-4D97-AF65-F5344CB8AC3E}">
        <p14:creationId xmlns:p14="http://schemas.microsoft.com/office/powerpoint/2010/main" val="30420198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3" presetClass="entr" presetSubtype="16"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9" grpId="0" animBg="1"/>
      <p:bldP spid="15" grpId="0" animBg="1"/>
      <p:bldP spid="17" grpId="0" animBg="1"/>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264981" y="124880"/>
            <a:ext cx="11662038" cy="686835"/>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Global Reinsurance Capital, 2015 – 2025:Q1</a:t>
            </a:r>
            <a:endParaRPr lang="en-US" sz="3200" b="1" kern="0" dirty="0">
              <a:solidFill>
                <a:srgbClr val="FF0000"/>
              </a:solidFill>
            </a:endParaRPr>
          </a:p>
        </p:txBody>
      </p:sp>
      <p:sp>
        <p:nvSpPr>
          <p:cNvPr id="15" name="TextBox 14"/>
          <p:cNvSpPr txBox="1"/>
          <p:nvPr/>
        </p:nvSpPr>
        <p:spPr>
          <a:xfrm>
            <a:off x="127191" y="6334780"/>
            <a:ext cx="11263898" cy="307777"/>
          </a:xfrm>
          <a:prstGeom prst="rect">
            <a:avLst/>
          </a:prstGeom>
          <a:noFill/>
        </p:spPr>
        <p:txBody>
          <a:bodyPr wrap="square" rtlCol="0">
            <a:spAutoFit/>
          </a:bodyPr>
          <a:lstStyle/>
          <a:p>
            <a:r>
              <a:rPr lang="en-US" sz="1400" dirty="0"/>
              <a:t>Source: Aon Reinsurance Solutions/Aon Securities accessed at: </a:t>
            </a:r>
            <a:r>
              <a:rPr lang="en-US" sz="1400" dirty="0">
                <a:hlinkClick r:id="rId3"/>
              </a:rPr>
              <a:t>https://www.aon.com/en/insights/reports/reinsurance-market-dynamics</a:t>
            </a:r>
            <a:r>
              <a:rPr lang="en-US" sz="1400" dirty="0"/>
              <a:t>. </a:t>
            </a:r>
          </a:p>
        </p:txBody>
      </p:sp>
      <p:sp>
        <p:nvSpPr>
          <p:cNvPr id="17" name="TextBox 16">
            <a:extLst>
              <a:ext uri="{FF2B5EF4-FFF2-40B4-BE49-F238E27FC236}">
                <a16:creationId xmlns:a16="http://schemas.microsoft.com/office/drawing/2014/main" id="{2DF84810-5855-8D06-39A2-C581625A9069}"/>
              </a:ext>
            </a:extLst>
          </p:cNvPr>
          <p:cNvSpPr txBox="1"/>
          <p:nvPr/>
        </p:nvSpPr>
        <p:spPr>
          <a:xfrm>
            <a:off x="370394" y="805625"/>
            <a:ext cx="1239331" cy="338554"/>
          </a:xfrm>
          <a:prstGeom prst="rect">
            <a:avLst/>
          </a:prstGeom>
          <a:noFill/>
        </p:spPr>
        <p:txBody>
          <a:bodyPr wrap="square" rtlCol="0">
            <a:spAutoFit/>
          </a:bodyPr>
          <a:lstStyle/>
          <a:p>
            <a:r>
              <a:rPr lang="en-US" sz="1600" b="1" dirty="0">
                <a:solidFill>
                  <a:srgbClr val="28688C"/>
                </a:solidFill>
              </a:rPr>
              <a:t>$ Billions</a:t>
            </a:r>
          </a:p>
        </p:txBody>
      </p:sp>
      <p:sp>
        <p:nvSpPr>
          <p:cNvPr id="20" name="Oval 19">
            <a:extLst>
              <a:ext uri="{FF2B5EF4-FFF2-40B4-BE49-F238E27FC236}">
                <a16:creationId xmlns:a16="http://schemas.microsoft.com/office/drawing/2014/main" id="{FF531CE6-DE48-4222-84BA-53C1061A69D5}"/>
              </a:ext>
            </a:extLst>
          </p:cNvPr>
          <p:cNvSpPr/>
          <p:nvPr/>
        </p:nvSpPr>
        <p:spPr>
          <a:xfrm>
            <a:off x="8433873" y="1899615"/>
            <a:ext cx="418289" cy="3182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sp>
        <p:nvSpPr>
          <p:cNvPr id="24" name="PPTShape_2">
            <a:extLst>
              <a:ext uri="{FF2B5EF4-FFF2-40B4-BE49-F238E27FC236}">
                <a16:creationId xmlns:a16="http://schemas.microsoft.com/office/drawing/2014/main" id="{CD2CEC6F-CBDC-4CDC-A4DE-F30F1D78C0F4}"/>
              </a:ext>
            </a:extLst>
          </p:cNvPr>
          <p:cNvSpPr>
            <a:spLocks noChangeArrowheads="1"/>
          </p:cNvSpPr>
          <p:nvPr/>
        </p:nvSpPr>
        <p:spPr bwMode="blackWhite">
          <a:xfrm>
            <a:off x="9242250" y="3088930"/>
            <a:ext cx="2790180" cy="2462566"/>
          </a:xfrm>
          <a:prstGeom prst="wedgeRectCallout">
            <a:avLst>
              <a:gd name="adj1" fmla="val -123950"/>
              <a:gd name="adj2" fmla="val -280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pPr>
            <a:r>
              <a:rPr lang="en-US" b="1" dirty="0">
                <a:solidFill>
                  <a:schemeClr val="bg1"/>
                </a:solidFill>
              </a:rPr>
              <a:t>Global reinsurance capital fell by $100B or 14.8% in 2022, contributing to recent property insurance challenges. Most of that capital was recovered in 2023—with ILS playing a key role</a:t>
            </a:r>
            <a:endParaRPr lang="en-US" b="1" dirty="0">
              <a:solidFill>
                <a:srgbClr val="FFFFFF"/>
              </a:solidFill>
            </a:endParaRPr>
          </a:p>
        </p:txBody>
      </p:sp>
      <p:pic>
        <p:nvPicPr>
          <p:cNvPr id="9" name="Picture 8">
            <a:extLst>
              <a:ext uri="{FF2B5EF4-FFF2-40B4-BE49-F238E27FC236}">
                <a16:creationId xmlns:a16="http://schemas.microsoft.com/office/drawing/2014/main" id="{8C1B3A2D-5392-490D-9C45-FB793A102050}"/>
              </a:ext>
            </a:extLst>
          </p:cNvPr>
          <p:cNvPicPr>
            <a:picLocks noChangeAspect="1"/>
          </p:cNvPicPr>
          <p:nvPr/>
        </p:nvPicPr>
        <p:blipFill>
          <a:blip r:embed="rId4"/>
          <a:stretch>
            <a:fillRect/>
          </a:stretch>
        </p:blipFill>
        <p:spPr>
          <a:xfrm>
            <a:off x="0" y="1737480"/>
            <a:ext cx="9324975" cy="4400550"/>
          </a:xfrm>
          <a:prstGeom prst="rect">
            <a:avLst/>
          </a:prstGeom>
        </p:spPr>
      </p:pic>
      <p:sp>
        <p:nvSpPr>
          <p:cNvPr id="22" name="PPTShape_2">
            <a:extLst>
              <a:ext uri="{FF2B5EF4-FFF2-40B4-BE49-F238E27FC236}">
                <a16:creationId xmlns:a16="http://schemas.microsoft.com/office/drawing/2014/main" id="{7160067B-7D84-49DA-BD92-3E3FB1E67BD6}"/>
              </a:ext>
            </a:extLst>
          </p:cNvPr>
          <p:cNvSpPr>
            <a:spLocks noChangeArrowheads="1"/>
          </p:cNvSpPr>
          <p:nvPr/>
        </p:nvSpPr>
        <p:spPr bwMode="blackWhite">
          <a:xfrm>
            <a:off x="9127143" y="875067"/>
            <a:ext cx="3020395" cy="2017113"/>
          </a:xfrm>
          <a:prstGeom prst="wedgeRectCallout">
            <a:avLst>
              <a:gd name="adj1" fmla="val -58436"/>
              <a:gd name="adj2" fmla="val -72"/>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pPr>
            <a:r>
              <a:rPr lang="en-US" b="1" dirty="0">
                <a:solidFill>
                  <a:schemeClr val="bg1"/>
                </a:solidFill>
              </a:rPr>
              <a:t>Global reinsurance reached a new high in 2025:Q1, but is only 6.7% above its 2022 peak—far below the increase that would be needed to keep pace with inflation and exposure growth</a:t>
            </a:r>
            <a:endParaRPr lang="en-US" b="1" dirty="0">
              <a:solidFill>
                <a:srgbClr val="FFFFFF"/>
              </a:solidFill>
            </a:endParaRPr>
          </a:p>
        </p:txBody>
      </p:sp>
    </p:spTree>
    <p:extLst>
      <p:ext uri="{BB962C8B-B14F-4D97-AF65-F5344CB8AC3E}">
        <p14:creationId xmlns:p14="http://schemas.microsoft.com/office/powerpoint/2010/main" val="1124791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24"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0" y="91783"/>
            <a:ext cx="12147538" cy="686835"/>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Catastrophe Bond &amp; ILS Risk Capital Issued and Outstanding, 1997 – 2025*</a:t>
            </a:r>
            <a:endParaRPr lang="en-US" sz="3200" b="1" kern="0" dirty="0">
              <a:solidFill>
                <a:srgbClr val="FF0000"/>
              </a:solidFill>
            </a:endParaRPr>
          </a:p>
        </p:txBody>
      </p:sp>
      <p:sp>
        <p:nvSpPr>
          <p:cNvPr id="15" name="TextBox 14"/>
          <p:cNvSpPr txBox="1"/>
          <p:nvPr/>
        </p:nvSpPr>
        <p:spPr>
          <a:xfrm>
            <a:off x="127191" y="6334780"/>
            <a:ext cx="11263898" cy="523220"/>
          </a:xfrm>
          <a:prstGeom prst="rect">
            <a:avLst/>
          </a:prstGeom>
          <a:noFill/>
        </p:spPr>
        <p:txBody>
          <a:bodyPr wrap="square" rtlCol="0">
            <a:spAutoFit/>
          </a:bodyPr>
          <a:lstStyle/>
          <a:p>
            <a:r>
              <a:rPr lang="en-US" sz="1400" dirty="0"/>
              <a:t>*As of 8/31/25.</a:t>
            </a:r>
          </a:p>
          <a:p>
            <a:r>
              <a:rPr lang="en-US" sz="1400" dirty="0"/>
              <a:t>Source: Artemis.bm Deal Directory accessed at: </a:t>
            </a:r>
            <a:r>
              <a:rPr lang="en-US" sz="1400" dirty="0">
                <a:hlinkClick r:id="rId3"/>
              </a:rPr>
              <a:t>https://www.artemis.bm/dashboard/catastrophe-bonds-ils-issued-and-outstanding-by-year/</a:t>
            </a:r>
            <a:r>
              <a:rPr lang="en-US" sz="1400" dirty="0"/>
              <a:t> </a:t>
            </a:r>
          </a:p>
        </p:txBody>
      </p:sp>
      <p:pic>
        <p:nvPicPr>
          <p:cNvPr id="9" name="Picture 8">
            <a:extLst>
              <a:ext uri="{FF2B5EF4-FFF2-40B4-BE49-F238E27FC236}">
                <a16:creationId xmlns:a16="http://schemas.microsoft.com/office/drawing/2014/main" id="{3B0D3D64-CED2-429B-9CFD-0F0AE2CBCC44}"/>
              </a:ext>
            </a:extLst>
          </p:cNvPr>
          <p:cNvPicPr>
            <a:picLocks noChangeAspect="1"/>
          </p:cNvPicPr>
          <p:nvPr/>
        </p:nvPicPr>
        <p:blipFill>
          <a:blip r:embed="rId4"/>
          <a:stretch>
            <a:fillRect/>
          </a:stretch>
        </p:blipFill>
        <p:spPr>
          <a:xfrm>
            <a:off x="194923" y="2279934"/>
            <a:ext cx="11802153" cy="3749303"/>
          </a:xfrm>
          <a:prstGeom prst="rect">
            <a:avLst/>
          </a:prstGeom>
        </p:spPr>
      </p:pic>
      <p:sp>
        <p:nvSpPr>
          <p:cNvPr id="18" name="Oval 17">
            <a:extLst>
              <a:ext uri="{FF2B5EF4-FFF2-40B4-BE49-F238E27FC236}">
                <a16:creationId xmlns:a16="http://schemas.microsoft.com/office/drawing/2014/main" id="{C41D5B07-4BDB-434B-B650-407EAC9D4267}"/>
              </a:ext>
            </a:extLst>
          </p:cNvPr>
          <p:cNvSpPr/>
          <p:nvPr/>
        </p:nvSpPr>
        <p:spPr>
          <a:xfrm>
            <a:off x="10955046" y="2513548"/>
            <a:ext cx="418289" cy="323339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sp>
        <p:nvSpPr>
          <p:cNvPr id="19" name="PPTShape_2">
            <a:extLst>
              <a:ext uri="{FF2B5EF4-FFF2-40B4-BE49-F238E27FC236}">
                <a16:creationId xmlns:a16="http://schemas.microsoft.com/office/drawing/2014/main" id="{6BD3D234-2253-4364-8310-754716920222}"/>
              </a:ext>
            </a:extLst>
          </p:cNvPr>
          <p:cNvSpPr>
            <a:spLocks noChangeArrowheads="1"/>
          </p:cNvSpPr>
          <p:nvPr/>
        </p:nvSpPr>
        <p:spPr bwMode="blackWhite">
          <a:xfrm>
            <a:off x="5759140" y="1082675"/>
            <a:ext cx="3673500" cy="1282710"/>
          </a:xfrm>
          <a:prstGeom prst="wedgeRectCallout">
            <a:avLst>
              <a:gd name="adj1" fmla="val 93106"/>
              <a:gd name="adj2" fmla="val 58022"/>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pPr>
            <a:r>
              <a:rPr lang="en-US" b="1" dirty="0">
                <a:solidFill>
                  <a:schemeClr val="bg1"/>
                </a:solidFill>
              </a:rPr>
              <a:t>The number of new CAT bond &amp; ILS deals, risk capital issued and outstanding will all likely set new records in 2025</a:t>
            </a:r>
            <a:endParaRPr lang="en-US" b="1" dirty="0">
              <a:solidFill>
                <a:srgbClr val="FFFFFF"/>
              </a:solidFill>
            </a:endParaRPr>
          </a:p>
        </p:txBody>
      </p:sp>
    </p:spTree>
    <p:extLst>
      <p:ext uri="{BB962C8B-B14F-4D97-AF65-F5344CB8AC3E}">
        <p14:creationId xmlns:p14="http://schemas.microsoft.com/office/powerpoint/2010/main" val="4136562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7" name="Rectangle 110"/>
          <p:cNvSpPr txBox="1">
            <a:spLocks noGrp="1"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C87F3B0-FD48-4542-946D-35DE26E8F8A8}" type="slidenum">
              <a:rPr lang="en-US" sz="900"/>
              <a:pPr algn="r" eaLnBrk="0" hangingPunct="0">
                <a:lnSpc>
                  <a:spcPct val="85000"/>
                </a:lnSpc>
                <a:spcBef>
                  <a:spcPct val="20000"/>
                </a:spcBef>
              </a:pPr>
              <a:t>23</a:t>
            </a:fld>
            <a:endParaRPr lang="en-US" sz="900"/>
          </a:p>
        </p:txBody>
      </p:sp>
      <p:graphicFrame>
        <p:nvGraphicFramePr>
          <p:cNvPr id="2026500" name="Object 2"/>
          <p:cNvGraphicFramePr>
            <a:graphicFrameLocks/>
          </p:cNvGraphicFramePr>
          <p:nvPr>
            <p:extLst>
              <p:ext uri="{D42A27DB-BD31-4B8C-83A1-F6EECF244321}">
                <p14:modId xmlns:p14="http://schemas.microsoft.com/office/powerpoint/2010/main" val="1536105609"/>
              </p:ext>
            </p:extLst>
          </p:nvPr>
        </p:nvGraphicFramePr>
        <p:xfrm>
          <a:off x="581025" y="1165225"/>
          <a:ext cx="10434638" cy="4579938"/>
        </p:xfrm>
        <a:graphic>
          <a:graphicData uri="http://schemas.openxmlformats.org/presentationml/2006/ole">
            <mc:AlternateContent xmlns:mc="http://schemas.openxmlformats.org/markup-compatibility/2006">
              <mc:Choice xmlns:v="urn:schemas-microsoft-com:vml" Requires="v">
                <p:oleObj name="Chart" r:id="rId3" imgW="8619949" imgH="4629150" progId="MSGraph.Chart.8">
                  <p:embed followColorScheme="full"/>
                </p:oleObj>
              </mc:Choice>
              <mc:Fallback>
                <p:oleObj name="Chart" r:id="rId3" imgW="8619949" imgH="4629150" progId="MSGraph.Chart.8">
                  <p:embed followColorScheme="full"/>
                  <p:pic>
                    <p:nvPicPr>
                      <p:cNvPr id="2026500" name="Object 2"/>
                      <p:cNvPicPr>
                        <a:picLocks noChangeArrowheads="1"/>
                      </p:cNvPicPr>
                      <p:nvPr/>
                    </p:nvPicPr>
                    <p:blipFill>
                      <a:blip r:embed="rId4"/>
                      <a:srcRect/>
                      <a:stretch>
                        <a:fillRect/>
                      </a:stretch>
                    </p:blipFill>
                    <p:spPr bwMode="gray">
                      <a:xfrm>
                        <a:off x="581025" y="1165225"/>
                        <a:ext cx="10434638" cy="4579938"/>
                      </a:xfrm>
                      <a:prstGeom prst="rect">
                        <a:avLst/>
                      </a:prstGeom>
                      <a:noFill/>
                    </p:spPr>
                  </p:pic>
                </p:oleObj>
              </mc:Fallback>
            </mc:AlternateContent>
          </a:graphicData>
        </a:graphic>
      </p:graphicFrame>
      <p:sp>
        <p:nvSpPr>
          <p:cNvPr id="26630" name="Rectangle 31"/>
          <p:cNvSpPr>
            <a:spLocks noChangeArrowheads="1"/>
          </p:cNvSpPr>
          <p:nvPr/>
        </p:nvSpPr>
        <p:spPr bwMode="black">
          <a:xfrm>
            <a:off x="413929" y="1240461"/>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26632" name="Rectangle 5"/>
          <p:cNvSpPr>
            <a:spLocks noChangeArrowheads="1"/>
          </p:cNvSpPr>
          <p:nvPr/>
        </p:nvSpPr>
        <p:spPr bwMode="blackWhite">
          <a:xfrm>
            <a:off x="2009775" y="5481643"/>
            <a:ext cx="9080232" cy="6445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pt-BR" b="1" dirty="0">
                <a:solidFill>
                  <a:srgbClr val="FFFFFF"/>
                </a:solidFill>
              </a:rPr>
              <a:t>US Property-CAT Reinsurance Pricing Is Sensitive to CAT Activity and Ultimately Impacts Primary Insurance Pricing, Terms and Conditions.  </a:t>
            </a:r>
          </a:p>
        </p:txBody>
      </p:sp>
      <p:sp>
        <p:nvSpPr>
          <p:cNvPr id="12" name="AutoShape 23"/>
          <p:cNvSpPr>
            <a:spLocks noChangeArrowheads="1"/>
          </p:cNvSpPr>
          <p:nvPr/>
        </p:nvSpPr>
        <p:spPr bwMode="blackWhite">
          <a:xfrm>
            <a:off x="2206069" y="3777401"/>
            <a:ext cx="1144717" cy="416700"/>
          </a:xfrm>
          <a:prstGeom prst="wedgeRectCallout">
            <a:avLst>
              <a:gd name="adj1" fmla="val -47234"/>
              <a:gd name="adj2" fmla="val -19110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Post-Andrew surge</a:t>
            </a:r>
          </a:p>
        </p:txBody>
      </p:sp>
      <p:sp>
        <p:nvSpPr>
          <p:cNvPr id="10" name="Title 1"/>
          <p:cNvSpPr txBox="1">
            <a:spLocks/>
          </p:cNvSpPr>
          <p:nvPr/>
        </p:nvSpPr>
        <p:spPr>
          <a:xfrm>
            <a:off x="147751" y="170486"/>
            <a:ext cx="11669486"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altLang="en-US" kern="0" dirty="0">
                <a:latin typeface="Arial" panose="020B0604020202020204" pitchFamily="34" charset="0"/>
              </a:rPr>
              <a:t>US Property Catastrophe Rate-on-Line Index: 1990 – 2025*</a:t>
            </a:r>
          </a:p>
        </p:txBody>
      </p:sp>
      <p:sp>
        <p:nvSpPr>
          <p:cNvPr id="11" name="Rectangle 4"/>
          <p:cNvSpPr>
            <a:spLocks noChangeArrowheads="1"/>
          </p:cNvSpPr>
          <p:nvPr/>
        </p:nvSpPr>
        <p:spPr bwMode="auto">
          <a:xfrm>
            <a:off x="75895" y="6349287"/>
            <a:ext cx="11979589"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hangingPunct="0">
              <a:lnSpc>
                <a:spcPct val="85000"/>
              </a:lnSpc>
              <a:spcBef>
                <a:spcPct val="25000"/>
              </a:spcBef>
              <a:buClr>
                <a:srgbClr val="FF6801"/>
              </a:buClr>
            </a:pPr>
            <a:r>
              <a:rPr lang="en-US" altLang="en-US" sz="1200" dirty="0">
                <a:solidFill>
                  <a:srgbClr val="000000"/>
                </a:solidFill>
              </a:rPr>
              <a:t>*As of January 1 each year.</a:t>
            </a:r>
          </a:p>
          <a:p>
            <a:pPr eaLnBrk="0" hangingPunct="0">
              <a:lnSpc>
                <a:spcPct val="85000"/>
              </a:lnSpc>
              <a:spcBef>
                <a:spcPct val="25000"/>
              </a:spcBef>
              <a:buClr>
                <a:srgbClr val="FF6801"/>
              </a:buClr>
            </a:pPr>
            <a:r>
              <a:rPr lang="en-US" altLang="en-US" sz="1200" dirty="0">
                <a:solidFill>
                  <a:srgbClr val="000000"/>
                </a:solidFill>
              </a:rPr>
              <a:t>Source: Guy Carpenter; Artemis.bm accessed at: </a:t>
            </a:r>
            <a:r>
              <a:rPr lang="en-US" sz="1200" dirty="0">
                <a:hlinkClick r:id="rId5"/>
              </a:rPr>
              <a:t>http://www.artemis.bm/us-property-cat-rate-on-line-index</a:t>
            </a:r>
            <a:r>
              <a:rPr lang="en-US" sz="1200" dirty="0"/>
              <a:t> </a:t>
            </a:r>
            <a:endParaRPr lang="en-US" altLang="en-US" sz="1200" dirty="0">
              <a:solidFill>
                <a:srgbClr val="000000"/>
              </a:solidFill>
            </a:endParaRPr>
          </a:p>
        </p:txBody>
      </p:sp>
      <p:sp>
        <p:nvSpPr>
          <p:cNvPr id="13" name="AutoShape 23"/>
          <p:cNvSpPr>
            <a:spLocks noChangeArrowheads="1"/>
          </p:cNvSpPr>
          <p:nvPr/>
        </p:nvSpPr>
        <p:spPr bwMode="blackWhite">
          <a:xfrm>
            <a:off x="4459742" y="4168482"/>
            <a:ext cx="1144717" cy="416700"/>
          </a:xfrm>
          <a:prstGeom prst="wedgeRectCallout">
            <a:avLst>
              <a:gd name="adj1" fmla="val -35320"/>
              <a:gd name="adj2" fmla="val -17135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Post-9/11 Adjustment</a:t>
            </a:r>
          </a:p>
        </p:txBody>
      </p:sp>
      <p:sp>
        <p:nvSpPr>
          <p:cNvPr id="15" name="AutoShape 23"/>
          <p:cNvSpPr>
            <a:spLocks noChangeArrowheads="1"/>
          </p:cNvSpPr>
          <p:nvPr/>
        </p:nvSpPr>
        <p:spPr bwMode="blackWhite">
          <a:xfrm>
            <a:off x="3887384" y="2289078"/>
            <a:ext cx="1144717" cy="656488"/>
          </a:xfrm>
          <a:prstGeom prst="wedgeRectCallout">
            <a:avLst>
              <a:gd name="adj1" fmla="val 96926"/>
              <a:gd name="adj2" fmla="val -19570"/>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Post Katrina, Rita, Wilma period</a:t>
            </a:r>
          </a:p>
        </p:txBody>
      </p:sp>
      <p:sp>
        <p:nvSpPr>
          <p:cNvPr id="16" name="AutoShape 23"/>
          <p:cNvSpPr>
            <a:spLocks noChangeArrowheads="1"/>
          </p:cNvSpPr>
          <p:nvPr/>
        </p:nvSpPr>
        <p:spPr bwMode="blackWhite">
          <a:xfrm>
            <a:off x="5798344" y="3709551"/>
            <a:ext cx="1144717" cy="463570"/>
          </a:xfrm>
          <a:prstGeom prst="wedgeRectCallout">
            <a:avLst>
              <a:gd name="adj1" fmla="val 9784"/>
              <a:gd name="adj2" fmla="val -21334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Post-Ike adjustment</a:t>
            </a:r>
          </a:p>
        </p:txBody>
      </p:sp>
      <p:sp>
        <p:nvSpPr>
          <p:cNvPr id="17" name="AutoShape 23"/>
          <p:cNvSpPr>
            <a:spLocks noChangeArrowheads="1"/>
          </p:cNvSpPr>
          <p:nvPr/>
        </p:nvSpPr>
        <p:spPr bwMode="blackWhite">
          <a:xfrm>
            <a:off x="7136946" y="3779035"/>
            <a:ext cx="1429352" cy="1021418"/>
          </a:xfrm>
          <a:prstGeom prst="wedgeRectCallout">
            <a:avLst>
              <a:gd name="adj1" fmla="val -35320"/>
              <a:gd name="adj2" fmla="val -10537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Adjustment following  record tornado losses in 2011 and Sandy in 2012</a:t>
            </a:r>
          </a:p>
        </p:txBody>
      </p:sp>
      <p:sp>
        <p:nvSpPr>
          <p:cNvPr id="18" name="AutoShape 7"/>
          <p:cNvSpPr>
            <a:spLocks noChangeArrowheads="1"/>
          </p:cNvSpPr>
          <p:nvPr/>
        </p:nvSpPr>
        <p:spPr bwMode="blackWhite">
          <a:xfrm>
            <a:off x="6353393" y="881103"/>
            <a:ext cx="3667344" cy="1435967"/>
          </a:xfrm>
          <a:prstGeom prst="wedgeRectCallout">
            <a:avLst>
              <a:gd name="adj1" fmla="val 31960"/>
              <a:gd name="adj2" fmla="val 1040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a:solidFill>
                  <a:srgbClr val="FFFFFF"/>
                </a:solidFill>
              </a:rPr>
              <a:t>Property CAT reinsurance pricing more than doubled (+107.1%) from 2018 – 2024. Record CAT activity and inflation were major drivers.</a:t>
            </a:r>
          </a:p>
        </p:txBody>
      </p:sp>
      <p:sp>
        <p:nvSpPr>
          <p:cNvPr id="14" name="TextBox 13"/>
          <p:cNvSpPr txBox="1"/>
          <p:nvPr/>
        </p:nvSpPr>
        <p:spPr>
          <a:xfrm>
            <a:off x="9771648" y="3627053"/>
            <a:ext cx="2207991" cy="1200329"/>
          </a:xfrm>
          <a:prstGeom prst="rect">
            <a:avLst/>
          </a:prstGeom>
          <a:solidFill>
            <a:srgbClr val="C00000"/>
          </a:solidFill>
        </p:spPr>
        <p:txBody>
          <a:bodyPr wrap="square" rtlCol="0">
            <a:spAutoFit/>
          </a:bodyPr>
          <a:lstStyle/>
          <a:p>
            <a:pPr algn="ctr"/>
            <a:r>
              <a:rPr lang="en-US" b="1" u="sng" dirty="0">
                <a:solidFill>
                  <a:schemeClr val="bg1"/>
                </a:solidFill>
              </a:rPr>
              <a:t>2025 </a:t>
            </a:r>
            <a:r>
              <a:rPr lang="en-US" b="1" u="sng" dirty="0" err="1">
                <a:solidFill>
                  <a:schemeClr val="bg1"/>
                </a:solidFill>
              </a:rPr>
              <a:t>RoLs</a:t>
            </a:r>
            <a:endParaRPr lang="en-US" b="1" u="sng" dirty="0">
              <a:solidFill>
                <a:schemeClr val="bg1"/>
              </a:solidFill>
            </a:endParaRPr>
          </a:p>
          <a:p>
            <a:pPr algn="ctr"/>
            <a:r>
              <a:rPr lang="en-US" b="1" dirty="0">
                <a:solidFill>
                  <a:schemeClr val="bg1"/>
                </a:solidFill>
              </a:rPr>
              <a:t>US: -6.2%</a:t>
            </a:r>
          </a:p>
          <a:p>
            <a:pPr algn="ctr"/>
            <a:r>
              <a:rPr lang="en-US" b="1" dirty="0">
                <a:solidFill>
                  <a:schemeClr val="bg1"/>
                </a:solidFill>
              </a:rPr>
              <a:t>Europe: -5.3% </a:t>
            </a:r>
          </a:p>
          <a:p>
            <a:pPr algn="ctr"/>
            <a:r>
              <a:rPr lang="en-US" b="1" dirty="0">
                <a:solidFill>
                  <a:schemeClr val="bg1"/>
                </a:solidFill>
              </a:rPr>
              <a:t>Global: -6.6%</a:t>
            </a:r>
          </a:p>
        </p:txBody>
      </p:sp>
      <p:sp>
        <p:nvSpPr>
          <p:cNvPr id="2" name="AutoShape 23">
            <a:extLst>
              <a:ext uri="{FF2B5EF4-FFF2-40B4-BE49-F238E27FC236}">
                <a16:creationId xmlns:a16="http://schemas.microsoft.com/office/drawing/2014/main" id="{B58CB3FD-99A4-57DE-4297-DC4329CE2940}"/>
              </a:ext>
            </a:extLst>
          </p:cNvPr>
          <p:cNvSpPr>
            <a:spLocks noChangeArrowheads="1"/>
          </p:cNvSpPr>
          <p:nvPr/>
        </p:nvSpPr>
        <p:spPr bwMode="blackWhite">
          <a:xfrm>
            <a:off x="10202561" y="2617322"/>
            <a:ext cx="740388" cy="277920"/>
          </a:xfrm>
          <a:prstGeom prst="wedgeRectCallout">
            <a:avLst>
              <a:gd name="adj1" fmla="val -42928"/>
              <a:gd name="adj2" fmla="val -233365"/>
            </a:avLst>
          </a:prstGeom>
          <a:solidFill>
            <a:srgbClr val="C0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+35.0%</a:t>
            </a:r>
          </a:p>
        </p:txBody>
      </p:sp>
      <p:sp>
        <p:nvSpPr>
          <p:cNvPr id="3" name="AutoShape 23">
            <a:extLst>
              <a:ext uri="{FF2B5EF4-FFF2-40B4-BE49-F238E27FC236}">
                <a16:creationId xmlns:a16="http://schemas.microsoft.com/office/drawing/2014/main" id="{4236467D-6885-5211-5D2A-706B61EBA19C}"/>
              </a:ext>
            </a:extLst>
          </p:cNvPr>
          <p:cNvSpPr>
            <a:spLocks noChangeArrowheads="1"/>
          </p:cNvSpPr>
          <p:nvPr/>
        </p:nvSpPr>
        <p:spPr bwMode="blackWhite">
          <a:xfrm>
            <a:off x="4756108" y="1476757"/>
            <a:ext cx="740388" cy="277920"/>
          </a:xfrm>
          <a:prstGeom prst="wedgeRectCallout">
            <a:avLst>
              <a:gd name="adj1" fmla="val 66835"/>
              <a:gd name="adj2" fmla="val 197885"/>
            </a:avLst>
          </a:prstGeom>
          <a:solidFill>
            <a:srgbClr val="C0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+76%</a:t>
            </a:r>
          </a:p>
        </p:txBody>
      </p:sp>
      <p:sp>
        <p:nvSpPr>
          <p:cNvPr id="4" name="AutoShape 23">
            <a:extLst>
              <a:ext uri="{FF2B5EF4-FFF2-40B4-BE49-F238E27FC236}">
                <a16:creationId xmlns:a16="http://schemas.microsoft.com/office/drawing/2014/main" id="{32C5463C-3866-A24A-FD0E-D81E726AD523}"/>
              </a:ext>
            </a:extLst>
          </p:cNvPr>
          <p:cNvSpPr>
            <a:spLocks noChangeArrowheads="1"/>
          </p:cNvSpPr>
          <p:nvPr/>
        </p:nvSpPr>
        <p:spPr bwMode="blackWhite">
          <a:xfrm>
            <a:off x="1825703" y="1822635"/>
            <a:ext cx="740388" cy="277920"/>
          </a:xfrm>
          <a:prstGeom prst="wedgeRectCallout">
            <a:avLst>
              <a:gd name="adj1" fmla="val 3797"/>
              <a:gd name="adj2" fmla="val 156758"/>
            </a:avLst>
          </a:prstGeom>
          <a:solidFill>
            <a:srgbClr val="C0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+68%</a:t>
            </a:r>
          </a:p>
        </p:txBody>
      </p:sp>
      <p:sp>
        <p:nvSpPr>
          <p:cNvPr id="5" name="AutoShape 23">
            <a:extLst>
              <a:ext uri="{FF2B5EF4-FFF2-40B4-BE49-F238E27FC236}">
                <a16:creationId xmlns:a16="http://schemas.microsoft.com/office/drawing/2014/main" id="{C2887395-18E2-CA49-13A9-C070161285F9}"/>
              </a:ext>
            </a:extLst>
          </p:cNvPr>
          <p:cNvSpPr>
            <a:spLocks noChangeArrowheads="1"/>
          </p:cNvSpPr>
          <p:nvPr/>
        </p:nvSpPr>
        <p:spPr bwMode="blackWhite">
          <a:xfrm>
            <a:off x="10505449" y="1540052"/>
            <a:ext cx="740388" cy="277920"/>
          </a:xfrm>
          <a:prstGeom prst="wedgeRectCallout">
            <a:avLst>
              <a:gd name="adj1" fmla="val -12372"/>
              <a:gd name="adj2" fmla="val 148154"/>
            </a:avLst>
          </a:prstGeom>
          <a:solidFill>
            <a:srgbClr val="C0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-6.2%*</a:t>
            </a:r>
          </a:p>
        </p:txBody>
      </p:sp>
      <p:sp>
        <p:nvSpPr>
          <p:cNvPr id="19" name="AutoShape 23">
            <a:extLst>
              <a:ext uri="{FF2B5EF4-FFF2-40B4-BE49-F238E27FC236}">
                <a16:creationId xmlns:a16="http://schemas.microsoft.com/office/drawing/2014/main" id="{0C63CF98-59FB-4DD9-8880-89B1EC37C2DF}"/>
              </a:ext>
            </a:extLst>
          </p:cNvPr>
          <p:cNvSpPr>
            <a:spLocks noChangeArrowheads="1"/>
          </p:cNvSpPr>
          <p:nvPr/>
        </p:nvSpPr>
        <p:spPr bwMode="blackWhite">
          <a:xfrm rot="10800000" flipV="1">
            <a:off x="11257393" y="2139645"/>
            <a:ext cx="740387" cy="584775"/>
          </a:xfrm>
          <a:prstGeom prst="wedgeRectCallout">
            <a:avLst>
              <a:gd name="adj1" fmla="val 85389"/>
              <a:gd name="adj2" fmla="val -24964"/>
            </a:avLst>
          </a:prstGeom>
          <a:solidFill>
            <a:srgbClr val="00B05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-6.7% (as of 7/1/25)</a:t>
            </a:r>
          </a:p>
        </p:txBody>
      </p:sp>
      <p:sp>
        <p:nvSpPr>
          <p:cNvPr id="6" name="TextBox 5">
            <a:extLst>
              <a:ext uri="{FF2B5EF4-FFF2-40B4-BE49-F238E27FC236}">
                <a16:creationId xmlns:a16="http://schemas.microsoft.com/office/drawing/2014/main" id="{5A523A47-AFED-4E70-99AD-2BB3A876124E}"/>
              </a:ext>
            </a:extLst>
          </p:cNvPr>
          <p:cNvSpPr txBox="1"/>
          <p:nvPr/>
        </p:nvSpPr>
        <p:spPr>
          <a:xfrm>
            <a:off x="10716705" y="2041091"/>
            <a:ext cx="370978" cy="584775"/>
          </a:xfrm>
          <a:prstGeom prst="rect">
            <a:avLst/>
          </a:prstGeom>
          <a:noFill/>
        </p:spPr>
        <p:txBody>
          <a:bodyPr wrap="square" rtlCol="0">
            <a:spAutoFit/>
          </a:bodyPr>
          <a:lstStyle/>
          <a:p>
            <a:pPr algn="ctr"/>
            <a:r>
              <a:rPr lang="en-US" sz="3200" b="1" dirty="0">
                <a:solidFill>
                  <a:srgbClr val="00B050"/>
                </a:solidFill>
              </a:rPr>
              <a:t>*</a:t>
            </a:r>
            <a:endParaRPr lang="en-US" b="1" dirty="0">
              <a:solidFill>
                <a:srgbClr val="00B050"/>
              </a:solidFill>
            </a:endParaRPr>
          </a:p>
        </p:txBody>
      </p:sp>
    </p:spTree>
    <p:extLst>
      <p:ext uri="{BB962C8B-B14F-4D97-AF65-F5344CB8AC3E}">
        <p14:creationId xmlns:p14="http://schemas.microsoft.com/office/powerpoint/2010/main" val="36985407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2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270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3200"/>
                            </p:stCondLst>
                            <p:childTnLst>
                              <p:par>
                                <p:cTn id="21" presetID="2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37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4200"/>
                            </p:stCondLst>
                            <p:childTnLst>
                              <p:par>
                                <p:cTn id="29" presetID="22" presetClass="entr" presetSubtype="4" fill="hold" grpId="0" nodeType="afterEffect">
                                  <p:stCondLst>
                                    <p:cond delay="70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par>
                          <p:cTn id="41" fill="hold">
                            <p:stCondLst>
                              <p:cond delay="1000"/>
                            </p:stCondLst>
                            <p:childTnLst>
                              <p:par>
                                <p:cTn id="42" presetID="22" presetClass="entr" presetSubtype="4"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par>
                          <p:cTn id="45" fill="hold">
                            <p:stCondLst>
                              <p:cond delay="1500"/>
                            </p:stCondLst>
                            <p:childTnLst>
                              <p:par>
                                <p:cTn id="46" presetID="22" presetClass="entr" presetSubtype="4" fill="hold" grpId="0"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00"/>
                                        <p:tgtEl>
                                          <p:spTgt spid="4"/>
                                        </p:tgtEl>
                                      </p:cBhvr>
                                    </p:animEffect>
                                  </p:childTnLst>
                                </p:cTn>
                              </p:par>
                            </p:childTnLst>
                          </p:cTn>
                        </p:par>
                        <p:par>
                          <p:cTn id="49" fill="hold">
                            <p:stCondLst>
                              <p:cond delay="2000"/>
                            </p:stCondLst>
                            <p:childTnLst>
                              <p:par>
                                <p:cTn id="50" presetID="22" presetClass="entr" presetSubtype="4"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childTnLst>
                          </p:cTn>
                        </p:par>
                        <p:par>
                          <p:cTn id="53" fill="hold">
                            <p:stCondLst>
                              <p:cond delay="2500"/>
                            </p:stCondLst>
                            <p:childTnLst>
                              <p:par>
                                <p:cTn id="54" presetID="22" presetClass="entr" presetSubtype="4"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down)">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P spid="18" grpId="0" animBg="1"/>
      <p:bldP spid="14" grpId="0" animBg="1"/>
      <p:bldP spid="2" grpId="0" animBg="1"/>
      <p:bldP spid="3" grpId="0" animBg="1"/>
      <p:bldP spid="4" grpId="0" animBg="1"/>
      <p:bldP spid="5"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1917700" y="736209"/>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Catastrophe Loss Trends</a:t>
            </a:r>
          </a:p>
        </p:txBody>
      </p:sp>
      <p:sp>
        <p:nvSpPr>
          <p:cNvPr id="151558" name="TextBox 5"/>
          <p:cNvSpPr txBox="1">
            <a:spLocks noChangeArrowheads="1"/>
          </p:cNvSpPr>
          <p:nvPr/>
        </p:nvSpPr>
        <p:spPr bwMode="auto">
          <a:xfrm>
            <a:off x="1064724" y="3228803"/>
            <a:ext cx="10062552" cy="3539430"/>
          </a:xfrm>
          <a:prstGeom prst="rect">
            <a:avLst/>
          </a:prstGeom>
          <a:noFill/>
          <a:ln w="9525">
            <a:noFill/>
            <a:miter lim="800000"/>
            <a:headEnd/>
            <a:tailEnd/>
          </a:ln>
        </p:spPr>
        <p:txBody>
          <a:bodyPr wrap="square">
            <a:spAutoFit/>
          </a:bodyPr>
          <a:lstStyle/>
          <a:p>
            <a:pPr algn="ctr"/>
            <a:r>
              <a:rPr lang="en-US" sz="3200" b="1" dirty="0">
                <a:solidFill>
                  <a:srgbClr val="28688C"/>
                </a:solidFill>
              </a:rPr>
              <a:t>The Rise in CAT Losses Shows No Signs of Easing</a:t>
            </a:r>
          </a:p>
          <a:p>
            <a:pPr algn="ctr"/>
            <a:endParaRPr lang="en-US" sz="3200" b="1" i="1" dirty="0">
              <a:solidFill>
                <a:srgbClr val="C00000"/>
              </a:solidFill>
            </a:endParaRPr>
          </a:p>
          <a:p>
            <a:pPr algn="ctr"/>
            <a:r>
              <a:rPr lang="en-US" sz="3200" b="1" i="1" dirty="0">
                <a:solidFill>
                  <a:srgbClr val="C00000"/>
                </a:solidFill>
              </a:rPr>
              <a:t>The 2020s Are Off to an Ominous Beginning</a:t>
            </a:r>
          </a:p>
          <a:p>
            <a:pPr algn="ctr"/>
            <a:endParaRPr lang="en-US" sz="3200" b="1" i="1" dirty="0">
              <a:solidFill>
                <a:srgbClr val="00B050"/>
              </a:solidFill>
            </a:endParaRPr>
          </a:p>
          <a:p>
            <a:pPr algn="ctr"/>
            <a:r>
              <a:rPr lang="en-US" sz="3200" b="1" i="1" dirty="0">
                <a:solidFill>
                  <a:srgbClr val="00B050"/>
                </a:solidFill>
              </a:rPr>
              <a:t>The Los Angeles Wildfires, Hurricanes Helene and Milton Are Just the Latest in a Long Series of Mega-Disasters</a:t>
            </a:r>
          </a:p>
        </p:txBody>
      </p:sp>
      <p:sp>
        <p:nvSpPr>
          <p:cNvPr id="7" name="Date Placeholder 6"/>
          <p:cNvSpPr>
            <a:spLocks noGrp="1"/>
          </p:cNvSpPr>
          <p:nvPr>
            <p:ph type="dt" sz="half" idx="10"/>
          </p:nvPr>
        </p:nvSpPr>
        <p:spPr/>
        <p:txBody>
          <a:bodyPr/>
          <a:lstStyle/>
          <a:p>
            <a:pPr>
              <a:defRPr/>
            </a:pPr>
            <a:r>
              <a:rPr lang="en-US"/>
              <a:t>12/01/09 - 9pm</a:t>
            </a:r>
          </a:p>
        </p:txBody>
      </p:sp>
    </p:spTree>
    <p:extLst>
      <p:ext uri="{BB962C8B-B14F-4D97-AF65-F5344CB8AC3E}">
        <p14:creationId xmlns:p14="http://schemas.microsoft.com/office/powerpoint/2010/main" val="251757266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9222" name="Rectangle 3"/>
          <p:cNvSpPr>
            <a:spLocks noGrp="1" noChangeArrowheads="1"/>
          </p:cNvSpPr>
          <p:nvPr>
            <p:ph type="title"/>
          </p:nvPr>
        </p:nvSpPr>
        <p:spPr>
          <a:xfrm>
            <a:off x="214874" y="100061"/>
            <a:ext cx="8177091" cy="663635"/>
          </a:xfrm>
        </p:spPr>
        <p:txBody>
          <a:bodyPr/>
          <a:lstStyle/>
          <a:p>
            <a:r>
              <a:rPr lang="en-US" dirty="0"/>
              <a:t>U.S. Inflation-Adjusted Insured CAT Losses:</a:t>
            </a:r>
            <a:br>
              <a:rPr lang="en-US" dirty="0"/>
            </a:br>
            <a:r>
              <a:rPr lang="en-US" dirty="0"/>
              <a:t>1980 – 2024</a:t>
            </a:r>
          </a:p>
        </p:txBody>
      </p:sp>
      <p:sp>
        <p:nvSpPr>
          <p:cNvPr id="6" name="Text Placeholder 5"/>
          <p:cNvSpPr>
            <a:spLocks noGrp="1"/>
          </p:cNvSpPr>
          <p:nvPr>
            <p:ph type="body" sz="quarter" idx="15"/>
          </p:nvPr>
        </p:nvSpPr>
        <p:spPr>
          <a:xfrm>
            <a:off x="189707" y="6109252"/>
            <a:ext cx="8915382" cy="767741"/>
          </a:xfrm>
        </p:spPr>
        <p:txBody>
          <a:bodyPr/>
          <a:lstStyle/>
          <a:p>
            <a:endParaRPr lang="en-US" sz="1200" dirty="0">
              <a:latin typeface="Arial "/>
            </a:endParaRPr>
          </a:p>
          <a:p>
            <a:r>
              <a:rPr lang="en-US" sz="1200" dirty="0">
                <a:latin typeface="Arial "/>
              </a:rPr>
              <a:t>*Stated in 2021 dollars except 2022 -2024 (in current dollars).</a:t>
            </a:r>
          </a:p>
          <a:p>
            <a:r>
              <a:rPr lang="en-US" sz="1200" dirty="0">
                <a:latin typeface="Arial "/>
              </a:rPr>
              <a:t>Sources: Property Claims Service, a Verisk Analytics business (1980-2019); 2020-22 figures from Munich Re; 2023 and 2024 figures from Aon. Insurance Information Institute; University of South Carolina, Risk &amp; Uncertainty Management Center.</a:t>
            </a:r>
            <a:endParaRPr lang="en-US" dirty="0">
              <a:latin typeface="Arial "/>
            </a:endParaRPr>
          </a:p>
          <a:p>
            <a:endParaRPr lang="en-US" dirty="0">
              <a:latin typeface="Arial "/>
            </a:endParaRPr>
          </a:p>
        </p:txBody>
      </p:sp>
      <p:graphicFrame>
        <p:nvGraphicFramePr>
          <p:cNvPr id="22" name="Chart 21"/>
          <p:cNvGraphicFramePr/>
          <p:nvPr/>
        </p:nvGraphicFramePr>
        <p:xfrm>
          <a:off x="776377" y="1227400"/>
          <a:ext cx="9412652" cy="4222750"/>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 Placeholder 4"/>
          <p:cNvSpPr txBox="1">
            <a:spLocks/>
          </p:cNvSpPr>
          <p:nvPr/>
        </p:nvSpPr>
        <p:spPr bwMode="gray">
          <a:xfrm>
            <a:off x="3403253" y="5341511"/>
            <a:ext cx="5385494" cy="903646"/>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u="sng" dirty="0">
                <a:latin typeface="Arial" panose="020B0604020202020204" pitchFamily="34" charset="0"/>
              </a:rPr>
              <a:t>Average Insured Loss per Year</a:t>
            </a:r>
            <a:r>
              <a:rPr lang="en-US" dirty="0">
                <a:latin typeface="Arial" panose="020B0604020202020204" pitchFamily="34" charset="0"/>
              </a:rPr>
              <a:t>*</a:t>
            </a:r>
          </a:p>
          <a:p>
            <a:r>
              <a:rPr lang="en-US" dirty="0">
                <a:latin typeface="Arial" panose="020B0604020202020204" pitchFamily="34" charset="0"/>
              </a:rPr>
              <a:t> 1980-2021: $23.8 Billion</a:t>
            </a:r>
          </a:p>
          <a:p>
            <a:r>
              <a:rPr lang="en-US" dirty="0">
                <a:latin typeface="Arial" panose="020B0604020202020204" pitchFamily="34" charset="0"/>
              </a:rPr>
              <a:t> 2012-2021: $44.1 Billion</a:t>
            </a:r>
          </a:p>
        </p:txBody>
      </p:sp>
      <p:grpSp>
        <p:nvGrpSpPr>
          <p:cNvPr id="7" name="Group 6"/>
          <p:cNvGrpSpPr/>
          <p:nvPr/>
        </p:nvGrpSpPr>
        <p:grpSpPr bwMode="gray">
          <a:xfrm>
            <a:off x="8899833" y="78156"/>
            <a:ext cx="1359220" cy="959712"/>
            <a:chOff x="3077715" y="893732"/>
            <a:chExt cx="1359220" cy="879233"/>
          </a:xfrm>
        </p:grpSpPr>
        <p:sp>
          <p:nvSpPr>
            <p:cNvPr id="8" name="AutoShape 4"/>
            <p:cNvSpPr>
              <a:spLocks noChangeArrowheads="1"/>
            </p:cNvSpPr>
            <p:nvPr/>
          </p:nvSpPr>
          <p:spPr bwMode="gray">
            <a:xfrm>
              <a:off x="3077715" y="893732"/>
              <a:ext cx="1359220" cy="59436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1418" tIns="45709" rIns="91418" bIns="45709" anchor="ctr">
              <a:flatTx/>
            </a:bodyPr>
            <a:lstStyle/>
            <a:p>
              <a:pPr algn="ctr" eaLnBrk="0" hangingPunct="0">
                <a:lnSpc>
                  <a:spcPct val="90000"/>
                </a:lnSpc>
                <a:spcBef>
                  <a:spcPts val="300"/>
                </a:spcBef>
                <a:buClr>
                  <a:schemeClr val="accent2"/>
                </a:buClr>
                <a:buSzPct val="90000"/>
                <a:tabLst>
                  <a:tab pos="1603375" algn="ctr"/>
                  <a:tab pos="2627313" algn="ctr"/>
                </a:tabLst>
              </a:pPr>
              <a:r>
                <a:rPr lang="en-US" sz="1400" b="1" dirty="0">
                  <a:solidFill>
                    <a:schemeClr val="accent1"/>
                  </a:solidFill>
                  <a:latin typeface="+mj-lt"/>
                </a:rPr>
                <a:t>Harvey, Irma, Maria</a:t>
              </a:r>
            </a:p>
          </p:txBody>
        </p:sp>
        <p:cxnSp>
          <p:nvCxnSpPr>
            <p:cNvPr id="9" name="Straight Arrow Connector 8"/>
            <p:cNvCxnSpPr>
              <a:cxnSpLocks/>
            </p:cNvCxnSpPr>
            <p:nvPr/>
          </p:nvCxnSpPr>
          <p:spPr bwMode="gray">
            <a:xfrm>
              <a:off x="3697192" y="1488092"/>
              <a:ext cx="0" cy="284873"/>
            </a:xfrm>
            <a:prstGeom prst="straightConnector1">
              <a:avLst/>
            </a:prstGeom>
            <a:noFill/>
            <a:ln w="25400">
              <a:solidFill>
                <a:schemeClr val="accent1"/>
              </a:solidFill>
              <a:round/>
              <a:headEnd/>
              <a:tailEnd type="oval" w="med" len="med"/>
            </a:ln>
            <a:effectLst/>
          </p:spPr>
        </p:cxnSp>
      </p:grpSp>
      <p:sp>
        <p:nvSpPr>
          <p:cNvPr id="2" name="Rectangle 1"/>
          <p:cNvSpPr/>
          <p:nvPr/>
        </p:nvSpPr>
        <p:spPr>
          <a:xfrm>
            <a:off x="9876331" y="3812496"/>
            <a:ext cx="146952" cy="1038473"/>
          </a:xfrm>
          <a:prstGeom prst="rect">
            <a:avLst/>
          </a:prstGeom>
          <a:solidFill>
            <a:srgbClr val="225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9749390" y="3573518"/>
            <a:ext cx="495945" cy="276999"/>
          </a:xfrm>
          <a:prstGeom prst="rect">
            <a:avLst/>
          </a:prstGeom>
          <a:noFill/>
        </p:spPr>
        <p:txBody>
          <a:bodyPr wrap="square" rtlCol="0">
            <a:spAutoFit/>
          </a:bodyPr>
          <a:lstStyle/>
          <a:p>
            <a:r>
              <a:rPr lang="en-US" sz="1200" b="1" dirty="0">
                <a:latin typeface="+mn-lt"/>
              </a:rPr>
              <a:t>28</a:t>
            </a:r>
          </a:p>
        </p:txBody>
      </p:sp>
      <p:sp>
        <p:nvSpPr>
          <p:cNvPr id="11" name="TextBox 10"/>
          <p:cNvSpPr txBox="1"/>
          <p:nvPr/>
        </p:nvSpPr>
        <p:spPr>
          <a:xfrm>
            <a:off x="9763108" y="4905917"/>
            <a:ext cx="495945" cy="261610"/>
          </a:xfrm>
          <a:prstGeom prst="rect">
            <a:avLst/>
          </a:prstGeom>
          <a:noFill/>
        </p:spPr>
        <p:txBody>
          <a:bodyPr wrap="square" rtlCol="0">
            <a:spAutoFit/>
          </a:bodyPr>
          <a:lstStyle/>
          <a:p>
            <a:r>
              <a:rPr lang="en-US" sz="1100" dirty="0">
                <a:latin typeface="+mn-lt"/>
              </a:rPr>
              <a:t>19</a:t>
            </a:r>
          </a:p>
        </p:txBody>
      </p:sp>
      <p:sp>
        <p:nvSpPr>
          <p:cNvPr id="15" name="TextBox 14"/>
          <p:cNvSpPr txBox="1"/>
          <p:nvPr/>
        </p:nvSpPr>
        <p:spPr>
          <a:xfrm>
            <a:off x="9976996" y="4900837"/>
            <a:ext cx="380858" cy="261610"/>
          </a:xfrm>
          <a:prstGeom prst="rect">
            <a:avLst/>
          </a:prstGeom>
          <a:noFill/>
        </p:spPr>
        <p:txBody>
          <a:bodyPr wrap="square" rtlCol="0">
            <a:spAutoFit/>
          </a:bodyPr>
          <a:lstStyle/>
          <a:p>
            <a:r>
              <a:rPr lang="en-US" sz="1100" dirty="0">
                <a:latin typeface="+mn-lt"/>
              </a:rPr>
              <a:t>20</a:t>
            </a:r>
          </a:p>
        </p:txBody>
      </p:sp>
      <p:sp>
        <p:nvSpPr>
          <p:cNvPr id="16" name="Rectangle 15"/>
          <p:cNvSpPr/>
          <p:nvPr/>
        </p:nvSpPr>
        <p:spPr>
          <a:xfrm>
            <a:off x="10093307" y="2648306"/>
            <a:ext cx="119248" cy="2199787"/>
          </a:xfrm>
          <a:prstGeom prst="rect">
            <a:avLst/>
          </a:prstGeom>
          <a:solidFill>
            <a:srgbClr val="225A7A"/>
          </a:solidFill>
          <a:ln>
            <a:solidFill>
              <a:srgbClr val="225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9941056" y="2372767"/>
            <a:ext cx="495945" cy="276999"/>
          </a:xfrm>
          <a:prstGeom prst="rect">
            <a:avLst/>
          </a:prstGeom>
          <a:noFill/>
        </p:spPr>
        <p:txBody>
          <a:bodyPr wrap="square" rtlCol="0">
            <a:spAutoFit/>
          </a:bodyPr>
          <a:lstStyle/>
          <a:p>
            <a:r>
              <a:rPr lang="en-US" sz="1200" b="1" dirty="0">
                <a:latin typeface="+mn-lt"/>
              </a:rPr>
              <a:t>70</a:t>
            </a:r>
          </a:p>
        </p:txBody>
      </p:sp>
      <p:grpSp>
        <p:nvGrpSpPr>
          <p:cNvPr id="19" name="Group 18"/>
          <p:cNvGrpSpPr/>
          <p:nvPr/>
        </p:nvGrpSpPr>
        <p:grpSpPr bwMode="gray">
          <a:xfrm>
            <a:off x="9874879" y="854153"/>
            <a:ext cx="1994349" cy="1027161"/>
            <a:chOff x="3253063" y="370355"/>
            <a:chExt cx="1318767" cy="1000452"/>
          </a:xfrm>
        </p:grpSpPr>
        <p:sp>
          <p:nvSpPr>
            <p:cNvPr id="20" name="AutoShape 4"/>
            <p:cNvSpPr>
              <a:spLocks noChangeArrowheads="1"/>
            </p:cNvSpPr>
            <p:nvPr/>
          </p:nvSpPr>
          <p:spPr bwMode="gray">
            <a:xfrm>
              <a:off x="3253063" y="370355"/>
              <a:ext cx="1318767" cy="4457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1418" tIns="45709" rIns="91418" bIns="45709" anchor="ctr">
              <a:flatTx/>
            </a:bodyPr>
            <a:lstStyle/>
            <a:p>
              <a:pPr algn="ctr" eaLnBrk="0" hangingPunct="0">
                <a:lnSpc>
                  <a:spcPct val="90000"/>
                </a:lnSpc>
                <a:spcBef>
                  <a:spcPts val="300"/>
                </a:spcBef>
                <a:buClr>
                  <a:schemeClr val="accent2"/>
                </a:buClr>
                <a:buSzPct val="90000"/>
                <a:tabLst>
                  <a:tab pos="1603375" algn="ctr"/>
                  <a:tab pos="2627313" algn="ctr"/>
                </a:tabLst>
              </a:pPr>
              <a:r>
                <a:rPr lang="en-US" sz="1400" b="1" dirty="0">
                  <a:solidFill>
                    <a:schemeClr val="accent1"/>
                  </a:solidFill>
                  <a:latin typeface="+mj-lt"/>
                </a:rPr>
                <a:t>Ida ($36B)</a:t>
              </a:r>
            </a:p>
            <a:p>
              <a:pPr algn="ctr" eaLnBrk="0" hangingPunct="0">
                <a:lnSpc>
                  <a:spcPct val="90000"/>
                </a:lnSpc>
                <a:spcBef>
                  <a:spcPts val="300"/>
                </a:spcBef>
                <a:buClr>
                  <a:schemeClr val="accent2"/>
                </a:buClr>
                <a:buSzPct val="90000"/>
                <a:tabLst>
                  <a:tab pos="1603375" algn="ctr"/>
                  <a:tab pos="2627313" algn="ctr"/>
                </a:tabLst>
              </a:pPr>
              <a:r>
                <a:rPr lang="en-US" sz="1400" b="1" dirty="0">
                  <a:solidFill>
                    <a:schemeClr val="accent1"/>
                  </a:solidFill>
                  <a:latin typeface="+mj-lt"/>
                </a:rPr>
                <a:t>TX Freeze ($15B) </a:t>
              </a:r>
            </a:p>
          </p:txBody>
        </p:sp>
        <p:cxnSp>
          <p:nvCxnSpPr>
            <p:cNvPr id="21" name="Straight Arrow Connector 20"/>
            <p:cNvCxnSpPr>
              <a:cxnSpLocks/>
            </p:cNvCxnSpPr>
            <p:nvPr/>
          </p:nvCxnSpPr>
          <p:spPr bwMode="gray">
            <a:xfrm flipH="1">
              <a:off x="3537104" y="812538"/>
              <a:ext cx="13987" cy="558269"/>
            </a:xfrm>
            <a:prstGeom prst="straightConnector1">
              <a:avLst/>
            </a:prstGeom>
            <a:noFill/>
            <a:ln w="25400">
              <a:solidFill>
                <a:schemeClr val="accent1"/>
              </a:solidFill>
              <a:round/>
              <a:headEnd/>
              <a:tailEnd type="oval" w="med" len="med"/>
            </a:ln>
            <a:effectLst/>
          </p:spPr>
        </p:cxnSp>
      </p:grpSp>
      <p:sp>
        <p:nvSpPr>
          <p:cNvPr id="23" name="TextBox 22"/>
          <p:cNvSpPr txBox="1"/>
          <p:nvPr/>
        </p:nvSpPr>
        <p:spPr>
          <a:xfrm>
            <a:off x="9289915" y="5570643"/>
            <a:ext cx="2793485" cy="1077218"/>
          </a:xfrm>
          <a:prstGeom prst="rect">
            <a:avLst/>
          </a:prstGeom>
          <a:solidFill>
            <a:schemeClr val="bg2"/>
          </a:solidFill>
        </p:spPr>
        <p:txBody>
          <a:bodyPr wrap="square" rtlCol="0">
            <a:spAutoFit/>
          </a:bodyPr>
          <a:lstStyle/>
          <a:p>
            <a:pPr algn="ctr"/>
            <a:r>
              <a:rPr lang="en-US" sz="1600" b="1" dirty="0">
                <a:solidFill>
                  <a:schemeClr val="bg1"/>
                </a:solidFill>
              </a:rPr>
              <a:t>The 2020s are off to an ominous start with $89.4B in average annual insured losses (2020-24)</a:t>
            </a:r>
          </a:p>
        </p:txBody>
      </p:sp>
      <p:sp>
        <p:nvSpPr>
          <p:cNvPr id="24" name="Rectangle 23">
            <a:extLst>
              <a:ext uri="{FF2B5EF4-FFF2-40B4-BE49-F238E27FC236}">
                <a16:creationId xmlns:a16="http://schemas.microsoft.com/office/drawing/2014/main" id="{6031ED00-E5FA-4279-BD91-554015362C1D}"/>
              </a:ext>
            </a:extLst>
          </p:cNvPr>
          <p:cNvSpPr/>
          <p:nvPr/>
        </p:nvSpPr>
        <p:spPr>
          <a:xfrm>
            <a:off x="10304430" y="2214880"/>
            <a:ext cx="140050" cy="2634611"/>
          </a:xfrm>
          <a:prstGeom prst="rect">
            <a:avLst/>
          </a:prstGeom>
          <a:solidFill>
            <a:srgbClr val="225A7A"/>
          </a:solidFill>
          <a:ln>
            <a:solidFill>
              <a:srgbClr val="225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7C4CB44A-EDD7-43C1-9E7E-FA3206D7FA89}"/>
              </a:ext>
            </a:extLst>
          </p:cNvPr>
          <p:cNvSpPr txBox="1"/>
          <p:nvPr/>
        </p:nvSpPr>
        <p:spPr>
          <a:xfrm>
            <a:off x="10152931" y="1923567"/>
            <a:ext cx="495945" cy="276999"/>
          </a:xfrm>
          <a:prstGeom prst="rect">
            <a:avLst/>
          </a:prstGeom>
          <a:noFill/>
        </p:spPr>
        <p:txBody>
          <a:bodyPr wrap="square" rtlCol="0">
            <a:spAutoFit/>
          </a:bodyPr>
          <a:lstStyle/>
          <a:p>
            <a:r>
              <a:rPr lang="en-US" sz="1200" b="1" dirty="0">
                <a:latin typeface="+mn-lt"/>
              </a:rPr>
              <a:t>85</a:t>
            </a:r>
          </a:p>
        </p:txBody>
      </p:sp>
      <p:sp>
        <p:nvSpPr>
          <p:cNvPr id="27" name="TextBox 26">
            <a:extLst>
              <a:ext uri="{FF2B5EF4-FFF2-40B4-BE49-F238E27FC236}">
                <a16:creationId xmlns:a16="http://schemas.microsoft.com/office/drawing/2014/main" id="{55FE412F-21E3-45EA-86F1-720E574E92E2}"/>
              </a:ext>
            </a:extLst>
          </p:cNvPr>
          <p:cNvSpPr txBox="1"/>
          <p:nvPr/>
        </p:nvSpPr>
        <p:spPr>
          <a:xfrm>
            <a:off x="10213286" y="4902235"/>
            <a:ext cx="491340" cy="261610"/>
          </a:xfrm>
          <a:prstGeom prst="rect">
            <a:avLst/>
          </a:prstGeom>
          <a:noFill/>
        </p:spPr>
        <p:txBody>
          <a:bodyPr wrap="square" rtlCol="0">
            <a:spAutoFit/>
          </a:bodyPr>
          <a:lstStyle/>
          <a:p>
            <a:r>
              <a:rPr lang="en-US" sz="1050" dirty="0">
                <a:latin typeface="+mn-lt"/>
              </a:rPr>
              <a:t>21</a:t>
            </a:r>
          </a:p>
        </p:txBody>
      </p:sp>
      <p:sp>
        <p:nvSpPr>
          <p:cNvPr id="4" name="Rectangle 3">
            <a:extLst>
              <a:ext uri="{FF2B5EF4-FFF2-40B4-BE49-F238E27FC236}">
                <a16:creationId xmlns:a16="http://schemas.microsoft.com/office/drawing/2014/main" id="{D3A0AC27-06E3-4B47-9EA9-DD163658FC81}"/>
              </a:ext>
            </a:extLst>
          </p:cNvPr>
          <p:cNvSpPr/>
          <p:nvPr/>
        </p:nvSpPr>
        <p:spPr>
          <a:xfrm flipH="1">
            <a:off x="10545003" y="1740652"/>
            <a:ext cx="147971" cy="3116603"/>
          </a:xfrm>
          <a:prstGeom prst="rect">
            <a:avLst/>
          </a:prstGeom>
          <a:solidFill>
            <a:srgbClr val="28688C"/>
          </a:solidFill>
          <a:ln>
            <a:solidFill>
              <a:srgbClr val="225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29CEE3A-C557-78E9-5D57-009FA8BD31E0}"/>
              </a:ext>
            </a:extLst>
          </p:cNvPr>
          <p:cNvSpPr txBox="1"/>
          <p:nvPr/>
        </p:nvSpPr>
        <p:spPr>
          <a:xfrm>
            <a:off x="10458078" y="4900808"/>
            <a:ext cx="491340" cy="253916"/>
          </a:xfrm>
          <a:prstGeom prst="rect">
            <a:avLst/>
          </a:prstGeom>
          <a:noFill/>
        </p:spPr>
        <p:txBody>
          <a:bodyPr wrap="square" rtlCol="0">
            <a:spAutoFit/>
          </a:bodyPr>
          <a:lstStyle/>
          <a:p>
            <a:r>
              <a:rPr lang="en-US" sz="1050" dirty="0">
                <a:latin typeface="+mn-lt"/>
              </a:rPr>
              <a:t>22</a:t>
            </a:r>
          </a:p>
        </p:txBody>
      </p:sp>
      <p:sp>
        <p:nvSpPr>
          <p:cNvPr id="10" name="TextBox 9">
            <a:extLst>
              <a:ext uri="{FF2B5EF4-FFF2-40B4-BE49-F238E27FC236}">
                <a16:creationId xmlns:a16="http://schemas.microsoft.com/office/drawing/2014/main" id="{3792D004-997B-693D-0276-23135C9545CA}"/>
              </a:ext>
            </a:extLst>
          </p:cNvPr>
          <p:cNvSpPr txBox="1"/>
          <p:nvPr/>
        </p:nvSpPr>
        <p:spPr>
          <a:xfrm rot="10800000" flipH="1" flipV="1">
            <a:off x="10385710" y="1461836"/>
            <a:ext cx="491340" cy="276999"/>
          </a:xfrm>
          <a:prstGeom prst="rect">
            <a:avLst/>
          </a:prstGeom>
          <a:noFill/>
        </p:spPr>
        <p:txBody>
          <a:bodyPr wrap="square" rtlCol="0">
            <a:spAutoFit/>
          </a:bodyPr>
          <a:lstStyle/>
          <a:p>
            <a:pPr algn="ctr"/>
            <a:r>
              <a:rPr lang="en-US" sz="1200" b="1" dirty="0">
                <a:latin typeface="+mn-lt"/>
              </a:rPr>
              <a:t>99</a:t>
            </a:r>
          </a:p>
        </p:txBody>
      </p:sp>
      <p:sp>
        <p:nvSpPr>
          <p:cNvPr id="13" name="AutoShape 9">
            <a:extLst>
              <a:ext uri="{FF2B5EF4-FFF2-40B4-BE49-F238E27FC236}">
                <a16:creationId xmlns:a16="http://schemas.microsoft.com/office/drawing/2014/main" id="{B017B229-7E82-D115-7506-585E27BD506C}"/>
              </a:ext>
            </a:extLst>
          </p:cNvPr>
          <p:cNvSpPr>
            <a:spLocks noChangeArrowheads="1"/>
          </p:cNvSpPr>
          <p:nvPr/>
        </p:nvSpPr>
        <p:spPr bwMode="blackWhite">
          <a:xfrm>
            <a:off x="7506567" y="1760549"/>
            <a:ext cx="1906966" cy="954628"/>
          </a:xfrm>
          <a:prstGeom prst="wedgeRectCallout">
            <a:avLst>
              <a:gd name="adj1" fmla="val 107201"/>
              <a:gd name="adj2" fmla="val 75814"/>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Ian 2022 became the 2</a:t>
            </a:r>
            <a:r>
              <a:rPr lang="en-US" sz="1400" b="1" baseline="30000" dirty="0">
                <a:solidFill>
                  <a:schemeClr val="bg1"/>
                </a:solidFill>
              </a:rPr>
              <a:t>nd</a:t>
            </a:r>
            <a:r>
              <a:rPr lang="en-US" sz="1400" b="1" dirty="0">
                <a:solidFill>
                  <a:schemeClr val="bg1"/>
                </a:solidFill>
              </a:rPr>
              <a:t> costliest insured CAT loss ever</a:t>
            </a:r>
            <a:endParaRPr lang="en-US" sz="1400" b="1" i="1" dirty="0">
              <a:solidFill>
                <a:schemeClr val="bg1"/>
              </a:solidFill>
            </a:endParaRPr>
          </a:p>
        </p:txBody>
      </p:sp>
      <p:grpSp>
        <p:nvGrpSpPr>
          <p:cNvPr id="14" name="Group 13">
            <a:extLst>
              <a:ext uri="{FF2B5EF4-FFF2-40B4-BE49-F238E27FC236}">
                <a16:creationId xmlns:a16="http://schemas.microsoft.com/office/drawing/2014/main" id="{C4CFD5F3-7C8A-B79C-9683-BBBCBC6858A8}"/>
              </a:ext>
            </a:extLst>
          </p:cNvPr>
          <p:cNvGrpSpPr/>
          <p:nvPr/>
        </p:nvGrpSpPr>
        <p:grpSpPr bwMode="gray">
          <a:xfrm>
            <a:off x="10694646" y="1586090"/>
            <a:ext cx="1471248" cy="512359"/>
            <a:chOff x="3181877" y="233104"/>
            <a:chExt cx="1589360" cy="499038"/>
          </a:xfrm>
        </p:grpSpPr>
        <p:sp>
          <p:nvSpPr>
            <p:cNvPr id="17" name="AutoShape 4">
              <a:extLst>
                <a:ext uri="{FF2B5EF4-FFF2-40B4-BE49-F238E27FC236}">
                  <a16:creationId xmlns:a16="http://schemas.microsoft.com/office/drawing/2014/main" id="{06525F63-D9DD-E10F-9C1C-66154DDA4079}"/>
                </a:ext>
              </a:extLst>
            </p:cNvPr>
            <p:cNvSpPr>
              <a:spLocks noChangeArrowheads="1"/>
            </p:cNvSpPr>
            <p:nvPr/>
          </p:nvSpPr>
          <p:spPr bwMode="gray">
            <a:xfrm>
              <a:off x="3452470" y="233104"/>
              <a:ext cx="1318767" cy="49903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1418" tIns="45709" rIns="91418" bIns="45709" anchor="ctr">
              <a:flatTx/>
            </a:bodyPr>
            <a:lstStyle/>
            <a:p>
              <a:pPr algn="ctr" eaLnBrk="0" hangingPunct="0">
                <a:lnSpc>
                  <a:spcPct val="90000"/>
                </a:lnSpc>
                <a:spcBef>
                  <a:spcPts val="300"/>
                </a:spcBef>
                <a:buClr>
                  <a:schemeClr val="accent2"/>
                </a:buClr>
                <a:buSzPct val="90000"/>
                <a:tabLst>
                  <a:tab pos="1603375" algn="ctr"/>
                  <a:tab pos="2627313" algn="ctr"/>
                </a:tabLst>
              </a:pPr>
              <a:r>
                <a:rPr lang="en-US" sz="1400" b="1" dirty="0">
                  <a:solidFill>
                    <a:schemeClr val="accent1"/>
                  </a:solidFill>
                  <a:latin typeface="+mj-lt"/>
                </a:rPr>
                <a:t>Ian ($52.5B)</a:t>
              </a:r>
            </a:p>
          </p:txBody>
        </p:sp>
        <p:cxnSp>
          <p:nvCxnSpPr>
            <p:cNvPr id="28" name="Straight Arrow Connector 27">
              <a:extLst>
                <a:ext uri="{FF2B5EF4-FFF2-40B4-BE49-F238E27FC236}">
                  <a16:creationId xmlns:a16="http://schemas.microsoft.com/office/drawing/2014/main" id="{04302D6E-41CD-EC22-D2EE-F4BEEFF387A1}"/>
                </a:ext>
              </a:extLst>
            </p:cNvPr>
            <p:cNvCxnSpPr>
              <a:cxnSpLocks/>
              <a:stCxn id="17" idx="1"/>
            </p:cNvCxnSpPr>
            <p:nvPr/>
          </p:nvCxnSpPr>
          <p:spPr bwMode="gray">
            <a:xfrm flipH="1" flipV="1">
              <a:off x="3181877" y="482500"/>
              <a:ext cx="270593" cy="124"/>
            </a:xfrm>
            <a:prstGeom prst="straightConnector1">
              <a:avLst/>
            </a:prstGeom>
            <a:noFill/>
            <a:ln w="25400">
              <a:solidFill>
                <a:schemeClr val="accent1"/>
              </a:solidFill>
              <a:round/>
              <a:headEnd/>
              <a:tailEnd type="oval" w="med" len="med"/>
            </a:ln>
            <a:effectLst/>
          </p:spPr>
        </p:cxnSp>
      </p:grpSp>
      <p:sp>
        <p:nvSpPr>
          <p:cNvPr id="12" name="Rectangle 11">
            <a:extLst>
              <a:ext uri="{FF2B5EF4-FFF2-40B4-BE49-F238E27FC236}">
                <a16:creationId xmlns:a16="http://schemas.microsoft.com/office/drawing/2014/main" id="{567EB5F1-3373-5653-D385-A8F8FA3BB1CA}"/>
              </a:ext>
            </a:extLst>
          </p:cNvPr>
          <p:cNvSpPr/>
          <p:nvPr/>
        </p:nvSpPr>
        <p:spPr>
          <a:xfrm flipH="1">
            <a:off x="10775221" y="2324724"/>
            <a:ext cx="137169" cy="2539011"/>
          </a:xfrm>
          <a:prstGeom prst="rect">
            <a:avLst/>
          </a:prstGeom>
          <a:solidFill>
            <a:srgbClr val="225A7A"/>
          </a:solidFill>
          <a:ln>
            <a:solidFill>
              <a:srgbClr val="225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21EF4C5D-DE22-7B5C-658E-0FE7F05F6010}"/>
              </a:ext>
            </a:extLst>
          </p:cNvPr>
          <p:cNvSpPr txBox="1"/>
          <p:nvPr/>
        </p:nvSpPr>
        <p:spPr>
          <a:xfrm rot="10800000" flipH="1" flipV="1">
            <a:off x="10552461" y="2068546"/>
            <a:ext cx="631674" cy="276999"/>
          </a:xfrm>
          <a:prstGeom prst="rect">
            <a:avLst/>
          </a:prstGeom>
          <a:noFill/>
        </p:spPr>
        <p:txBody>
          <a:bodyPr wrap="square" rtlCol="0">
            <a:spAutoFit/>
          </a:bodyPr>
          <a:lstStyle/>
          <a:p>
            <a:pPr algn="ctr"/>
            <a:r>
              <a:rPr lang="en-US" sz="1200" b="1" dirty="0">
                <a:latin typeface="+mn-lt"/>
              </a:rPr>
              <a:t>80</a:t>
            </a:r>
          </a:p>
        </p:txBody>
      </p:sp>
      <p:sp>
        <p:nvSpPr>
          <p:cNvPr id="30" name="TextBox 29">
            <a:extLst>
              <a:ext uri="{FF2B5EF4-FFF2-40B4-BE49-F238E27FC236}">
                <a16:creationId xmlns:a16="http://schemas.microsoft.com/office/drawing/2014/main" id="{255F5D14-9046-6432-EEB8-5ACFAF0141F2}"/>
              </a:ext>
            </a:extLst>
          </p:cNvPr>
          <p:cNvSpPr txBox="1"/>
          <p:nvPr/>
        </p:nvSpPr>
        <p:spPr>
          <a:xfrm>
            <a:off x="10668846" y="4907288"/>
            <a:ext cx="491340" cy="253916"/>
          </a:xfrm>
          <a:prstGeom prst="rect">
            <a:avLst/>
          </a:prstGeom>
          <a:noFill/>
        </p:spPr>
        <p:txBody>
          <a:bodyPr wrap="square" rtlCol="0">
            <a:spAutoFit/>
          </a:bodyPr>
          <a:lstStyle/>
          <a:p>
            <a:r>
              <a:rPr lang="en-US" sz="1050" dirty="0">
                <a:latin typeface="+mn-lt"/>
              </a:rPr>
              <a:t>23</a:t>
            </a:r>
          </a:p>
        </p:txBody>
      </p:sp>
      <p:sp>
        <p:nvSpPr>
          <p:cNvPr id="32" name="Rectangle 31">
            <a:extLst>
              <a:ext uri="{FF2B5EF4-FFF2-40B4-BE49-F238E27FC236}">
                <a16:creationId xmlns:a16="http://schemas.microsoft.com/office/drawing/2014/main" id="{B570494B-4123-4FAF-AD49-80711617A3CF}"/>
              </a:ext>
            </a:extLst>
          </p:cNvPr>
          <p:cNvSpPr/>
          <p:nvPr/>
        </p:nvSpPr>
        <p:spPr>
          <a:xfrm flipH="1">
            <a:off x="11015169" y="1432266"/>
            <a:ext cx="176423" cy="342822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E4782DA1-581F-4FA3-BE9E-7E9175CBA91C}"/>
              </a:ext>
            </a:extLst>
          </p:cNvPr>
          <p:cNvSpPr txBox="1"/>
          <p:nvPr/>
        </p:nvSpPr>
        <p:spPr>
          <a:xfrm rot="10800000" flipH="1" flipV="1">
            <a:off x="11084301" y="1308141"/>
            <a:ext cx="631674" cy="276999"/>
          </a:xfrm>
          <a:prstGeom prst="rect">
            <a:avLst/>
          </a:prstGeom>
          <a:noFill/>
        </p:spPr>
        <p:txBody>
          <a:bodyPr wrap="square" rtlCol="0">
            <a:spAutoFit/>
          </a:bodyPr>
          <a:lstStyle/>
          <a:p>
            <a:pPr algn="ctr"/>
            <a:r>
              <a:rPr lang="en-US" sz="1200" b="1" dirty="0">
                <a:latin typeface="+mn-lt"/>
              </a:rPr>
              <a:t>113</a:t>
            </a:r>
          </a:p>
        </p:txBody>
      </p:sp>
      <p:sp>
        <p:nvSpPr>
          <p:cNvPr id="34" name="TextBox 33">
            <a:extLst>
              <a:ext uri="{FF2B5EF4-FFF2-40B4-BE49-F238E27FC236}">
                <a16:creationId xmlns:a16="http://schemas.microsoft.com/office/drawing/2014/main" id="{2C0AF748-7399-4181-B7C9-32E1406610BC}"/>
              </a:ext>
            </a:extLst>
          </p:cNvPr>
          <p:cNvSpPr txBox="1"/>
          <p:nvPr/>
        </p:nvSpPr>
        <p:spPr>
          <a:xfrm>
            <a:off x="10908798" y="4894312"/>
            <a:ext cx="491340" cy="253916"/>
          </a:xfrm>
          <a:prstGeom prst="rect">
            <a:avLst/>
          </a:prstGeom>
          <a:noFill/>
        </p:spPr>
        <p:txBody>
          <a:bodyPr wrap="square" rtlCol="0">
            <a:spAutoFit/>
          </a:bodyPr>
          <a:lstStyle/>
          <a:p>
            <a:r>
              <a:rPr lang="en-US" sz="1050" dirty="0">
                <a:latin typeface="+mn-lt"/>
              </a:rPr>
              <a:t>24</a:t>
            </a:r>
          </a:p>
        </p:txBody>
      </p:sp>
    </p:spTree>
    <p:extLst>
      <p:ext uri="{BB962C8B-B14F-4D97-AF65-F5344CB8AC3E}">
        <p14:creationId xmlns:p14="http://schemas.microsoft.com/office/powerpoint/2010/main" val="3637357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382F2649-B118-5F0A-BEFA-77F6BB43A2AB}"/>
            </a:ext>
          </a:extLst>
        </p:cNvPr>
        <p:cNvGrpSpPr/>
        <p:nvPr/>
      </p:nvGrpSpPr>
      <p:grpSpPr>
        <a:xfrm>
          <a:off x="0" y="0"/>
          <a:ext cx="0" cy="0"/>
          <a:chOff x="0" y="0"/>
          <a:chExt cx="0" cy="0"/>
        </a:xfrm>
      </p:grpSpPr>
      <p:sp>
        <p:nvSpPr>
          <p:cNvPr id="31750" name="Rectangle 2">
            <a:extLst>
              <a:ext uri="{FF2B5EF4-FFF2-40B4-BE49-F238E27FC236}">
                <a16:creationId xmlns:a16="http://schemas.microsoft.com/office/drawing/2014/main" id="{647108E8-59A4-2524-D488-F8A1B4D64DF7}"/>
              </a:ext>
            </a:extLst>
          </p:cNvPr>
          <p:cNvSpPr>
            <a:spLocks noGrp="1" noChangeArrowheads="1"/>
          </p:cNvSpPr>
          <p:nvPr>
            <p:ph type="title"/>
          </p:nvPr>
        </p:nvSpPr>
        <p:spPr>
          <a:xfrm>
            <a:off x="114300" y="139534"/>
            <a:ext cx="10538083" cy="860425"/>
          </a:xfrm>
        </p:spPr>
        <p:txBody>
          <a:bodyPr/>
          <a:lstStyle/>
          <a:p>
            <a:r>
              <a:rPr lang="en-US" dirty="0"/>
              <a:t>Top 26 Most Costly Disasters in U.S. History</a:t>
            </a:r>
          </a:p>
        </p:txBody>
      </p:sp>
      <p:sp>
        <p:nvSpPr>
          <p:cNvPr id="102403" name="Rectangle 105">
            <a:extLst>
              <a:ext uri="{FF2B5EF4-FFF2-40B4-BE49-F238E27FC236}">
                <a16:creationId xmlns:a16="http://schemas.microsoft.com/office/drawing/2014/main" id="{9F0ACF36-9806-127C-127E-F24B923924F8}"/>
              </a:ext>
            </a:extLst>
          </p:cNvPr>
          <p:cNvSpPr>
            <a:spLocks noGrp="1" noChangeArrowheads="1"/>
          </p:cNvSpPr>
          <p:nvPr>
            <p:ph type="dt" sz="half" idx="10"/>
          </p:nvPr>
        </p:nvSpPr>
        <p:spPr/>
        <p:txBody>
          <a:bodyPr/>
          <a:lstStyle/>
          <a:p>
            <a:pPr>
              <a:defRPr/>
            </a:pPr>
            <a:r>
              <a:rPr lang="en-US">
                <a:solidFill>
                  <a:srgbClr val="FFFFFF"/>
                </a:solidFill>
              </a:rPr>
              <a:t>12/01/09 - 9pm</a:t>
            </a:r>
          </a:p>
        </p:txBody>
      </p:sp>
      <p:sp>
        <p:nvSpPr>
          <p:cNvPr id="102405" name="Rectangle 110">
            <a:extLst>
              <a:ext uri="{FF2B5EF4-FFF2-40B4-BE49-F238E27FC236}">
                <a16:creationId xmlns:a16="http://schemas.microsoft.com/office/drawing/2014/main" id="{B0DBCE7C-3D8F-5869-F2B3-3D4FCA1EAFCD}"/>
              </a:ext>
            </a:extLst>
          </p:cNvPr>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26</a:t>
            </a:fld>
            <a:endParaRPr lang="en-US">
              <a:solidFill>
                <a:srgbClr val="000000"/>
              </a:solidFill>
            </a:endParaRPr>
          </a:p>
        </p:txBody>
      </p:sp>
      <p:sp>
        <p:nvSpPr>
          <p:cNvPr id="31751" name="Rectangle 3">
            <a:extLst>
              <a:ext uri="{FF2B5EF4-FFF2-40B4-BE49-F238E27FC236}">
                <a16:creationId xmlns:a16="http://schemas.microsoft.com/office/drawing/2014/main" id="{C2BE1B9F-E82D-531F-B05B-37DB3E9F559A}"/>
              </a:ext>
            </a:extLst>
          </p:cNvPr>
          <p:cNvSpPr>
            <a:spLocks noChangeArrowheads="1"/>
          </p:cNvSpPr>
          <p:nvPr/>
        </p:nvSpPr>
        <p:spPr bwMode="black">
          <a:xfrm>
            <a:off x="259330" y="916761"/>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2024 Dollars, $ Billions)</a:t>
            </a:r>
          </a:p>
        </p:txBody>
      </p:sp>
      <p:graphicFrame>
        <p:nvGraphicFramePr>
          <p:cNvPr id="31746" name="Object 5">
            <a:extLst>
              <a:ext uri="{FF2B5EF4-FFF2-40B4-BE49-F238E27FC236}">
                <a16:creationId xmlns:a16="http://schemas.microsoft.com/office/drawing/2014/main" id="{2535BF0A-90CA-E256-9CBB-3546F3D32853}"/>
              </a:ext>
            </a:extLst>
          </p:cNvPr>
          <p:cNvGraphicFramePr>
            <a:graphicFrameLocks noChangeAspect="1"/>
          </p:cNvGraphicFramePr>
          <p:nvPr/>
        </p:nvGraphicFramePr>
        <p:xfrm>
          <a:off x="783771" y="1799585"/>
          <a:ext cx="10842172" cy="3753537"/>
        </p:xfrm>
        <a:graphic>
          <a:graphicData uri="http://schemas.openxmlformats.org/presentationml/2006/ole">
            <mc:AlternateContent xmlns:mc="http://schemas.openxmlformats.org/markup-compatibility/2006">
              <mc:Choice xmlns:v="urn:schemas-microsoft-com:vml" Requires="v">
                <p:oleObj name="Chart" r:id="rId3" imgW="8420164" imgH="3390857" progId="MSGraph.Chart.8">
                  <p:embed followColorScheme="full"/>
                </p:oleObj>
              </mc:Choice>
              <mc:Fallback>
                <p:oleObj name="Chart" r:id="rId3" imgW="8420164" imgH="3390857" progId="MSGraph.Chart.8">
                  <p:embed followColorScheme="full"/>
                  <p:pic>
                    <p:nvPicPr>
                      <p:cNvPr id="31746" name="Object 5">
                        <a:extLst>
                          <a:ext uri="{FF2B5EF4-FFF2-40B4-BE49-F238E27FC236}">
                            <a16:creationId xmlns:a16="http://schemas.microsoft.com/office/drawing/2014/main" id="{2535BF0A-90CA-E256-9CBB-3546F3D32853}"/>
                          </a:ext>
                        </a:extLst>
                      </p:cNvPr>
                      <p:cNvPicPr>
                        <a:picLocks noChangeAspect="1" noChangeArrowheads="1"/>
                      </p:cNvPicPr>
                      <p:nvPr/>
                    </p:nvPicPr>
                    <p:blipFill>
                      <a:blip r:embed="rId4"/>
                      <a:srcRect/>
                      <a:stretch>
                        <a:fillRect/>
                      </a:stretch>
                    </p:blipFill>
                    <p:spPr bwMode="gray">
                      <a:xfrm>
                        <a:off x="783771" y="1799585"/>
                        <a:ext cx="10842172" cy="3753537"/>
                      </a:xfrm>
                      <a:prstGeom prst="rect">
                        <a:avLst/>
                      </a:prstGeom>
                      <a:noFill/>
                    </p:spPr>
                  </p:pic>
                </p:oleObj>
              </mc:Fallback>
            </mc:AlternateContent>
          </a:graphicData>
        </a:graphic>
      </p:graphicFrame>
      <p:sp>
        <p:nvSpPr>
          <p:cNvPr id="2067463" name="AutoShape 7">
            <a:extLst>
              <a:ext uri="{FF2B5EF4-FFF2-40B4-BE49-F238E27FC236}">
                <a16:creationId xmlns:a16="http://schemas.microsoft.com/office/drawing/2014/main" id="{0870DEAC-0138-26F4-98F4-F14A295A8091}"/>
              </a:ext>
            </a:extLst>
          </p:cNvPr>
          <p:cNvSpPr>
            <a:spLocks noChangeArrowheads="1"/>
          </p:cNvSpPr>
          <p:nvPr/>
        </p:nvSpPr>
        <p:spPr bwMode="blackWhite">
          <a:xfrm>
            <a:off x="2985617" y="1685271"/>
            <a:ext cx="4795447" cy="1704782"/>
          </a:xfrm>
          <a:prstGeom prst="wedgeRectCallout">
            <a:avLst>
              <a:gd name="adj1" fmla="val 45621"/>
              <a:gd name="adj2" fmla="val 5846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Over the past 5 months (Sept. 2024 – Jan. 2025), the US has experienced 3 of the costliest disasters in US history, with total losses likely exceed $60B</a:t>
            </a:r>
            <a:endParaRPr lang="en-US" sz="2400" b="1" i="1" dirty="0">
              <a:solidFill>
                <a:srgbClr val="FFFFFF"/>
              </a:solidFill>
            </a:endParaRPr>
          </a:p>
        </p:txBody>
      </p:sp>
      <p:sp>
        <p:nvSpPr>
          <p:cNvPr id="14" name="Rectangle 5">
            <a:extLst>
              <a:ext uri="{FF2B5EF4-FFF2-40B4-BE49-F238E27FC236}">
                <a16:creationId xmlns:a16="http://schemas.microsoft.com/office/drawing/2014/main" id="{ACE652B9-27AF-F23C-A463-E5F83DD9A644}"/>
              </a:ext>
            </a:extLst>
          </p:cNvPr>
          <p:cNvSpPr>
            <a:spLocks noChangeArrowheads="1"/>
          </p:cNvSpPr>
          <p:nvPr/>
        </p:nvSpPr>
        <p:spPr bwMode="blackWhite">
          <a:xfrm>
            <a:off x="2901040" y="5517835"/>
            <a:ext cx="6389920" cy="7558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rPr>
              <a:t>23 of the 26 Most Expensive Insurance Events in US History Have Occurred Since 2004. </a:t>
            </a:r>
            <a:endParaRPr lang="en-US" sz="2000" b="1" i="1" dirty="0">
              <a:solidFill>
                <a:srgbClr val="FFFFFF"/>
              </a:solidFill>
            </a:endParaRPr>
          </a:p>
        </p:txBody>
      </p:sp>
      <p:sp>
        <p:nvSpPr>
          <p:cNvPr id="13" name="Rectangle 4">
            <a:extLst>
              <a:ext uri="{FF2B5EF4-FFF2-40B4-BE49-F238E27FC236}">
                <a16:creationId xmlns:a16="http://schemas.microsoft.com/office/drawing/2014/main" id="{AB32BBAB-80A2-AD99-1E19-FBA35BC1C52A}"/>
              </a:ext>
            </a:extLst>
          </p:cNvPr>
          <p:cNvSpPr>
            <a:spLocks noChangeArrowheads="1"/>
          </p:cNvSpPr>
          <p:nvPr/>
        </p:nvSpPr>
        <p:spPr bwMode="auto">
          <a:xfrm>
            <a:off x="-165473" y="6238434"/>
            <a:ext cx="10640969" cy="701731"/>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200" dirty="0">
              <a:solidFill>
                <a:srgbClr val="000000"/>
              </a:solidFill>
            </a:endParaRPr>
          </a:p>
          <a:p>
            <a:pPr algn="l" eaLnBrk="0" fontAlgn="base" hangingPunct="0">
              <a:lnSpc>
                <a:spcPct val="85000"/>
              </a:lnSpc>
              <a:spcBef>
                <a:spcPct val="25000"/>
              </a:spcBef>
              <a:spcAft>
                <a:spcPct val="0"/>
              </a:spcAft>
              <a:buClr>
                <a:srgbClr val="FF6801"/>
              </a:buClr>
              <a:buFont typeface="Wingdings" pitchFamily="2" charset="2"/>
              <a:buNone/>
            </a:pPr>
            <a:r>
              <a:rPr lang="en-US" sz="1200" dirty="0">
                <a:solidFill>
                  <a:srgbClr val="000000"/>
                </a:solidFill>
              </a:rPr>
              <a:t>*2025 dollars;  Munich Re estimates as of Jan. 2025 for Hurricanes Helene and Milton; Aon estimate as of Apr. 2025 for LA wildfires.</a:t>
            </a:r>
          </a:p>
          <a:p>
            <a:pPr algn="l" eaLnBrk="0" fontAlgn="base" hangingPunct="0">
              <a:lnSpc>
                <a:spcPct val="85000"/>
              </a:lnSpc>
              <a:spcBef>
                <a:spcPct val="25000"/>
              </a:spcBef>
              <a:spcAft>
                <a:spcPct val="0"/>
              </a:spcAft>
              <a:buClr>
                <a:srgbClr val="FF6801"/>
              </a:buClr>
              <a:buFont typeface="Wingdings" pitchFamily="2" charset="2"/>
              <a:buNone/>
            </a:pPr>
            <a:r>
              <a:rPr lang="en-US" sz="1200" dirty="0">
                <a:solidFill>
                  <a:srgbClr val="000000"/>
                </a:solidFill>
              </a:rPr>
              <a:t>Sources: PCS, RMS, Aon, Karen Clark &amp; Co; USC Center for Risk and Uncertainty Management adjustments to 2024 dollars using the CPI.</a:t>
            </a:r>
          </a:p>
        </p:txBody>
      </p:sp>
      <p:sp>
        <p:nvSpPr>
          <p:cNvPr id="10" name="AutoShape 9">
            <a:extLst>
              <a:ext uri="{FF2B5EF4-FFF2-40B4-BE49-F238E27FC236}">
                <a16:creationId xmlns:a16="http://schemas.microsoft.com/office/drawing/2014/main" id="{8C104170-D204-D351-004F-BFA3619DBEC3}"/>
              </a:ext>
            </a:extLst>
          </p:cNvPr>
          <p:cNvSpPr>
            <a:spLocks noChangeArrowheads="1"/>
          </p:cNvSpPr>
          <p:nvPr/>
        </p:nvSpPr>
        <p:spPr bwMode="blackWhite">
          <a:xfrm>
            <a:off x="8075944" y="1251738"/>
            <a:ext cx="1906966" cy="1144153"/>
          </a:xfrm>
          <a:prstGeom prst="wedgeRectCallout">
            <a:avLst>
              <a:gd name="adj1" fmla="val 52711"/>
              <a:gd name="adj2" fmla="val 99225"/>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Los Angeles </a:t>
            </a:r>
            <a:r>
              <a:rPr lang="en-US" sz="1400" b="1" dirty="0" err="1">
                <a:solidFill>
                  <a:schemeClr val="bg1"/>
                </a:solidFill>
              </a:rPr>
              <a:t>wilfires</a:t>
            </a:r>
            <a:r>
              <a:rPr lang="en-US" sz="1400" b="1" dirty="0">
                <a:solidFill>
                  <a:schemeClr val="bg1"/>
                </a:solidFill>
              </a:rPr>
              <a:t> in Jan. 2025  Ian in 2022 became the 4</a:t>
            </a:r>
            <a:r>
              <a:rPr lang="en-US" sz="1400" b="1" baseline="30000" dirty="0">
                <a:solidFill>
                  <a:schemeClr val="bg1"/>
                </a:solidFill>
              </a:rPr>
              <a:t>th</a:t>
            </a:r>
            <a:r>
              <a:rPr lang="en-US" sz="1400" b="1" dirty="0">
                <a:solidFill>
                  <a:schemeClr val="bg1"/>
                </a:solidFill>
              </a:rPr>
              <a:t> costliest insured CAT loss ever</a:t>
            </a:r>
            <a:endParaRPr lang="en-US" sz="1400" b="1" i="1" dirty="0">
              <a:solidFill>
                <a:schemeClr val="bg1"/>
              </a:solidFill>
            </a:endParaRPr>
          </a:p>
        </p:txBody>
      </p:sp>
    </p:spTree>
    <p:extLst>
      <p:ext uri="{BB962C8B-B14F-4D97-AF65-F5344CB8AC3E}">
        <p14:creationId xmlns:p14="http://schemas.microsoft.com/office/powerpoint/2010/main" val="3602428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4"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264981" y="-43540"/>
            <a:ext cx="11662038"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US Billion-Dollar Weather and Climate Disaster Events, Economic Costs, 2024*</a:t>
            </a:r>
            <a:endParaRPr lang="en-US" sz="1800" b="1" i="1" kern="0" dirty="0">
              <a:solidFill>
                <a:srgbClr val="2B7299"/>
              </a:solidFill>
            </a:endParaRPr>
          </a:p>
        </p:txBody>
      </p:sp>
      <p:sp>
        <p:nvSpPr>
          <p:cNvPr id="15" name="TextBox 14"/>
          <p:cNvSpPr txBox="1"/>
          <p:nvPr/>
        </p:nvSpPr>
        <p:spPr>
          <a:xfrm>
            <a:off x="180314" y="6348428"/>
            <a:ext cx="9588309" cy="523220"/>
          </a:xfrm>
          <a:prstGeom prst="rect">
            <a:avLst/>
          </a:prstGeom>
          <a:noFill/>
        </p:spPr>
        <p:txBody>
          <a:bodyPr wrap="square" rtlCol="0">
            <a:spAutoFit/>
          </a:bodyPr>
          <a:lstStyle/>
          <a:p>
            <a:r>
              <a:rPr lang="en-US" sz="1400" dirty="0"/>
              <a:t>*As of Feb. 1, 2025.</a:t>
            </a:r>
          </a:p>
          <a:p>
            <a:r>
              <a:rPr lang="en-US" sz="1400" dirty="0"/>
              <a:t>Source: NOAA, accessed at: </a:t>
            </a:r>
            <a:r>
              <a:rPr lang="en-US" sz="1400" dirty="0">
                <a:hlinkClick r:id="rId3"/>
              </a:rPr>
              <a:t>https://www.ncei.noaa.gov/access/billions/</a:t>
            </a:r>
            <a:r>
              <a:rPr lang="en-US" sz="1400" dirty="0"/>
              <a:t>. </a:t>
            </a:r>
          </a:p>
        </p:txBody>
      </p:sp>
      <p:pic>
        <p:nvPicPr>
          <p:cNvPr id="9" name="Picture 8">
            <a:extLst>
              <a:ext uri="{FF2B5EF4-FFF2-40B4-BE49-F238E27FC236}">
                <a16:creationId xmlns:a16="http://schemas.microsoft.com/office/drawing/2014/main" id="{68C96D5E-2658-4159-910B-91301505ED31}"/>
              </a:ext>
            </a:extLst>
          </p:cNvPr>
          <p:cNvPicPr>
            <a:picLocks noChangeAspect="1"/>
          </p:cNvPicPr>
          <p:nvPr/>
        </p:nvPicPr>
        <p:blipFill>
          <a:blip r:embed="rId4"/>
          <a:stretch>
            <a:fillRect/>
          </a:stretch>
        </p:blipFill>
        <p:spPr>
          <a:xfrm>
            <a:off x="180314" y="1146175"/>
            <a:ext cx="10156452" cy="5086350"/>
          </a:xfrm>
          <a:prstGeom prst="rect">
            <a:avLst/>
          </a:prstGeom>
        </p:spPr>
      </p:pic>
      <p:sp>
        <p:nvSpPr>
          <p:cNvPr id="18" name="AutoShape 6">
            <a:extLst>
              <a:ext uri="{FF2B5EF4-FFF2-40B4-BE49-F238E27FC236}">
                <a16:creationId xmlns:a16="http://schemas.microsoft.com/office/drawing/2014/main" id="{0A49FC71-7EC4-4374-9EDE-C719ADE2857F}"/>
              </a:ext>
            </a:extLst>
          </p:cNvPr>
          <p:cNvSpPr>
            <a:spLocks noChangeArrowheads="1"/>
          </p:cNvSpPr>
          <p:nvPr/>
        </p:nvSpPr>
        <p:spPr bwMode="blackWhite">
          <a:xfrm>
            <a:off x="10249215" y="2005123"/>
            <a:ext cx="1959911" cy="2847753"/>
          </a:xfrm>
          <a:prstGeom prst="wedgeRectCallout">
            <a:avLst>
              <a:gd name="adj1" fmla="val -45721"/>
              <a:gd name="adj2" fmla="val 12282"/>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There were 27 events in the US in 2024 that caused at least $1B in economic damage, down from a record 28 in 2023</a:t>
            </a:r>
            <a:endParaRPr lang="en-US" sz="2000" b="1" i="1" dirty="0">
              <a:solidFill>
                <a:schemeClr val="bg1"/>
              </a:solidFill>
            </a:endParaRPr>
          </a:p>
        </p:txBody>
      </p:sp>
    </p:spTree>
    <p:extLst>
      <p:ext uri="{BB962C8B-B14F-4D97-AF65-F5344CB8AC3E}">
        <p14:creationId xmlns:p14="http://schemas.microsoft.com/office/powerpoint/2010/main" val="33610656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a:extLst>
            <a:ext uri="{FF2B5EF4-FFF2-40B4-BE49-F238E27FC236}">
              <a16:creationId xmlns:a16="http://schemas.microsoft.com/office/drawing/2014/main" id="{0B5F8016-00DB-8BF3-2718-F5DAACA76986}"/>
            </a:ext>
          </a:extLst>
        </p:cNvPr>
        <p:cNvGrpSpPr/>
        <p:nvPr/>
      </p:nvGrpSpPr>
      <p:grpSpPr>
        <a:xfrm>
          <a:off x="0" y="0"/>
          <a:ext cx="0" cy="0"/>
          <a:chOff x="0" y="0"/>
          <a:chExt cx="0" cy="0"/>
        </a:xfrm>
      </p:grpSpPr>
      <p:sp>
        <p:nvSpPr>
          <p:cNvPr id="6924290" name="Rectangle 2">
            <a:extLst>
              <a:ext uri="{FF2B5EF4-FFF2-40B4-BE49-F238E27FC236}">
                <a16:creationId xmlns:a16="http://schemas.microsoft.com/office/drawing/2014/main" id="{1D88816C-7740-A9B4-0F7C-5AE10CF12E68}"/>
              </a:ext>
            </a:extLst>
          </p:cNvPr>
          <p:cNvSpPr>
            <a:spLocks noGrp="1" noChangeArrowheads="1"/>
          </p:cNvSpPr>
          <p:nvPr>
            <p:ph type="title" idx="4294967295"/>
          </p:nvPr>
        </p:nvSpPr>
        <p:spPr>
          <a:xfrm>
            <a:off x="203690" y="60813"/>
            <a:ext cx="11784620" cy="1066800"/>
          </a:xfrm>
        </p:spPr>
        <p:txBody>
          <a:bodyPr/>
          <a:lstStyle/>
          <a:p>
            <a:pPr>
              <a:lnSpc>
                <a:spcPct val="80000"/>
              </a:lnSpc>
            </a:pPr>
            <a:r>
              <a:rPr lang="en-US" altLang="en-US" sz="3200" dirty="0"/>
              <a:t>Factors Influencing Change in Residential Property Insured Hurricane Losses Since the 1970s (in current dollars)</a:t>
            </a:r>
            <a:endParaRPr lang="en-US" altLang="en-US" sz="2400" dirty="0"/>
          </a:p>
        </p:txBody>
      </p:sp>
      <p:sp>
        <p:nvSpPr>
          <p:cNvPr id="3080" name="Slide Number Placeholder 7">
            <a:extLst>
              <a:ext uri="{FF2B5EF4-FFF2-40B4-BE49-F238E27FC236}">
                <a16:creationId xmlns:a16="http://schemas.microsoft.com/office/drawing/2014/main" id="{55F29676-11CE-4F60-9FEA-0A3EF3A6182A}"/>
              </a:ext>
            </a:extLst>
          </p:cNvPr>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28</a:t>
            </a:fld>
            <a:endParaRPr lang="en-US" altLang="en-US" sz="1400">
              <a:latin typeface="Arial" panose="020B0604020202020204" pitchFamily="34" charset="0"/>
            </a:endParaRPr>
          </a:p>
        </p:txBody>
      </p:sp>
      <p:sp>
        <p:nvSpPr>
          <p:cNvPr id="13" name="Rectangle 5">
            <a:extLst>
              <a:ext uri="{FF2B5EF4-FFF2-40B4-BE49-F238E27FC236}">
                <a16:creationId xmlns:a16="http://schemas.microsoft.com/office/drawing/2014/main" id="{31E7ADB7-EC24-59DD-730D-7CC1293882B5}"/>
              </a:ext>
            </a:extLst>
          </p:cNvPr>
          <p:cNvSpPr>
            <a:spLocks noChangeArrowheads="1"/>
          </p:cNvSpPr>
          <p:nvPr/>
        </p:nvSpPr>
        <p:spPr bwMode="auto">
          <a:xfrm>
            <a:off x="-1" y="6292362"/>
            <a:ext cx="10810875" cy="61247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Swiss Re, </a:t>
            </a:r>
            <a:r>
              <a:rPr lang="en-US" sz="1100" i="1" dirty="0"/>
              <a:t>Ian Revisited: Disentangling the Drivers of US Hurricane Losses, </a:t>
            </a:r>
            <a:r>
              <a:rPr lang="en-US" sz="1100" dirty="0"/>
              <a:t>(Nov. 2023).  Accessed at: </a:t>
            </a:r>
            <a:r>
              <a:rPr lang="en-US" sz="1100" dirty="0">
                <a:hlinkClick r:id="rId3"/>
              </a:rPr>
              <a:t>https://www.swissre.com/risk-knowledge/mitigating-climate-risk/hurricane-ian-revisited.html</a:t>
            </a:r>
            <a:r>
              <a:rPr lang="en-US" sz="1100" dirty="0"/>
              <a:t>. </a:t>
            </a:r>
          </a:p>
        </p:txBody>
      </p:sp>
      <p:pic>
        <p:nvPicPr>
          <p:cNvPr id="3" name="Picture 2">
            <a:extLst>
              <a:ext uri="{FF2B5EF4-FFF2-40B4-BE49-F238E27FC236}">
                <a16:creationId xmlns:a16="http://schemas.microsoft.com/office/drawing/2014/main" id="{DF767286-0C03-41C5-A314-7AAF13020143}"/>
              </a:ext>
            </a:extLst>
          </p:cNvPr>
          <p:cNvPicPr>
            <a:picLocks noChangeAspect="1"/>
          </p:cNvPicPr>
          <p:nvPr/>
        </p:nvPicPr>
        <p:blipFill>
          <a:blip r:embed="rId4"/>
          <a:stretch>
            <a:fillRect/>
          </a:stretch>
        </p:blipFill>
        <p:spPr>
          <a:xfrm>
            <a:off x="338137" y="1586876"/>
            <a:ext cx="9477375" cy="4591050"/>
          </a:xfrm>
          <a:prstGeom prst="rect">
            <a:avLst/>
          </a:prstGeom>
          <a:solidFill>
            <a:schemeClr val="bg2">
              <a:lumMod val="50000"/>
            </a:schemeClr>
          </a:solidFill>
        </p:spPr>
      </p:pic>
      <p:sp>
        <p:nvSpPr>
          <p:cNvPr id="8" name="AutoShape 6">
            <a:extLst>
              <a:ext uri="{FF2B5EF4-FFF2-40B4-BE49-F238E27FC236}">
                <a16:creationId xmlns:a16="http://schemas.microsoft.com/office/drawing/2014/main" id="{0D53CD18-026C-46A1-8B25-A6EE40C51133}"/>
              </a:ext>
            </a:extLst>
          </p:cNvPr>
          <p:cNvSpPr>
            <a:spLocks noChangeArrowheads="1"/>
          </p:cNvSpPr>
          <p:nvPr/>
        </p:nvSpPr>
        <p:spPr bwMode="blackWhite">
          <a:xfrm>
            <a:off x="2452688" y="4333875"/>
            <a:ext cx="1662112" cy="1065749"/>
          </a:xfrm>
          <a:prstGeom prst="wedgeRectCallout">
            <a:avLst>
              <a:gd name="adj1" fmla="val 6359"/>
              <a:gd name="adj2" fmla="val -81898"/>
            </a:avLst>
          </a:prstGeom>
          <a:solidFill>
            <a:srgbClr val="28688C"/>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1400" b="1" dirty="0">
                <a:solidFill>
                  <a:srgbClr val="FFFFFF"/>
                </a:solidFill>
              </a:rPr>
              <a:t>Increase in hurricane </a:t>
            </a:r>
            <a:r>
              <a:rPr lang="pt-BR" sz="1400" b="1">
                <a:solidFill>
                  <a:srgbClr val="FFFFFF"/>
                </a:solidFill>
              </a:rPr>
              <a:t>activity  </a:t>
            </a:r>
            <a:r>
              <a:rPr lang="pt-BR" sz="1400" b="1" dirty="0">
                <a:solidFill>
                  <a:srgbClr val="FFFFFF"/>
                </a:solidFill>
              </a:rPr>
              <a:t>has pushed losses up 20 – 25%</a:t>
            </a:r>
            <a:endParaRPr lang="pt-BR" sz="1600" b="1" dirty="0">
              <a:solidFill>
                <a:srgbClr val="FFFFFF"/>
              </a:solidFill>
            </a:endParaRPr>
          </a:p>
        </p:txBody>
      </p:sp>
      <p:sp>
        <p:nvSpPr>
          <p:cNvPr id="9" name="AutoShape 6">
            <a:extLst>
              <a:ext uri="{FF2B5EF4-FFF2-40B4-BE49-F238E27FC236}">
                <a16:creationId xmlns:a16="http://schemas.microsoft.com/office/drawing/2014/main" id="{995A25AE-45BB-4C6E-8230-9734496003C9}"/>
              </a:ext>
            </a:extLst>
          </p:cNvPr>
          <p:cNvSpPr>
            <a:spLocks noChangeArrowheads="1"/>
          </p:cNvSpPr>
          <p:nvPr/>
        </p:nvSpPr>
        <p:spPr bwMode="blackWhite">
          <a:xfrm>
            <a:off x="4281487" y="4019550"/>
            <a:ext cx="1947863" cy="1380074"/>
          </a:xfrm>
          <a:prstGeom prst="wedgeRectCallout">
            <a:avLst>
              <a:gd name="adj1" fmla="val 880"/>
              <a:gd name="adj2" fmla="val -112228"/>
            </a:avLst>
          </a:prstGeom>
          <a:solidFill>
            <a:srgbClr val="3691C4"/>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1400" b="1" dirty="0">
                <a:solidFill>
                  <a:srgbClr val="FFFFFF"/>
                </a:solidFill>
              </a:rPr>
              <a:t>Increase in aggregate property values due to population growth are responsible for a 120 – 130% increase in losses</a:t>
            </a:r>
            <a:endParaRPr lang="pt-BR" sz="1600" b="1" dirty="0">
              <a:solidFill>
                <a:srgbClr val="FFFFFF"/>
              </a:solidFill>
            </a:endParaRPr>
          </a:p>
        </p:txBody>
      </p:sp>
      <p:sp>
        <p:nvSpPr>
          <p:cNvPr id="10" name="AutoShape 6">
            <a:extLst>
              <a:ext uri="{FF2B5EF4-FFF2-40B4-BE49-F238E27FC236}">
                <a16:creationId xmlns:a16="http://schemas.microsoft.com/office/drawing/2014/main" id="{315E465F-F4A3-43C9-AAF5-A7F2525C40A2}"/>
              </a:ext>
            </a:extLst>
          </p:cNvPr>
          <p:cNvSpPr>
            <a:spLocks noChangeArrowheads="1"/>
          </p:cNvSpPr>
          <p:nvPr/>
        </p:nvSpPr>
        <p:spPr bwMode="blackWhite">
          <a:xfrm>
            <a:off x="6312693" y="3429000"/>
            <a:ext cx="1709738" cy="1619250"/>
          </a:xfrm>
          <a:prstGeom prst="wedgeRectCallout">
            <a:avLst>
              <a:gd name="adj1" fmla="val -28646"/>
              <a:gd name="adj2" fmla="val -100848"/>
            </a:avLst>
          </a:prstGeom>
          <a:solidFill>
            <a:srgbClr val="00B05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1400" b="1" dirty="0">
                <a:solidFill>
                  <a:srgbClr val="FFFFFF"/>
                </a:solidFill>
              </a:rPr>
              <a:t>Improvements in building codes since 1970 have kept losses 60 – 65% lower than they otherwise would have been</a:t>
            </a:r>
            <a:endParaRPr lang="pt-BR" sz="1600" b="1" dirty="0">
              <a:solidFill>
                <a:srgbClr val="FFFFFF"/>
              </a:solidFill>
            </a:endParaRPr>
          </a:p>
        </p:txBody>
      </p:sp>
      <p:sp>
        <p:nvSpPr>
          <p:cNvPr id="11" name="AutoShape 6">
            <a:extLst>
              <a:ext uri="{FF2B5EF4-FFF2-40B4-BE49-F238E27FC236}">
                <a16:creationId xmlns:a16="http://schemas.microsoft.com/office/drawing/2014/main" id="{27506DEA-10E6-4063-9397-7EDF4703C44D}"/>
              </a:ext>
            </a:extLst>
          </p:cNvPr>
          <p:cNvSpPr>
            <a:spLocks noChangeArrowheads="1"/>
          </p:cNvSpPr>
          <p:nvPr/>
        </p:nvSpPr>
        <p:spPr bwMode="blackWhite">
          <a:xfrm>
            <a:off x="9982199" y="1800225"/>
            <a:ext cx="1709738" cy="2752725"/>
          </a:xfrm>
          <a:prstGeom prst="wedgeRectCallout">
            <a:avLst>
              <a:gd name="adj1" fmla="val -88813"/>
              <a:gd name="adj2" fmla="val 5136"/>
            </a:avLst>
          </a:prstGeom>
          <a:solidFill>
            <a:schemeClr val="tx1"/>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1400" b="1" dirty="0">
                <a:solidFill>
                  <a:srgbClr val="FFFFFF"/>
                </a:solidFill>
              </a:rPr>
              <a:t>Since 1970, hurricane-related losses are up 80% - 90% on inflation adjusted bases, primarily because of population growth in vulnerable areas and secondarily due to changes in hurricane activity</a:t>
            </a:r>
            <a:endParaRPr lang="pt-BR" sz="1600" b="1" dirty="0">
              <a:solidFill>
                <a:srgbClr val="FFFFFF"/>
              </a:solidFill>
            </a:endParaRPr>
          </a:p>
        </p:txBody>
      </p:sp>
    </p:spTree>
    <p:extLst>
      <p:ext uri="{BB962C8B-B14F-4D97-AF65-F5344CB8AC3E}">
        <p14:creationId xmlns:p14="http://schemas.microsoft.com/office/powerpoint/2010/main" val="1712283389"/>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2000"/>
                            </p:stCondLst>
                            <p:childTnLst>
                              <p:par>
                                <p:cTn id="13" presetID="22" presetClass="entr" presetSubtype="1"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3500"/>
                            </p:stCondLst>
                            <p:childTnLst>
                              <p:par>
                                <p:cTn id="17" presetID="22" presetClass="entr" presetSubtype="1" fill="hold" grpId="0"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5000"/>
                            </p:stCondLst>
                            <p:childTnLst>
                              <p:par>
                                <p:cTn id="21" presetID="22" presetClass="entr" presetSubtype="1" fill="hold" grpId="0" nodeType="after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1996611" y="70355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State of the Homeowners Insurance Market</a:t>
            </a:r>
          </a:p>
        </p:txBody>
      </p:sp>
      <p:sp>
        <p:nvSpPr>
          <p:cNvPr id="151558" name="TextBox 5"/>
          <p:cNvSpPr txBox="1">
            <a:spLocks noChangeArrowheads="1"/>
          </p:cNvSpPr>
          <p:nvPr/>
        </p:nvSpPr>
        <p:spPr bwMode="auto">
          <a:xfrm>
            <a:off x="1886408" y="3429000"/>
            <a:ext cx="8092153" cy="1569660"/>
          </a:xfrm>
          <a:prstGeom prst="rect">
            <a:avLst/>
          </a:prstGeom>
          <a:noFill/>
          <a:ln w="9525">
            <a:noFill/>
            <a:miter lim="800000"/>
            <a:headEnd/>
            <a:tailEnd/>
          </a:ln>
        </p:spPr>
        <p:txBody>
          <a:bodyPr wrap="square">
            <a:spAutoFit/>
          </a:bodyPr>
          <a:lstStyle/>
          <a:p>
            <a:pPr algn="ctr"/>
            <a:r>
              <a:rPr lang="en-US" sz="3200" b="1" dirty="0">
                <a:solidFill>
                  <a:srgbClr val="2B7299"/>
                </a:solidFill>
              </a:rPr>
              <a:t>Inflation, High Catastrophe Losses Are Challenges for Insurers and Policyholders Across the Country</a:t>
            </a:r>
            <a:endParaRPr lang="en-US" sz="3200" b="1" i="1" dirty="0">
              <a:solidFill>
                <a:srgbClr val="66FF33"/>
              </a:solidFill>
            </a:endParaRPr>
          </a:p>
        </p:txBody>
      </p:sp>
      <p:sp>
        <p:nvSpPr>
          <p:cNvPr id="7" name="Date Placeholder 6"/>
          <p:cNvSpPr>
            <a:spLocks noGrp="1"/>
          </p:cNvSpPr>
          <p:nvPr>
            <p:ph type="dt" sz="half" idx="10"/>
          </p:nvPr>
        </p:nvSpPr>
        <p:spPr/>
        <p:txBody>
          <a:bodyPr/>
          <a:lstStyle/>
          <a:p>
            <a:pPr>
              <a:defRPr/>
            </a:pPr>
            <a:r>
              <a:rPr lang="en-US"/>
              <a:t>12/01/09 - 9pm</a:t>
            </a:r>
          </a:p>
        </p:txBody>
      </p:sp>
    </p:spTree>
    <p:extLst>
      <p:ext uri="{BB962C8B-B14F-4D97-AF65-F5344CB8AC3E}">
        <p14:creationId xmlns:p14="http://schemas.microsoft.com/office/powerpoint/2010/main" val="78410238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1524000" y="6556380"/>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sp>
        <p:nvSpPr>
          <p:cNvPr id="1924102" name="Rectangle 6"/>
          <p:cNvSpPr>
            <a:spLocks noChangeArrowheads="1"/>
          </p:cNvSpPr>
          <p:nvPr/>
        </p:nvSpPr>
        <p:spPr bwMode="blackWhite">
          <a:xfrm>
            <a:off x="502623" y="462274"/>
            <a:ext cx="10965480" cy="271274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P/C Insurance Industry Financial Overview &amp; Outlook: </a:t>
            </a:r>
          </a:p>
          <a:p>
            <a:pPr algn="ctr" defTabSz="114300">
              <a:lnSpc>
                <a:spcPct val="95000"/>
              </a:lnSpc>
              <a:spcBef>
                <a:spcPct val="25000"/>
              </a:spcBef>
            </a:pPr>
            <a:r>
              <a:rPr lang="en-US" sz="4400" b="1" i="1" dirty="0">
                <a:solidFill>
                  <a:srgbClr val="FFFFFF"/>
                </a:solidFill>
              </a:rPr>
              <a:t>Challenges Amid Inflation and Higher Interest Rates</a:t>
            </a:r>
          </a:p>
        </p:txBody>
      </p:sp>
      <p:sp>
        <p:nvSpPr>
          <p:cNvPr id="7" name="TextBox 5"/>
          <p:cNvSpPr txBox="1">
            <a:spLocks noChangeArrowheads="1"/>
          </p:cNvSpPr>
          <p:nvPr/>
        </p:nvSpPr>
        <p:spPr bwMode="auto">
          <a:xfrm>
            <a:off x="1611034" y="3682979"/>
            <a:ext cx="8643879" cy="2062103"/>
          </a:xfrm>
          <a:prstGeom prst="rect">
            <a:avLst/>
          </a:prstGeom>
          <a:noFill/>
          <a:ln w="9525">
            <a:noFill/>
            <a:miter lim="800000"/>
            <a:headEnd/>
            <a:tailEnd/>
          </a:ln>
        </p:spPr>
        <p:txBody>
          <a:bodyPr wrap="square">
            <a:spAutoFit/>
          </a:bodyPr>
          <a:lstStyle/>
          <a:p>
            <a:pPr algn="ctr"/>
            <a:r>
              <a:rPr lang="en-US" sz="3200" b="1" dirty="0">
                <a:solidFill>
                  <a:srgbClr val="225A7A"/>
                </a:solidFill>
              </a:rPr>
              <a:t>The Current Economic Environment Presents Many Challenges for P/C Insurers</a:t>
            </a:r>
          </a:p>
          <a:p>
            <a:pPr algn="ctr"/>
            <a:endParaRPr lang="en-US" sz="3200" b="1" i="1" dirty="0">
              <a:solidFill>
                <a:srgbClr val="C00000"/>
              </a:solidFill>
            </a:endParaRPr>
          </a:p>
          <a:p>
            <a:pPr algn="ctr"/>
            <a:r>
              <a:rPr lang="en-US" sz="3200" b="1" i="1" dirty="0">
                <a:solidFill>
                  <a:srgbClr val="C00000"/>
                </a:solidFill>
              </a:rPr>
              <a:t>Industry Remains Strong</a:t>
            </a:r>
            <a:endParaRPr lang="en-US" sz="2400" b="1" i="1" dirty="0">
              <a:solidFill>
                <a:srgbClr val="C00000"/>
              </a:solidFill>
            </a:endParaRP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extLst>
      <p:ext uri="{BB962C8B-B14F-4D97-AF65-F5344CB8AC3E}">
        <p14:creationId xmlns:p14="http://schemas.microsoft.com/office/powerpoint/2010/main" val="89971809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30</a:t>
            </a:fld>
            <a:endParaRPr lang="en-US"/>
          </a:p>
        </p:txBody>
      </p:sp>
      <p:sp>
        <p:nvSpPr>
          <p:cNvPr id="43014" name="Rectangle 2"/>
          <p:cNvSpPr>
            <a:spLocks noGrp="1" noChangeArrowheads="1"/>
          </p:cNvSpPr>
          <p:nvPr>
            <p:ph type="title"/>
          </p:nvPr>
        </p:nvSpPr>
        <p:spPr>
          <a:xfrm>
            <a:off x="114300" y="57212"/>
            <a:ext cx="10461763" cy="860425"/>
          </a:xfrm>
        </p:spPr>
        <p:txBody>
          <a:bodyPr/>
          <a:lstStyle/>
          <a:p>
            <a:r>
              <a:rPr lang="en-US" sz="3200" dirty="0"/>
              <a:t>Homeowners Insurance Combined Ratios: US,</a:t>
            </a:r>
            <a:br>
              <a:rPr lang="en-US" sz="3200" dirty="0"/>
            </a:br>
            <a:r>
              <a:rPr lang="en-US" sz="3200" dirty="0"/>
              <a:t>2010 – 2025F</a:t>
            </a:r>
          </a:p>
        </p:txBody>
      </p:sp>
      <p:graphicFrame>
        <p:nvGraphicFramePr>
          <p:cNvPr id="43010" name="Object 3"/>
          <p:cNvGraphicFramePr>
            <a:graphicFrameLocks noChangeAspect="1"/>
          </p:cNvGraphicFramePr>
          <p:nvPr>
            <p:extLst>
              <p:ext uri="{D42A27DB-BD31-4B8C-83A1-F6EECF244321}">
                <p14:modId xmlns:p14="http://schemas.microsoft.com/office/powerpoint/2010/main" val="4102482231"/>
              </p:ext>
            </p:extLst>
          </p:nvPr>
        </p:nvGraphicFramePr>
        <p:xfrm>
          <a:off x="580197" y="1654483"/>
          <a:ext cx="11342891" cy="4934407"/>
        </p:xfrm>
        <a:graphic>
          <a:graphicData uri="http://schemas.openxmlformats.org/presentationml/2006/ole">
            <mc:AlternateContent xmlns:mc="http://schemas.openxmlformats.org/markup-compatibility/2006">
              <mc:Choice xmlns:v="urn:schemas-microsoft-com:vml" Requires="v">
                <p:oleObj name="Chart" r:id="rId3" imgW="8686696" imgH="3800579" progId="MSGraph.Chart.8">
                  <p:embed followColorScheme="full"/>
                </p:oleObj>
              </mc:Choice>
              <mc:Fallback>
                <p:oleObj name="Chart" r:id="rId3" imgW="8686696" imgH="3800579" progId="MSGraph.Chart.8">
                  <p:embed followColorScheme="full"/>
                  <p:pic>
                    <p:nvPicPr>
                      <p:cNvPr id="43010" name="Object 3"/>
                      <p:cNvPicPr>
                        <a:picLocks noChangeAspect="1" noChangeArrowheads="1"/>
                      </p:cNvPicPr>
                      <p:nvPr/>
                    </p:nvPicPr>
                    <p:blipFill>
                      <a:blip r:embed="rId4"/>
                      <a:srcRect/>
                      <a:stretch>
                        <a:fillRect/>
                      </a:stretch>
                    </p:blipFill>
                    <p:spPr bwMode="gray">
                      <a:xfrm>
                        <a:off x="580197" y="1654483"/>
                        <a:ext cx="11342891" cy="4934407"/>
                      </a:xfrm>
                      <a:prstGeom prst="rect">
                        <a:avLst/>
                      </a:prstGeom>
                      <a:noFill/>
                    </p:spPr>
                  </p:pic>
                </p:oleObj>
              </mc:Fallback>
            </mc:AlternateContent>
          </a:graphicData>
        </a:graphic>
      </p:graphicFrame>
      <p:sp>
        <p:nvSpPr>
          <p:cNvPr id="43015" name="Rectangle 5"/>
          <p:cNvSpPr>
            <a:spLocks noChangeArrowheads="1"/>
          </p:cNvSpPr>
          <p:nvPr/>
        </p:nvSpPr>
        <p:spPr bwMode="black">
          <a:xfrm>
            <a:off x="396041" y="1312533"/>
            <a:ext cx="1707144" cy="4985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a:solidFill>
                  <a:srgbClr val="225A7A"/>
                </a:solidFill>
                <a:latin typeface="Arial" panose="020B0604020202020204" pitchFamily="34" charset="0"/>
                <a:cs typeface="Arial" panose="020B0604020202020204" pitchFamily="34" charset="0"/>
              </a:rPr>
              <a:t>Combined Ratio</a:t>
            </a:r>
          </a:p>
        </p:txBody>
      </p:sp>
      <p:sp>
        <p:nvSpPr>
          <p:cNvPr id="11" name="AutoShape 26"/>
          <p:cNvSpPr>
            <a:spLocks noChangeArrowheads="1"/>
          </p:cNvSpPr>
          <p:nvPr/>
        </p:nvSpPr>
        <p:spPr bwMode="blackWhite">
          <a:xfrm>
            <a:off x="8394431" y="958332"/>
            <a:ext cx="3372122" cy="943821"/>
          </a:xfrm>
          <a:prstGeom prst="wedgeRectCallout">
            <a:avLst>
              <a:gd name="adj1" fmla="val 2037"/>
              <a:gd name="adj2" fmla="val 89803"/>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The Homeowners combined ratio from 2017-2023 (106.1) was  13 points higher from than from 2010-2016 (93.1)</a:t>
            </a:r>
          </a:p>
        </p:txBody>
      </p:sp>
      <p:sp>
        <p:nvSpPr>
          <p:cNvPr id="12" name="Rectangle 4"/>
          <p:cNvSpPr>
            <a:spLocks noChangeArrowheads="1"/>
          </p:cNvSpPr>
          <p:nvPr/>
        </p:nvSpPr>
        <p:spPr bwMode="auto">
          <a:xfrm>
            <a:off x="-57151" y="6200655"/>
            <a:ext cx="10038715" cy="61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Sources:  APCIA estimates using S&amp;P Global Market Intelligence data; A.M. Best Review &amp; Preview (Feb. 20, 2025) for 2024E – 2025F); University of South Carolina, Risk &amp; Uncertainty Management Center.</a:t>
            </a:r>
          </a:p>
        </p:txBody>
      </p:sp>
      <p:sp>
        <p:nvSpPr>
          <p:cNvPr id="14" name="AutoShape 6">
            <a:extLst>
              <a:ext uri="{FF2B5EF4-FFF2-40B4-BE49-F238E27FC236}">
                <a16:creationId xmlns:a16="http://schemas.microsoft.com/office/drawing/2014/main" id="{F08BBC0C-1178-49C6-AEF2-E695207860C7}"/>
              </a:ext>
            </a:extLst>
          </p:cNvPr>
          <p:cNvSpPr>
            <a:spLocks noChangeArrowheads="1"/>
          </p:cNvSpPr>
          <p:nvPr/>
        </p:nvSpPr>
        <p:spPr bwMode="blackWhite">
          <a:xfrm>
            <a:off x="3200400" y="669632"/>
            <a:ext cx="2480553" cy="1285801"/>
          </a:xfrm>
          <a:prstGeom prst="wedgeRectCallout">
            <a:avLst>
              <a:gd name="adj1" fmla="val 20365"/>
              <a:gd name="adj2" fmla="val 47955"/>
            </a:avLst>
          </a:prstGeom>
          <a:solidFill>
            <a:srgbClr val="225A7A"/>
          </a:solidFill>
          <a:ln w="28575" algn="ctr">
            <a:solidFill>
              <a:schemeClr val="bg1"/>
            </a:solidFill>
            <a:miter lim="800000"/>
            <a:headEnd/>
            <a:tailEnd/>
          </a:ln>
          <a:effectLst/>
        </p:spPr>
        <p:txBody>
          <a:bodyPr lIns="91440" tIns="91440" rIns="91440" bIns="91440" anchor="ctr"/>
          <a:lstStyle/>
          <a:p>
            <a:pPr algn="ctr" eaLnBrk="0" hangingPunct="0">
              <a:lnSpc>
                <a:spcPct val="90000"/>
              </a:lnSpc>
              <a:spcBef>
                <a:spcPct val="50000"/>
              </a:spcBef>
              <a:buClr>
                <a:schemeClr val="bg1"/>
              </a:buClr>
              <a:defRPr/>
            </a:pPr>
            <a:r>
              <a:rPr lang="en-US" sz="1600" b="1" u="sng" dirty="0">
                <a:solidFill>
                  <a:schemeClr val="bg1"/>
                </a:solidFill>
                <a:latin typeface="Arial"/>
                <a:cs typeface="Arial"/>
              </a:rPr>
              <a:t>Average:</a:t>
            </a:r>
          </a:p>
          <a:p>
            <a:pPr algn="ctr" eaLnBrk="0" hangingPunct="0">
              <a:lnSpc>
                <a:spcPct val="90000"/>
              </a:lnSpc>
              <a:spcBef>
                <a:spcPct val="50000"/>
              </a:spcBef>
              <a:buClr>
                <a:schemeClr val="bg1"/>
              </a:buClr>
              <a:defRPr/>
            </a:pPr>
            <a:r>
              <a:rPr lang="en-US" sz="1600" b="1" dirty="0">
                <a:solidFill>
                  <a:schemeClr val="bg1"/>
                </a:solidFill>
                <a:latin typeface="Arial"/>
                <a:cs typeface="Arial"/>
              </a:rPr>
              <a:t>99.0% (2010-2023)</a:t>
            </a:r>
          </a:p>
          <a:p>
            <a:pPr algn="ctr" eaLnBrk="0" hangingPunct="0">
              <a:lnSpc>
                <a:spcPct val="90000"/>
              </a:lnSpc>
              <a:spcBef>
                <a:spcPct val="50000"/>
              </a:spcBef>
              <a:buClr>
                <a:schemeClr val="bg1"/>
              </a:buClr>
              <a:defRPr/>
            </a:pPr>
            <a:r>
              <a:rPr lang="en-US" sz="1600" b="1" dirty="0">
                <a:solidFill>
                  <a:srgbClr val="66FF33"/>
                </a:solidFill>
                <a:latin typeface="Arial"/>
                <a:cs typeface="Arial"/>
              </a:rPr>
              <a:t>93.1 (2010-2016)</a:t>
            </a:r>
          </a:p>
          <a:p>
            <a:pPr algn="ctr" eaLnBrk="0" hangingPunct="0">
              <a:lnSpc>
                <a:spcPct val="90000"/>
              </a:lnSpc>
              <a:spcBef>
                <a:spcPct val="50000"/>
              </a:spcBef>
              <a:buClr>
                <a:schemeClr val="bg1"/>
              </a:buClr>
              <a:defRPr/>
            </a:pPr>
            <a:r>
              <a:rPr lang="en-US" sz="1600" b="1" i="1" dirty="0">
                <a:solidFill>
                  <a:srgbClr val="FF0000"/>
                </a:solidFill>
                <a:latin typeface="Arial"/>
                <a:cs typeface="Arial"/>
              </a:rPr>
              <a:t>106.1% (2017-2023)</a:t>
            </a:r>
          </a:p>
        </p:txBody>
      </p:sp>
      <p:cxnSp>
        <p:nvCxnSpPr>
          <p:cNvPr id="5" name="Straight Connector 4">
            <a:extLst>
              <a:ext uri="{FF2B5EF4-FFF2-40B4-BE49-F238E27FC236}">
                <a16:creationId xmlns:a16="http://schemas.microsoft.com/office/drawing/2014/main" id="{E0F9AFC5-B949-4EE0-BF99-4A8B03F12FDB}"/>
              </a:ext>
            </a:extLst>
          </p:cNvPr>
          <p:cNvCxnSpPr/>
          <p:nvPr/>
        </p:nvCxnSpPr>
        <p:spPr>
          <a:xfrm>
            <a:off x="1342417" y="3356043"/>
            <a:ext cx="4753583" cy="0"/>
          </a:xfrm>
          <a:prstGeom prst="line">
            <a:avLst/>
          </a:prstGeom>
          <a:ln w="38100" cap="flat" cmpd="sng" algn="ctr">
            <a:solidFill>
              <a:srgbClr val="66FF3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C984EB39-5736-4353-9DC5-21FBD1AC5880}"/>
              </a:ext>
            </a:extLst>
          </p:cNvPr>
          <p:cNvCxnSpPr>
            <a:cxnSpLocks/>
          </p:cNvCxnSpPr>
          <p:nvPr/>
        </p:nvCxnSpPr>
        <p:spPr>
          <a:xfrm>
            <a:off x="5680953" y="2915657"/>
            <a:ext cx="3896680" cy="0"/>
          </a:xfrm>
          <a:prstGeom prst="line">
            <a:avLst/>
          </a:prstGeom>
          <a:ln w="3810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345277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179854" y="30552"/>
            <a:ext cx="10797817" cy="860425"/>
          </a:xfrm>
        </p:spPr>
        <p:txBody>
          <a:bodyPr/>
          <a:lstStyle/>
          <a:p>
            <a:r>
              <a:rPr lang="en-US" dirty="0"/>
              <a:t>Homeowners Insurance Combined Ratio by State in 2024</a:t>
            </a:r>
            <a:endParaRPr lang="en-US" baseline="30000" dirty="0"/>
          </a:p>
        </p:txBody>
      </p:sp>
      <p:graphicFrame>
        <p:nvGraphicFramePr>
          <p:cNvPr id="4" name="Object 3"/>
          <p:cNvGraphicFramePr>
            <a:graphicFrameLocks/>
          </p:cNvGraphicFramePr>
          <p:nvPr>
            <p:extLst>
              <p:ext uri="{D42A27DB-BD31-4B8C-83A1-F6EECF244321}">
                <p14:modId xmlns:p14="http://schemas.microsoft.com/office/powerpoint/2010/main" val="3419664494"/>
              </p:ext>
            </p:extLst>
          </p:nvPr>
        </p:nvGraphicFramePr>
        <p:xfrm>
          <a:off x="532089" y="2225571"/>
          <a:ext cx="10401800" cy="3778460"/>
        </p:xfrm>
        <a:graphic>
          <a:graphicData uri="http://schemas.openxmlformats.org/drawingml/2006/chart">
            <c:chart xmlns:c="http://schemas.openxmlformats.org/drawingml/2006/chart" xmlns:r="http://schemas.openxmlformats.org/officeDocument/2006/relationships" r:id="rId3"/>
          </a:graphicData>
        </a:graphic>
      </p:graphicFrame>
      <p:sp>
        <p:nvSpPr>
          <p:cNvPr id="58373" name="Rectangle 5"/>
          <p:cNvSpPr>
            <a:spLocks noChangeArrowheads="1"/>
          </p:cNvSpPr>
          <p:nvPr/>
        </p:nvSpPr>
        <p:spPr bwMode="auto">
          <a:xfrm>
            <a:off x="126093" y="6215742"/>
            <a:ext cx="11939814" cy="611706"/>
          </a:xfrm>
          <a:prstGeom prst="rect">
            <a:avLst/>
          </a:prstGeom>
          <a:noFill/>
          <a:ln w="9525" algn="ctr">
            <a:noFill/>
            <a:miter lim="800000"/>
            <a:headEnd/>
            <a:tailEnd/>
          </a:ln>
        </p:spPr>
        <p:txBody>
          <a:bodyPr wrap="square" lIns="274320" tIns="0" rIns="0" bIns="102870" anchor="b">
            <a:spAutoFit/>
          </a:bodyPr>
          <a:lstStyle/>
          <a:p>
            <a:pPr marL="100010" indent="-100010" eaLnBrk="0" hangingPunct="0">
              <a:buClr>
                <a:schemeClr val="accent2"/>
              </a:buClr>
              <a:tabLst>
                <a:tab pos="84533" algn="r"/>
              </a:tabLst>
            </a:pPr>
            <a:endParaRPr lang="en-US" sz="1050" dirty="0"/>
          </a:p>
          <a:p>
            <a:pPr marL="100010" indent="-100010" eaLnBrk="0" hangingPunct="0">
              <a:buClr>
                <a:schemeClr val="accent2"/>
              </a:buClr>
              <a:tabLst>
                <a:tab pos="84533" algn="r"/>
              </a:tabLst>
            </a:pPr>
            <a:r>
              <a:rPr lang="en-US" sz="1050" dirty="0"/>
              <a:t>Sources: </a:t>
            </a:r>
            <a:r>
              <a:rPr lang="en-US" sz="1050" i="0" u="none" strike="noStrike" dirty="0">
                <a:effectLst/>
                <a:latin typeface="Arial" panose="020B0604020202020204" pitchFamily="34" charset="0"/>
              </a:rPr>
              <a:t>American Property Casualty Insurance Association, based on NAIC Annual Statement database via S&amp;P Global Market Intelligence</a:t>
            </a:r>
            <a:r>
              <a:rPr lang="en-US" sz="1050" dirty="0"/>
              <a:t>; University of South Carolina Risk &amp; Uncertainty Management Center.  </a:t>
            </a:r>
          </a:p>
        </p:txBody>
      </p:sp>
      <p:sp>
        <p:nvSpPr>
          <p:cNvPr id="8" name="AutoShape 7"/>
          <p:cNvSpPr>
            <a:spLocks noChangeArrowheads="1"/>
          </p:cNvSpPr>
          <p:nvPr/>
        </p:nvSpPr>
        <p:spPr bwMode="blackWhite">
          <a:xfrm>
            <a:off x="5061196" y="1930618"/>
            <a:ext cx="3073806" cy="1040021"/>
          </a:xfrm>
          <a:prstGeom prst="wedgeRectCallout">
            <a:avLst>
              <a:gd name="adj1" fmla="val -53915"/>
              <a:gd name="adj2" fmla="val 105384"/>
            </a:avLst>
          </a:prstGeom>
          <a:solidFill>
            <a:schemeClr val="tx2"/>
          </a:solidFill>
          <a:ln w="28575" algn="ctr">
            <a:solidFill>
              <a:schemeClr val="bg1"/>
            </a:solidFill>
            <a:miter lim="800000"/>
            <a:headEnd/>
            <a:tailEnd/>
          </a:ln>
          <a:effectLst/>
        </p:spPr>
        <p:txBody>
          <a:bodyPr lIns="91440" tIns="68580" rIns="91440" bIns="6858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a:cs typeface="Arial"/>
              </a:rPr>
              <a:t>The US HO combined ratio fell to 94.0 in 2024, from 103.6 in 2023 and 105.9 in 2022</a:t>
            </a:r>
            <a:endParaRPr lang="en-US" b="1" i="1" dirty="0">
              <a:solidFill>
                <a:schemeClr val="bg1"/>
              </a:solidFill>
              <a:latin typeface="Arial"/>
              <a:cs typeface="Arial"/>
            </a:endParaRPr>
          </a:p>
        </p:txBody>
      </p:sp>
      <p:sp>
        <p:nvSpPr>
          <p:cNvPr id="2" name="AutoShape 7">
            <a:extLst>
              <a:ext uri="{FF2B5EF4-FFF2-40B4-BE49-F238E27FC236}">
                <a16:creationId xmlns:a16="http://schemas.microsoft.com/office/drawing/2014/main" id="{E3283FFF-AB20-5439-BC06-5CE2B5D75274}"/>
              </a:ext>
            </a:extLst>
          </p:cNvPr>
          <p:cNvSpPr>
            <a:spLocks noChangeArrowheads="1"/>
          </p:cNvSpPr>
          <p:nvPr/>
        </p:nvSpPr>
        <p:spPr bwMode="blackWhite">
          <a:xfrm>
            <a:off x="1572505" y="853969"/>
            <a:ext cx="2386653" cy="1040021"/>
          </a:xfrm>
          <a:prstGeom prst="wedgeRectCallout">
            <a:avLst>
              <a:gd name="adj1" fmla="val -72864"/>
              <a:gd name="adj2" fmla="val 85693"/>
            </a:avLst>
          </a:prstGeom>
          <a:solidFill>
            <a:srgbClr val="225A7A"/>
          </a:solidFill>
          <a:ln w="28575" algn="ctr">
            <a:solidFill>
              <a:schemeClr val="bg1"/>
            </a:solidFill>
            <a:miter lim="800000"/>
            <a:headEnd/>
            <a:tailEnd/>
          </a:ln>
          <a:effectLst/>
        </p:spPr>
        <p:txBody>
          <a:bodyPr lIns="91440" tIns="68580" rIns="91440" bIns="68580" anchor="ctr"/>
          <a:lstStyle/>
          <a:p>
            <a:pPr algn="ctr" eaLnBrk="0" hangingPunct="0">
              <a:lnSpc>
                <a:spcPct val="90000"/>
              </a:lnSpc>
              <a:spcBef>
                <a:spcPct val="50000"/>
              </a:spcBef>
              <a:buClr>
                <a:schemeClr val="bg1"/>
              </a:buClr>
              <a:defRPr/>
            </a:pPr>
            <a:r>
              <a:rPr lang="en-US" sz="1600" b="1" dirty="0">
                <a:solidFill>
                  <a:schemeClr val="bg1"/>
                </a:solidFill>
                <a:latin typeface="Arial"/>
                <a:cs typeface="Arial"/>
              </a:rPr>
              <a:t>Nebraska, New Mexico and Georgia all had HO combined ratios exceeding 140 in 2024</a:t>
            </a:r>
            <a:endParaRPr lang="en-US" sz="1600" b="1" i="1" dirty="0">
              <a:solidFill>
                <a:schemeClr val="bg1"/>
              </a:solidFill>
              <a:latin typeface="Arial"/>
              <a:cs typeface="Arial"/>
            </a:endParaRPr>
          </a:p>
        </p:txBody>
      </p:sp>
      <p:sp>
        <p:nvSpPr>
          <p:cNvPr id="3" name="AutoShape 7">
            <a:extLst>
              <a:ext uri="{FF2B5EF4-FFF2-40B4-BE49-F238E27FC236}">
                <a16:creationId xmlns:a16="http://schemas.microsoft.com/office/drawing/2014/main" id="{F2B3E6D5-2B09-E303-8D33-2F7C94940C39}"/>
              </a:ext>
            </a:extLst>
          </p:cNvPr>
          <p:cNvSpPr>
            <a:spLocks noChangeArrowheads="1"/>
          </p:cNvSpPr>
          <p:nvPr/>
        </p:nvSpPr>
        <p:spPr bwMode="blackWhite">
          <a:xfrm>
            <a:off x="8825665" y="1166868"/>
            <a:ext cx="2696238" cy="1187226"/>
          </a:xfrm>
          <a:prstGeom prst="wedgeRectCallout">
            <a:avLst>
              <a:gd name="adj1" fmla="val -45823"/>
              <a:gd name="adj2" fmla="val 19091"/>
            </a:avLst>
          </a:prstGeom>
          <a:solidFill>
            <a:srgbClr val="C00000"/>
          </a:solidFill>
          <a:ln w="28575" algn="ctr">
            <a:solidFill>
              <a:schemeClr val="bg1"/>
            </a:solidFill>
            <a:miter lim="800000"/>
            <a:headEnd/>
            <a:tailEnd/>
          </a:ln>
          <a:effectLst/>
        </p:spPr>
        <p:txBody>
          <a:bodyPr lIns="91440" tIns="68580" rIns="91440" bIns="68580" anchor="ctr"/>
          <a:lstStyle/>
          <a:p>
            <a:pPr algn="ctr" eaLnBrk="0" hangingPunct="0">
              <a:lnSpc>
                <a:spcPct val="90000"/>
              </a:lnSpc>
              <a:spcBef>
                <a:spcPct val="50000"/>
              </a:spcBef>
              <a:buClr>
                <a:schemeClr val="bg1"/>
              </a:buClr>
              <a:defRPr/>
            </a:pPr>
            <a:r>
              <a:rPr lang="en-US" sz="1600" b="1" dirty="0">
                <a:solidFill>
                  <a:schemeClr val="bg1"/>
                </a:solidFill>
                <a:latin typeface="Arial"/>
                <a:cs typeface="Arial"/>
              </a:rPr>
              <a:t>HO combined ratios are highly volatile—with a 100.9 point spread across the 50 states from highest to lowest in 2024</a:t>
            </a:r>
            <a:endParaRPr lang="en-US" sz="1600" b="1" i="1" dirty="0">
              <a:solidFill>
                <a:schemeClr val="bg1"/>
              </a:solidFill>
              <a:latin typeface="Arial"/>
              <a:cs typeface="Arial"/>
            </a:endParaRPr>
          </a:p>
        </p:txBody>
      </p:sp>
    </p:spTree>
    <p:extLst>
      <p:ext uri="{BB962C8B-B14F-4D97-AF65-F5344CB8AC3E}">
        <p14:creationId xmlns:p14="http://schemas.microsoft.com/office/powerpoint/2010/main" val="3837646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179854" y="30552"/>
            <a:ext cx="10797817" cy="860425"/>
          </a:xfrm>
        </p:spPr>
        <p:txBody>
          <a:bodyPr/>
          <a:lstStyle/>
          <a:p>
            <a:r>
              <a:rPr lang="en-US" dirty="0"/>
              <a:t>Average Cost of Homeowners Insurance by State in 2025 for $300,000 in Dwelling Coverage*</a:t>
            </a:r>
            <a:endParaRPr lang="en-US" baseline="30000" dirty="0"/>
          </a:p>
        </p:txBody>
      </p:sp>
      <p:graphicFrame>
        <p:nvGraphicFramePr>
          <p:cNvPr id="4" name="Object 3"/>
          <p:cNvGraphicFramePr>
            <a:graphicFrameLocks/>
          </p:cNvGraphicFramePr>
          <p:nvPr>
            <p:extLst>
              <p:ext uri="{D42A27DB-BD31-4B8C-83A1-F6EECF244321}">
                <p14:modId xmlns:p14="http://schemas.microsoft.com/office/powerpoint/2010/main" val="3963113606"/>
              </p:ext>
            </p:extLst>
          </p:nvPr>
        </p:nvGraphicFramePr>
        <p:xfrm>
          <a:off x="532089" y="2225571"/>
          <a:ext cx="10401800" cy="3778460"/>
        </p:xfrm>
        <a:graphic>
          <a:graphicData uri="http://schemas.openxmlformats.org/drawingml/2006/chart">
            <c:chart xmlns:c="http://schemas.openxmlformats.org/drawingml/2006/chart" xmlns:r="http://schemas.openxmlformats.org/officeDocument/2006/relationships" r:id="rId3"/>
          </a:graphicData>
        </a:graphic>
      </p:graphicFrame>
      <p:sp>
        <p:nvSpPr>
          <p:cNvPr id="58373" name="Rectangle 5"/>
          <p:cNvSpPr>
            <a:spLocks noChangeArrowheads="1"/>
          </p:cNvSpPr>
          <p:nvPr/>
        </p:nvSpPr>
        <p:spPr bwMode="auto">
          <a:xfrm>
            <a:off x="126093" y="6400408"/>
            <a:ext cx="11939814" cy="427040"/>
          </a:xfrm>
          <a:prstGeom prst="rect">
            <a:avLst/>
          </a:prstGeom>
          <a:noFill/>
          <a:ln w="9525" algn="ctr">
            <a:noFill/>
            <a:miter lim="800000"/>
            <a:headEnd/>
            <a:tailEnd/>
          </a:ln>
        </p:spPr>
        <p:txBody>
          <a:bodyPr wrap="square" lIns="274320" tIns="0" rIns="0" bIns="102870" anchor="b">
            <a:spAutoFit/>
          </a:bodyPr>
          <a:lstStyle/>
          <a:p>
            <a:pPr marL="100010" indent="-100010" eaLnBrk="0" hangingPunct="0">
              <a:buClr>
                <a:schemeClr val="accent2"/>
              </a:buClr>
              <a:tabLst>
                <a:tab pos="84533" algn="r"/>
              </a:tabLst>
            </a:pPr>
            <a:r>
              <a:rPr lang="en-US" sz="1050" dirty="0"/>
              <a:t>*As of September 1, 2025.</a:t>
            </a:r>
          </a:p>
          <a:p>
            <a:pPr marL="100010" indent="-100010" eaLnBrk="0" hangingPunct="0">
              <a:buClr>
                <a:schemeClr val="accent2"/>
              </a:buClr>
              <a:tabLst>
                <a:tab pos="84533" algn="r"/>
              </a:tabLst>
            </a:pPr>
            <a:r>
              <a:rPr lang="en-US" sz="1050" dirty="0"/>
              <a:t>Sources: Bankrate.com. Accessed at: </a:t>
            </a:r>
            <a:r>
              <a:rPr lang="en-US" sz="1050" dirty="0">
                <a:hlinkClick r:id="rId4"/>
              </a:rPr>
              <a:t>https://www.bankrate.com/insurance/homeowners-insurance/states/</a:t>
            </a:r>
            <a:r>
              <a:rPr lang="en-US" sz="1050" dirty="0"/>
              <a:t>; University of South Carolina Risk &amp; Uncertainty Management Center.  </a:t>
            </a:r>
          </a:p>
        </p:txBody>
      </p:sp>
      <p:sp>
        <p:nvSpPr>
          <p:cNvPr id="8" name="AutoShape 7"/>
          <p:cNvSpPr>
            <a:spLocks noChangeArrowheads="1"/>
          </p:cNvSpPr>
          <p:nvPr/>
        </p:nvSpPr>
        <p:spPr bwMode="blackWhite">
          <a:xfrm>
            <a:off x="5751858" y="2674874"/>
            <a:ext cx="3073806" cy="1040021"/>
          </a:xfrm>
          <a:prstGeom prst="wedgeRectCallout">
            <a:avLst>
              <a:gd name="adj1" fmla="val -75751"/>
              <a:gd name="adj2" fmla="val 84807"/>
            </a:avLst>
          </a:prstGeom>
          <a:solidFill>
            <a:srgbClr val="FF0000"/>
          </a:solidFill>
          <a:ln w="28575" algn="ctr">
            <a:solidFill>
              <a:schemeClr val="bg1"/>
            </a:solidFill>
            <a:miter lim="800000"/>
            <a:headEnd/>
            <a:tailEnd/>
          </a:ln>
          <a:effectLst/>
        </p:spPr>
        <p:txBody>
          <a:bodyPr lIns="91440" tIns="68580" rIns="91440" bIns="6858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a:cs typeface="Arial"/>
              </a:rPr>
              <a:t>The average cost for $300K in home insurance in the US in 2025 is $2,408, up 4.5% from 2024</a:t>
            </a:r>
            <a:endParaRPr lang="en-US" b="1" i="1" dirty="0">
              <a:solidFill>
                <a:schemeClr val="bg1"/>
              </a:solidFill>
              <a:latin typeface="Arial"/>
              <a:cs typeface="Arial"/>
            </a:endParaRPr>
          </a:p>
        </p:txBody>
      </p:sp>
      <p:sp>
        <p:nvSpPr>
          <p:cNvPr id="2" name="AutoShape 7">
            <a:extLst>
              <a:ext uri="{FF2B5EF4-FFF2-40B4-BE49-F238E27FC236}">
                <a16:creationId xmlns:a16="http://schemas.microsoft.com/office/drawing/2014/main" id="{E3283FFF-AB20-5439-BC06-5CE2B5D75274}"/>
              </a:ext>
            </a:extLst>
          </p:cNvPr>
          <p:cNvSpPr>
            <a:spLocks noChangeArrowheads="1"/>
          </p:cNvSpPr>
          <p:nvPr/>
        </p:nvSpPr>
        <p:spPr bwMode="blackWhite">
          <a:xfrm>
            <a:off x="2545270" y="1287354"/>
            <a:ext cx="1909998" cy="1601761"/>
          </a:xfrm>
          <a:prstGeom prst="wedgeRectCallout">
            <a:avLst>
              <a:gd name="adj1" fmla="val -93151"/>
              <a:gd name="adj2" fmla="val 24873"/>
            </a:avLst>
          </a:prstGeom>
          <a:solidFill>
            <a:srgbClr val="225A7A"/>
          </a:solidFill>
          <a:ln w="28575" algn="ctr">
            <a:solidFill>
              <a:schemeClr val="bg1"/>
            </a:solidFill>
            <a:miter lim="800000"/>
            <a:headEnd/>
            <a:tailEnd/>
          </a:ln>
          <a:effectLst/>
        </p:spPr>
        <p:txBody>
          <a:bodyPr lIns="91440" tIns="68580" rIns="91440" bIns="68580" anchor="ctr"/>
          <a:lstStyle/>
          <a:p>
            <a:pPr algn="ctr" eaLnBrk="0" hangingPunct="0">
              <a:lnSpc>
                <a:spcPct val="90000"/>
              </a:lnSpc>
              <a:spcBef>
                <a:spcPct val="50000"/>
              </a:spcBef>
              <a:buClr>
                <a:schemeClr val="bg1"/>
              </a:buClr>
              <a:defRPr/>
            </a:pPr>
            <a:r>
              <a:rPr lang="en-US" sz="1600" b="1" dirty="0">
                <a:solidFill>
                  <a:schemeClr val="bg1"/>
                </a:solidFill>
                <a:latin typeface="Arial"/>
                <a:cs typeface="Arial"/>
              </a:rPr>
              <a:t>Nebraska and Louisiana have the most expensive home insurance in 2025. </a:t>
            </a:r>
            <a:endParaRPr lang="en-US" sz="1600" b="1" i="1" dirty="0">
              <a:solidFill>
                <a:schemeClr val="bg1"/>
              </a:solidFill>
              <a:latin typeface="Arial"/>
              <a:cs typeface="Arial"/>
            </a:endParaRPr>
          </a:p>
        </p:txBody>
      </p:sp>
      <p:sp>
        <p:nvSpPr>
          <p:cNvPr id="3" name="AutoShape 7">
            <a:extLst>
              <a:ext uri="{FF2B5EF4-FFF2-40B4-BE49-F238E27FC236}">
                <a16:creationId xmlns:a16="http://schemas.microsoft.com/office/drawing/2014/main" id="{F2B3E6D5-2B09-E303-8D33-2F7C94940C39}"/>
              </a:ext>
            </a:extLst>
          </p:cNvPr>
          <p:cNvSpPr>
            <a:spLocks noChangeArrowheads="1"/>
          </p:cNvSpPr>
          <p:nvPr/>
        </p:nvSpPr>
        <p:spPr bwMode="blackWhite">
          <a:xfrm>
            <a:off x="8825665" y="1166868"/>
            <a:ext cx="2696238" cy="1324651"/>
          </a:xfrm>
          <a:prstGeom prst="wedgeRectCallout">
            <a:avLst>
              <a:gd name="adj1" fmla="val -45823"/>
              <a:gd name="adj2" fmla="val 19091"/>
            </a:avLst>
          </a:prstGeom>
          <a:solidFill>
            <a:srgbClr val="FFC000"/>
          </a:solidFill>
          <a:ln w="28575" algn="ctr">
            <a:solidFill>
              <a:schemeClr val="bg1"/>
            </a:solidFill>
            <a:miter lim="800000"/>
            <a:headEnd/>
            <a:tailEnd/>
          </a:ln>
          <a:effectLst/>
        </p:spPr>
        <p:txBody>
          <a:bodyPr lIns="91440" tIns="68580" rIns="91440" bIns="68580" anchor="ctr"/>
          <a:lstStyle/>
          <a:p>
            <a:pPr algn="ctr" eaLnBrk="0" hangingPunct="0">
              <a:lnSpc>
                <a:spcPct val="90000"/>
              </a:lnSpc>
              <a:spcBef>
                <a:spcPct val="50000"/>
              </a:spcBef>
              <a:buClr>
                <a:schemeClr val="bg1"/>
              </a:buClr>
              <a:defRPr/>
            </a:pPr>
            <a:r>
              <a:rPr lang="en-US" sz="1600" b="1" dirty="0">
                <a:solidFill>
                  <a:schemeClr val="bg1"/>
                </a:solidFill>
                <a:latin typeface="Arial"/>
                <a:cs typeface="Arial"/>
              </a:rPr>
              <a:t>The average HO premium in the US varies tremendously by state—from $816 in VT to $6,366 in NE—a 7.8x differential</a:t>
            </a:r>
            <a:endParaRPr lang="en-US" sz="1600" b="1" i="1" dirty="0">
              <a:solidFill>
                <a:schemeClr val="bg1"/>
              </a:solidFill>
              <a:latin typeface="Arial"/>
              <a:cs typeface="Arial"/>
            </a:endParaRPr>
          </a:p>
        </p:txBody>
      </p:sp>
    </p:spTree>
    <p:extLst>
      <p:ext uri="{BB962C8B-B14F-4D97-AF65-F5344CB8AC3E}">
        <p14:creationId xmlns:p14="http://schemas.microsoft.com/office/powerpoint/2010/main" val="34709759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179854" y="30552"/>
            <a:ext cx="10797817" cy="860425"/>
          </a:xfrm>
        </p:spPr>
        <p:txBody>
          <a:bodyPr/>
          <a:lstStyle/>
          <a:p>
            <a:r>
              <a:rPr lang="en-US" dirty="0"/>
              <a:t>Homeowners Insurance Cost as a Share of State Median Income, 2025*</a:t>
            </a:r>
            <a:endParaRPr lang="en-US" baseline="30000" dirty="0"/>
          </a:p>
        </p:txBody>
      </p:sp>
      <p:graphicFrame>
        <p:nvGraphicFramePr>
          <p:cNvPr id="4" name="Object 3"/>
          <p:cNvGraphicFramePr>
            <a:graphicFrameLocks/>
          </p:cNvGraphicFramePr>
          <p:nvPr>
            <p:extLst>
              <p:ext uri="{D42A27DB-BD31-4B8C-83A1-F6EECF244321}">
                <p14:modId xmlns:p14="http://schemas.microsoft.com/office/powerpoint/2010/main" val="1227806345"/>
              </p:ext>
            </p:extLst>
          </p:nvPr>
        </p:nvGraphicFramePr>
        <p:xfrm>
          <a:off x="532089" y="2225571"/>
          <a:ext cx="10401800" cy="3778460"/>
        </p:xfrm>
        <a:graphic>
          <a:graphicData uri="http://schemas.openxmlformats.org/drawingml/2006/chart">
            <c:chart xmlns:c="http://schemas.openxmlformats.org/drawingml/2006/chart" xmlns:r="http://schemas.openxmlformats.org/officeDocument/2006/relationships" r:id="rId3"/>
          </a:graphicData>
        </a:graphic>
      </p:graphicFrame>
      <p:sp>
        <p:nvSpPr>
          <p:cNvPr id="58373" name="Rectangle 5"/>
          <p:cNvSpPr>
            <a:spLocks noChangeArrowheads="1"/>
          </p:cNvSpPr>
          <p:nvPr/>
        </p:nvSpPr>
        <p:spPr bwMode="auto">
          <a:xfrm>
            <a:off x="126093" y="6400408"/>
            <a:ext cx="11939814" cy="427040"/>
          </a:xfrm>
          <a:prstGeom prst="rect">
            <a:avLst/>
          </a:prstGeom>
          <a:noFill/>
          <a:ln w="9525" algn="ctr">
            <a:noFill/>
            <a:miter lim="800000"/>
            <a:headEnd/>
            <a:tailEnd/>
          </a:ln>
        </p:spPr>
        <p:txBody>
          <a:bodyPr wrap="square" lIns="274320" tIns="0" rIns="0" bIns="102870" anchor="b">
            <a:spAutoFit/>
          </a:bodyPr>
          <a:lstStyle/>
          <a:p>
            <a:pPr marL="100010" indent="-100010" eaLnBrk="0" hangingPunct="0">
              <a:buClr>
                <a:schemeClr val="accent2"/>
              </a:buClr>
              <a:tabLst>
                <a:tab pos="84533" algn="r"/>
              </a:tabLst>
            </a:pPr>
            <a:r>
              <a:rPr lang="en-US" sz="1050" dirty="0"/>
              <a:t>*As of September 1, 2025. Figure is for $300,000 in coverage.</a:t>
            </a:r>
          </a:p>
          <a:p>
            <a:pPr marL="100010" indent="-100010" eaLnBrk="0" hangingPunct="0">
              <a:buClr>
                <a:schemeClr val="accent2"/>
              </a:buClr>
              <a:tabLst>
                <a:tab pos="84533" algn="r"/>
              </a:tabLst>
            </a:pPr>
            <a:r>
              <a:rPr lang="en-US" sz="1050" dirty="0"/>
              <a:t>Source: Bankrate.com. Accessed at: </a:t>
            </a:r>
            <a:r>
              <a:rPr lang="en-US" sz="1050" dirty="0">
                <a:hlinkClick r:id="rId4"/>
              </a:rPr>
              <a:t>https://www.bankrate.com/insurance/homeowners-insurance/states/</a:t>
            </a:r>
            <a:r>
              <a:rPr lang="en-US" sz="1050" dirty="0"/>
              <a:t>; University of South Carolina Risk &amp; Uncertainty Management Center. </a:t>
            </a:r>
          </a:p>
        </p:txBody>
      </p:sp>
      <p:sp>
        <p:nvSpPr>
          <p:cNvPr id="8" name="AutoShape 7"/>
          <p:cNvSpPr>
            <a:spLocks noChangeArrowheads="1"/>
          </p:cNvSpPr>
          <p:nvPr/>
        </p:nvSpPr>
        <p:spPr bwMode="blackWhite">
          <a:xfrm>
            <a:off x="5751858" y="2225571"/>
            <a:ext cx="2299104" cy="1489324"/>
          </a:xfrm>
          <a:prstGeom prst="wedgeRectCallout">
            <a:avLst>
              <a:gd name="adj1" fmla="val -63092"/>
              <a:gd name="adj2" fmla="val 87733"/>
            </a:avLst>
          </a:prstGeom>
          <a:solidFill>
            <a:srgbClr val="FF0000"/>
          </a:solidFill>
          <a:ln w="28575" algn="ctr">
            <a:solidFill>
              <a:schemeClr val="bg1"/>
            </a:solidFill>
            <a:miter lim="800000"/>
            <a:headEnd/>
            <a:tailEnd/>
          </a:ln>
          <a:effectLst/>
        </p:spPr>
        <p:txBody>
          <a:bodyPr lIns="91440" tIns="68580" rIns="91440" bIns="6858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a:cs typeface="Arial"/>
              </a:rPr>
              <a:t>Home insurance accounted for 3.18% of income in 2025 for $300K in coverage</a:t>
            </a:r>
            <a:endParaRPr lang="en-US" b="1" i="1" dirty="0">
              <a:solidFill>
                <a:schemeClr val="bg1"/>
              </a:solidFill>
              <a:latin typeface="Arial"/>
              <a:cs typeface="Arial"/>
            </a:endParaRPr>
          </a:p>
        </p:txBody>
      </p:sp>
      <p:sp>
        <p:nvSpPr>
          <p:cNvPr id="2" name="AutoShape 7">
            <a:extLst>
              <a:ext uri="{FF2B5EF4-FFF2-40B4-BE49-F238E27FC236}">
                <a16:creationId xmlns:a16="http://schemas.microsoft.com/office/drawing/2014/main" id="{E3283FFF-AB20-5439-BC06-5CE2B5D75274}"/>
              </a:ext>
            </a:extLst>
          </p:cNvPr>
          <p:cNvSpPr>
            <a:spLocks noChangeArrowheads="1"/>
          </p:cNvSpPr>
          <p:nvPr/>
        </p:nvSpPr>
        <p:spPr bwMode="blackWhite">
          <a:xfrm>
            <a:off x="2331262" y="1437772"/>
            <a:ext cx="2299104" cy="1324651"/>
          </a:xfrm>
          <a:prstGeom prst="wedgeRectCallout">
            <a:avLst>
              <a:gd name="adj1" fmla="val -87537"/>
              <a:gd name="adj2" fmla="val 31444"/>
            </a:avLst>
          </a:prstGeom>
          <a:solidFill>
            <a:srgbClr val="225A7A"/>
          </a:solidFill>
          <a:ln w="28575" algn="ctr">
            <a:solidFill>
              <a:schemeClr val="bg1"/>
            </a:solidFill>
            <a:miter lim="800000"/>
            <a:headEnd/>
            <a:tailEnd/>
          </a:ln>
          <a:effectLst/>
        </p:spPr>
        <p:txBody>
          <a:bodyPr lIns="91440" tIns="68580" rIns="91440" bIns="68580" anchor="ctr"/>
          <a:lstStyle/>
          <a:p>
            <a:pPr algn="ctr" eaLnBrk="0" hangingPunct="0">
              <a:lnSpc>
                <a:spcPct val="90000"/>
              </a:lnSpc>
              <a:spcBef>
                <a:spcPct val="50000"/>
              </a:spcBef>
              <a:buClr>
                <a:schemeClr val="bg1"/>
              </a:buClr>
              <a:defRPr/>
            </a:pPr>
            <a:r>
              <a:rPr lang="en-US" sz="1600" b="1" dirty="0">
                <a:solidFill>
                  <a:schemeClr val="bg1"/>
                </a:solidFill>
                <a:latin typeface="Arial"/>
                <a:cs typeface="Arial"/>
              </a:rPr>
              <a:t>As a share of income, home insurance is most expensive in Louisiana and Nebraska</a:t>
            </a:r>
            <a:endParaRPr lang="en-US" sz="1600" b="1" i="1" dirty="0">
              <a:solidFill>
                <a:schemeClr val="bg1"/>
              </a:solidFill>
              <a:latin typeface="Arial"/>
              <a:cs typeface="Arial"/>
            </a:endParaRPr>
          </a:p>
        </p:txBody>
      </p:sp>
      <p:sp>
        <p:nvSpPr>
          <p:cNvPr id="3" name="AutoShape 7">
            <a:extLst>
              <a:ext uri="{FF2B5EF4-FFF2-40B4-BE49-F238E27FC236}">
                <a16:creationId xmlns:a16="http://schemas.microsoft.com/office/drawing/2014/main" id="{F7C45EF8-EFF2-FC6E-6D78-EFF9085D1ADD}"/>
              </a:ext>
            </a:extLst>
          </p:cNvPr>
          <p:cNvSpPr>
            <a:spLocks noChangeArrowheads="1"/>
          </p:cNvSpPr>
          <p:nvPr/>
        </p:nvSpPr>
        <p:spPr bwMode="blackWhite">
          <a:xfrm>
            <a:off x="8825664" y="741146"/>
            <a:ext cx="2926781" cy="2550694"/>
          </a:xfrm>
          <a:prstGeom prst="wedgeRectCallout">
            <a:avLst>
              <a:gd name="adj1" fmla="val -45823"/>
              <a:gd name="adj2" fmla="val 19091"/>
            </a:avLst>
          </a:prstGeom>
          <a:solidFill>
            <a:srgbClr val="FFC000"/>
          </a:solidFill>
          <a:ln w="28575" algn="ctr">
            <a:solidFill>
              <a:schemeClr val="bg1"/>
            </a:solidFill>
            <a:miter lim="800000"/>
            <a:headEnd/>
            <a:tailEnd/>
          </a:ln>
          <a:effectLst/>
        </p:spPr>
        <p:txBody>
          <a:bodyPr lIns="91440" tIns="68580" rIns="91440" bIns="68580" anchor="ctr"/>
          <a:lstStyle/>
          <a:p>
            <a:pPr algn="ctr" eaLnBrk="0" hangingPunct="0">
              <a:lnSpc>
                <a:spcPct val="90000"/>
              </a:lnSpc>
              <a:spcBef>
                <a:spcPct val="50000"/>
              </a:spcBef>
              <a:buClr>
                <a:schemeClr val="bg1"/>
              </a:buClr>
              <a:defRPr/>
            </a:pPr>
            <a:r>
              <a:rPr lang="en-US" sz="1600" b="1" dirty="0">
                <a:solidFill>
                  <a:schemeClr val="bg1"/>
                </a:solidFill>
                <a:latin typeface="Arial"/>
                <a:cs typeface="Arial"/>
              </a:rPr>
              <a:t>The average HO premium as a share of income varies tremendously by state—from 1.03% in VT to 10.78% in LA—a 10.5x differential.</a:t>
            </a:r>
          </a:p>
          <a:p>
            <a:pPr algn="ctr" eaLnBrk="0" hangingPunct="0">
              <a:lnSpc>
                <a:spcPct val="90000"/>
              </a:lnSpc>
              <a:spcBef>
                <a:spcPct val="50000"/>
              </a:spcBef>
              <a:buClr>
                <a:schemeClr val="bg1"/>
              </a:buClr>
              <a:defRPr/>
            </a:pPr>
            <a:r>
              <a:rPr lang="en-US" sz="1600" b="1" i="1" dirty="0">
                <a:solidFill>
                  <a:schemeClr val="bg1"/>
                </a:solidFill>
                <a:latin typeface="Arial"/>
                <a:cs typeface="Arial"/>
              </a:rPr>
              <a:t>LA is heavily CAT exposed and relatively low-income state, while VT has little major CAT exposure and is relatively high income.  </a:t>
            </a:r>
          </a:p>
        </p:txBody>
      </p:sp>
    </p:spTree>
    <p:extLst>
      <p:ext uri="{BB962C8B-B14F-4D97-AF65-F5344CB8AC3E}">
        <p14:creationId xmlns:p14="http://schemas.microsoft.com/office/powerpoint/2010/main" val="5876933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177432" y="34811"/>
            <a:ext cx="11662038"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Residual Market (All Plans) Earned Premium: HO, CMP, Fire and Allied Lines, 2019 - 2023</a:t>
            </a:r>
            <a:endParaRPr lang="en-US" sz="1800" b="1" i="1" kern="0" dirty="0">
              <a:solidFill>
                <a:srgbClr val="2B7299"/>
              </a:solidFill>
            </a:endParaRPr>
          </a:p>
        </p:txBody>
      </p:sp>
      <p:sp>
        <p:nvSpPr>
          <p:cNvPr id="15" name="TextBox 14"/>
          <p:cNvSpPr txBox="1"/>
          <p:nvPr/>
        </p:nvSpPr>
        <p:spPr>
          <a:xfrm>
            <a:off x="109338" y="6407271"/>
            <a:ext cx="11084316" cy="276999"/>
          </a:xfrm>
          <a:prstGeom prst="rect">
            <a:avLst/>
          </a:prstGeom>
          <a:noFill/>
        </p:spPr>
        <p:txBody>
          <a:bodyPr wrap="square" rtlCol="0">
            <a:spAutoFit/>
          </a:bodyPr>
          <a:lstStyle/>
          <a:p>
            <a:r>
              <a:rPr lang="en-US" sz="1200" dirty="0"/>
              <a:t>Source: Property Insurance Plans Service Office (PIPSO), </a:t>
            </a:r>
            <a:r>
              <a:rPr lang="en-US" sz="1200" i="1" dirty="0"/>
              <a:t>2024 FAIR and Beach Plan Underwriting Results and Market Penetration Report</a:t>
            </a:r>
            <a:r>
              <a:rPr lang="en-US" sz="1200" dirty="0"/>
              <a:t>, (Fig. 2, p. V).</a:t>
            </a:r>
          </a:p>
        </p:txBody>
      </p:sp>
      <p:sp>
        <p:nvSpPr>
          <p:cNvPr id="25" name="TextBox 24">
            <a:extLst>
              <a:ext uri="{FF2B5EF4-FFF2-40B4-BE49-F238E27FC236}">
                <a16:creationId xmlns:a16="http://schemas.microsoft.com/office/drawing/2014/main" id="{79206BFE-28E3-4EDC-923A-451F26EDCE4B}"/>
              </a:ext>
            </a:extLst>
          </p:cNvPr>
          <p:cNvSpPr txBox="1"/>
          <p:nvPr/>
        </p:nvSpPr>
        <p:spPr>
          <a:xfrm>
            <a:off x="109338" y="1363503"/>
            <a:ext cx="940239" cy="276999"/>
          </a:xfrm>
          <a:prstGeom prst="rect">
            <a:avLst/>
          </a:prstGeom>
          <a:noFill/>
        </p:spPr>
        <p:txBody>
          <a:bodyPr wrap="square" rtlCol="0">
            <a:spAutoFit/>
          </a:bodyPr>
          <a:lstStyle/>
          <a:p>
            <a:pPr fontAlgn="base">
              <a:spcBef>
                <a:spcPct val="0"/>
              </a:spcBef>
              <a:spcAft>
                <a:spcPct val="0"/>
              </a:spcAft>
            </a:pPr>
            <a:r>
              <a:rPr lang="en-US" sz="1200" b="1" dirty="0">
                <a:solidFill>
                  <a:srgbClr val="28688C"/>
                </a:solidFill>
              </a:rPr>
              <a:t>$ Billions</a:t>
            </a:r>
          </a:p>
        </p:txBody>
      </p:sp>
      <p:pic>
        <p:nvPicPr>
          <p:cNvPr id="9" name="Picture 8">
            <a:extLst>
              <a:ext uri="{FF2B5EF4-FFF2-40B4-BE49-F238E27FC236}">
                <a16:creationId xmlns:a16="http://schemas.microsoft.com/office/drawing/2014/main" id="{40B82513-5901-4769-9F86-AD208B893E2C}"/>
              </a:ext>
            </a:extLst>
          </p:cNvPr>
          <p:cNvPicPr>
            <a:picLocks noChangeAspect="1"/>
          </p:cNvPicPr>
          <p:nvPr/>
        </p:nvPicPr>
        <p:blipFill>
          <a:blip r:embed="rId3"/>
          <a:stretch>
            <a:fillRect/>
          </a:stretch>
        </p:blipFill>
        <p:spPr>
          <a:xfrm>
            <a:off x="109338" y="2146613"/>
            <a:ext cx="9182410" cy="3933512"/>
          </a:xfrm>
          <a:prstGeom prst="rect">
            <a:avLst/>
          </a:prstGeom>
        </p:spPr>
      </p:pic>
      <p:sp>
        <p:nvSpPr>
          <p:cNvPr id="28" name="AutoShape 9">
            <a:extLst>
              <a:ext uri="{FF2B5EF4-FFF2-40B4-BE49-F238E27FC236}">
                <a16:creationId xmlns:a16="http://schemas.microsoft.com/office/drawing/2014/main" id="{9B4B9C96-4E8E-4438-A7FC-2244B823895C}"/>
              </a:ext>
            </a:extLst>
          </p:cNvPr>
          <p:cNvSpPr>
            <a:spLocks noChangeArrowheads="1"/>
          </p:cNvSpPr>
          <p:nvPr/>
        </p:nvSpPr>
        <p:spPr bwMode="blackWhite">
          <a:xfrm>
            <a:off x="9595849" y="1468842"/>
            <a:ext cx="2432699" cy="2314492"/>
          </a:xfrm>
          <a:prstGeom prst="wedgeRectCallout">
            <a:avLst>
              <a:gd name="adj1" fmla="val -76613"/>
              <a:gd name="adj2" fmla="val -185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Property residual market earned premiums soared 157.1% (2.97B) from 2019 through 2023</a:t>
            </a:r>
          </a:p>
          <a:p>
            <a:pPr algn="ctr" eaLnBrk="0" hangingPunct="0">
              <a:lnSpc>
                <a:spcPct val="90000"/>
              </a:lnSpc>
              <a:spcBef>
                <a:spcPct val="50000"/>
              </a:spcBef>
              <a:buClr>
                <a:schemeClr val="bg1"/>
              </a:buClr>
              <a:buFont typeface="Wingdings" pitchFamily="2" charset="2"/>
              <a:buNone/>
            </a:pPr>
            <a:r>
              <a:rPr lang="en-US" sz="1600" b="1" i="1" dirty="0">
                <a:solidFill>
                  <a:schemeClr val="bg1"/>
                </a:solidFill>
              </a:rPr>
              <a:t> (More than triple the 48.2% Voluntary market growth across the same lines)</a:t>
            </a:r>
          </a:p>
        </p:txBody>
      </p:sp>
      <p:sp>
        <p:nvSpPr>
          <p:cNvPr id="29" name="Arrow: Right 28">
            <a:extLst>
              <a:ext uri="{FF2B5EF4-FFF2-40B4-BE49-F238E27FC236}">
                <a16:creationId xmlns:a16="http://schemas.microsoft.com/office/drawing/2014/main" id="{FD11C509-2317-43CB-82A1-16C78F3022AB}"/>
              </a:ext>
            </a:extLst>
          </p:cNvPr>
          <p:cNvSpPr/>
          <p:nvPr/>
        </p:nvSpPr>
        <p:spPr>
          <a:xfrm rot="20791649">
            <a:off x="1018935" y="2814819"/>
            <a:ext cx="6528325" cy="6525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+157.1%</a:t>
            </a:r>
          </a:p>
        </p:txBody>
      </p:sp>
    </p:spTree>
    <p:extLst>
      <p:ext uri="{BB962C8B-B14F-4D97-AF65-F5344CB8AC3E}">
        <p14:creationId xmlns:p14="http://schemas.microsoft.com/office/powerpoint/2010/main" val="3260880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177432" y="34811"/>
            <a:ext cx="11662038"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Residual Market (All Plans) Earned Premium as a Percent of Total Market: HO, CMP, Fire and Allied Lines, 2019 - 2023</a:t>
            </a:r>
            <a:endParaRPr lang="en-US" sz="1800" b="1" i="1" kern="0" dirty="0">
              <a:solidFill>
                <a:srgbClr val="2B7299"/>
              </a:solidFill>
            </a:endParaRPr>
          </a:p>
        </p:txBody>
      </p:sp>
      <p:sp>
        <p:nvSpPr>
          <p:cNvPr id="15" name="TextBox 14"/>
          <p:cNvSpPr txBox="1"/>
          <p:nvPr/>
        </p:nvSpPr>
        <p:spPr>
          <a:xfrm>
            <a:off x="109338" y="6407271"/>
            <a:ext cx="11084316" cy="276999"/>
          </a:xfrm>
          <a:prstGeom prst="rect">
            <a:avLst/>
          </a:prstGeom>
          <a:noFill/>
        </p:spPr>
        <p:txBody>
          <a:bodyPr wrap="square" rtlCol="0">
            <a:spAutoFit/>
          </a:bodyPr>
          <a:lstStyle/>
          <a:p>
            <a:r>
              <a:rPr lang="en-US" sz="1200" dirty="0"/>
              <a:t>Source: Property Insurance Plans Service Office (PIPSO), </a:t>
            </a:r>
            <a:r>
              <a:rPr lang="en-US" sz="1200" i="1" dirty="0"/>
              <a:t>2024 FAIR and Beach Plan Underwriting Results and Market Penetration Report</a:t>
            </a:r>
            <a:r>
              <a:rPr lang="en-US" sz="1200" dirty="0"/>
              <a:t>, (Fig. 3, p. V).</a:t>
            </a:r>
          </a:p>
        </p:txBody>
      </p:sp>
      <p:sp>
        <p:nvSpPr>
          <p:cNvPr id="25" name="TextBox 24">
            <a:extLst>
              <a:ext uri="{FF2B5EF4-FFF2-40B4-BE49-F238E27FC236}">
                <a16:creationId xmlns:a16="http://schemas.microsoft.com/office/drawing/2014/main" id="{79206BFE-28E3-4EDC-923A-451F26EDCE4B}"/>
              </a:ext>
            </a:extLst>
          </p:cNvPr>
          <p:cNvSpPr txBox="1"/>
          <p:nvPr/>
        </p:nvSpPr>
        <p:spPr>
          <a:xfrm>
            <a:off x="109338" y="1363503"/>
            <a:ext cx="940239" cy="276999"/>
          </a:xfrm>
          <a:prstGeom prst="rect">
            <a:avLst/>
          </a:prstGeom>
          <a:noFill/>
        </p:spPr>
        <p:txBody>
          <a:bodyPr wrap="square" rtlCol="0">
            <a:spAutoFit/>
          </a:bodyPr>
          <a:lstStyle/>
          <a:p>
            <a:pPr fontAlgn="base">
              <a:spcBef>
                <a:spcPct val="0"/>
              </a:spcBef>
              <a:spcAft>
                <a:spcPct val="0"/>
              </a:spcAft>
            </a:pPr>
            <a:r>
              <a:rPr lang="en-US" sz="1200" b="1" dirty="0">
                <a:solidFill>
                  <a:srgbClr val="28688C"/>
                </a:solidFill>
              </a:rPr>
              <a:t>$ Billions</a:t>
            </a:r>
          </a:p>
        </p:txBody>
      </p:sp>
      <p:pic>
        <p:nvPicPr>
          <p:cNvPr id="10" name="Picture 9">
            <a:extLst>
              <a:ext uri="{FF2B5EF4-FFF2-40B4-BE49-F238E27FC236}">
                <a16:creationId xmlns:a16="http://schemas.microsoft.com/office/drawing/2014/main" id="{69670968-7D83-4CEF-B4FD-2384D1896629}"/>
              </a:ext>
            </a:extLst>
          </p:cNvPr>
          <p:cNvPicPr>
            <a:picLocks noChangeAspect="1"/>
          </p:cNvPicPr>
          <p:nvPr/>
        </p:nvPicPr>
        <p:blipFill>
          <a:blip r:embed="rId3"/>
          <a:stretch>
            <a:fillRect/>
          </a:stretch>
        </p:blipFill>
        <p:spPr>
          <a:xfrm>
            <a:off x="0" y="2063316"/>
            <a:ext cx="9506144" cy="4092563"/>
          </a:xfrm>
          <a:prstGeom prst="rect">
            <a:avLst/>
          </a:prstGeom>
        </p:spPr>
      </p:pic>
      <p:sp>
        <p:nvSpPr>
          <p:cNvPr id="19" name="Arrow: Right 18">
            <a:extLst>
              <a:ext uri="{FF2B5EF4-FFF2-40B4-BE49-F238E27FC236}">
                <a16:creationId xmlns:a16="http://schemas.microsoft.com/office/drawing/2014/main" id="{C5F406CB-E2BA-4B2C-97F1-7B31F6D82298}"/>
              </a:ext>
            </a:extLst>
          </p:cNvPr>
          <p:cNvSpPr/>
          <p:nvPr/>
        </p:nvSpPr>
        <p:spPr>
          <a:xfrm rot="20965845">
            <a:off x="1488909" y="3992900"/>
            <a:ext cx="6528325" cy="6525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+72.0%</a:t>
            </a:r>
          </a:p>
        </p:txBody>
      </p:sp>
      <p:sp>
        <p:nvSpPr>
          <p:cNvPr id="20" name="AutoShape 9">
            <a:extLst>
              <a:ext uri="{FF2B5EF4-FFF2-40B4-BE49-F238E27FC236}">
                <a16:creationId xmlns:a16="http://schemas.microsoft.com/office/drawing/2014/main" id="{3D53F58B-0DD7-4CAA-9D80-B8EB003D025B}"/>
              </a:ext>
            </a:extLst>
          </p:cNvPr>
          <p:cNvSpPr>
            <a:spLocks noChangeArrowheads="1"/>
          </p:cNvSpPr>
          <p:nvPr/>
        </p:nvSpPr>
        <p:spPr bwMode="blackWhite">
          <a:xfrm>
            <a:off x="9687587" y="2208178"/>
            <a:ext cx="2432699" cy="1682071"/>
          </a:xfrm>
          <a:prstGeom prst="wedgeRectCallout">
            <a:avLst>
              <a:gd name="adj1" fmla="val -77013"/>
              <a:gd name="adj2" fmla="val -32506"/>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Property residual markets as a percent of total markets rose from 1.43% in 2019 to 2.46% in 2023—an increase of 72%</a:t>
            </a:r>
            <a:endParaRPr lang="en-US" sz="1600" b="1" i="1" dirty="0">
              <a:solidFill>
                <a:schemeClr val="bg1"/>
              </a:solidFill>
            </a:endParaRPr>
          </a:p>
        </p:txBody>
      </p:sp>
    </p:spTree>
    <p:extLst>
      <p:ext uri="{BB962C8B-B14F-4D97-AF65-F5344CB8AC3E}">
        <p14:creationId xmlns:p14="http://schemas.microsoft.com/office/powerpoint/2010/main" val="8141716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177432" y="34811"/>
            <a:ext cx="11662038"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Residual Market (All Plans) Underwriting Results: HO, CMP, Fire and Allied Lines, 2019 - 2023</a:t>
            </a:r>
            <a:endParaRPr lang="en-US" sz="1800" b="1" i="1" kern="0" dirty="0">
              <a:solidFill>
                <a:srgbClr val="2B7299"/>
              </a:solidFill>
            </a:endParaRPr>
          </a:p>
        </p:txBody>
      </p:sp>
      <p:sp>
        <p:nvSpPr>
          <p:cNvPr id="15" name="TextBox 14"/>
          <p:cNvSpPr txBox="1"/>
          <p:nvPr/>
        </p:nvSpPr>
        <p:spPr>
          <a:xfrm>
            <a:off x="109338" y="6407271"/>
            <a:ext cx="11084316" cy="276999"/>
          </a:xfrm>
          <a:prstGeom prst="rect">
            <a:avLst/>
          </a:prstGeom>
          <a:noFill/>
        </p:spPr>
        <p:txBody>
          <a:bodyPr wrap="square" rtlCol="0">
            <a:spAutoFit/>
          </a:bodyPr>
          <a:lstStyle/>
          <a:p>
            <a:r>
              <a:rPr lang="en-US" sz="1200" dirty="0"/>
              <a:t>Source: Property Insurance Plans Service Office (PIPSO), </a:t>
            </a:r>
            <a:r>
              <a:rPr lang="en-US" sz="1200" i="1" dirty="0"/>
              <a:t>2024 FAIR and Beach Plan Underwriting Results and Market Penetration Report</a:t>
            </a:r>
            <a:r>
              <a:rPr lang="en-US" sz="1200" dirty="0"/>
              <a:t>, (Fig. 4, p. VI).</a:t>
            </a:r>
          </a:p>
        </p:txBody>
      </p:sp>
      <p:sp>
        <p:nvSpPr>
          <p:cNvPr id="25" name="TextBox 24">
            <a:extLst>
              <a:ext uri="{FF2B5EF4-FFF2-40B4-BE49-F238E27FC236}">
                <a16:creationId xmlns:a16="http://schemas.microsoft.com/office/drawing/2014/main" id="{79206BFE-28E3-4EDC-923A-451F26EDCE4B}"/>
              </a:ext>
            </a:extLst>
          </p:cNvPr>
          <p:cNvSpPr txBox="1"/>
          <p:nvPr/>
        </p:nvSpPr>
        <p:spPr>
          <a:xfrm>
            <a:off x="109338" y="1363503"/>
            <a:ext cx="940239" cy="276999"/>
          </a:xfrm>
          <a:prstGeom prst="rect">
            <a:avLst/>
          </a:prstGeom>
          <a:noFill/>
        </p:spPr>
        <p:txBody>
          <a:bodyPr wrap="square" rtlCol="0">
            <a:spAutoFit/>
          </a:bodyPr>
          <a:lstStyle/>
          <a:p>
            <a:pPr fontAlgn="base">
              <a:spcBef>
                <a:spcPct val="0"/>
              </a:spcBef>
              <a:spcAft>
                <a:spcPct val="0"/>
              </a:spcAft>
            </a:pPr>
            <a:r>
              <a:rPr lang="en-US" sz="1200" b="1" dirty="0">
                <a:solidFill>
                  <a:srgbClr val="28688C"/>
                </a:solidFill>
              </a:rPr>
              <a:t>$ Billions</a:t>
            </a:r>
          </a:p>
        </p:txBody>
      </p:sp>
      <p:pic>
        <p:nvPicPr>
          <p:cNvPr id="9" name="Picture 8">
            <a:extLst>
              <a:ext uri="{FF2B5EF4-FFF2-40B4-BE49-F238E27FC236}">
                <a16:creationId xmlns:a16="http://schemas.microsoft.com/office/drawing/2014/main" id="{E55D441F-3E3E-49B5-9A41-09F3FB78C55C}"/>
              </a:ext>
            </a:extLst>
          </p:cNvPr>
          <p:cNvPicPr>
            <a:picLocks noChangeAspect="1"/>
          </p:cNvPicPr>
          <p:nvPr/>
        </p:nvPicPr>
        <p:blipFill>
          <a:blip r:embed="rId3"/>
          <a:stretch>
            <a:fillRect/>
          </a:stretch>
        </p:blipFill>
        <p:spPr>
          <a:xfrm>
            <a:off x="71714" y="1966386"/>
            <a:ext cx="9480142" cy="4095209"/>
          </a:xfrm>
          <a:prstGeom prst="rect">
            <a:avLst/>
          </a:prstGeom>
        </p:spPr>
      </p:pic>
      <p:sp>
        <p:nvSpPr>
          <p:cNvPr id="22" name="AutoShape 9">
            <a:extLst>
              <a:ext uri="{FF2B5EF4-FFF2-40B4-BE49-F238E27FC236}">
                <a16:creationId xmlns:a16="http://schemas.microsoft.com/office/drawing/2014/main" id="{CF9E664E-2F1C-480E-9009-32ED2BE7A6FC}"/>
              </a:ext>
            </a:extLst>
          </p:cNvPr>
          <p:cNvSpPr>
            <a:spLocks noChangeArrowheads="1"/>
          </p:cNvSpPr>
          <p:nvPr/>
        </p:nvSpPr>
        <p:spPr bwMode="blackWhite">
          <a:xfrm>
            <a:off x="9239876" y="3249038"/>
            <a:ext cx="2685857" cy="1390240"/>
          </a:xfrm>
          <a:prstGeom prst="wedgeRectCallout">
            <a:avLst>
              <a:gd name="adj1" fmla="val -77013"/>
              <a:gd name="adj2" fmla="val -32506"/>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a:solidFill>
                  <a:schemeClr val="bg1"/>
                </a:solidFill>
              </a:rPr>
              <a:t>Property residual markets sustained a net loss of $3.539B from 2019 - 2023</a:t>
            </a:r>
            <a:endParaRPr lang="en-US" sz="2000" b="1" i="1" dirty="0">
              <a:solidFill>
                <a:schemeClr val="bg1"/>
              </a:solidFill>
            </a:endParaRPr>
          </a:p>
        </p:txBody>
      </p:sp>
    </p:spTree>
    <p:extLst>
      <p:ext uri="{BB962C8B-B14F-4D97-AF65-F5344CB8AC3E}">
        <p14:creationId xmlns:p14="http://schemas.microsoft.com/office/powerpoint/2010/main" val="7786432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264981" y="-43540"/>
            <a:ext cx="11662038"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Regulatory Rate Suppression by State, 2018 - 2022</a:t>
            </a:r>
            <a:endParaRPr lang="en-US" sz="1800" b="1" i="1" kern="0" dirty="0">
              <a:solidFill>
                <a:srgbClr val="2B7299"/>
              </a:solidFill>
            </a:endParaRPr>
          </a:p>
        </p:txBody>
      </p:sp>
      <p:sp>
        <p:nvSpPr>
          <p:cNvPr id="15" name="TextBox 14"/>
          <p:cNvSpPr txBox="1"/>
          <p:nvPr/>
        </p:nvSpPr>
        <p:spPr>
          <a:xfrm>
            <a:off x="138521" y="6159041"/>
            <a:ext cx="11084316" cy="646331"/>
          </a:xfrm>
          <a:prstGeom prst="rect">
            <a:avLst/>
          </a:prstGeom>
          <a:noFill/>
        </p:spPr>
        <p:txBody>
          <a:bodyPr wrap="square" rtlCol="0">
            <a:spAutoFit/>
          </a:bodyPr>
          <a:lstStyle/>
          <a:p>
            <a:endParaRPr lang="en-US" sz="1200" dirty="0"/>
          </a:p>
          <a:p>
            <a:r>
              <a:rPr lang="en-US" sz="1200" dirty="0"/>
              <a:t>Source: International Center for Law &amp; Economics, ICLE White Paper 2023-11-06, “Rethinking Prop 103’s Approach to Insurance Regulation.” Accessed at:  </a:t>
            </a:r>
            <a:r>
              <a:rPr lang="en-US" sz="1200" dirty="0">
                <a:hlinkClick r:id="rId3"/>
              </a:rPr>
              <a:t>https://laweconcenter.org/wp-content/uploads/2023/11/Rethinking-Prop-103s-Approach-to-Insurance-Regulation-2.pdf</a:t>
            </a:r>
            <a:r>
              <a:rPr lang="en-US" sz="1200" dirty="0"/>
              <a:t> </a:t>
            </a:r>
          </a:p>
        </p:txBody>
      </p:sp>
      <p:pic>
        <p:nvPicPr>
          <p:cNvPr id="9" name="Picture 8">
            <a:extLst>
              <a:ext uri="{FF2B5EF4-FFF2-40B4-BE49-F238E27FC236}">
                <a16:creationId xmlns:a16="http://schemas.microsoft.com/office/drawing/2014/main" id="{46611496-AF83-4D04-840D-6624B81441F6}"/>
              </a:ext>
            </a:extLst>
          </p:cNvPr>
          <p:cNvPicPr>
            <a:picLocks noChangeAspect="1"/>
          </p:cNvPicPr>
          <p:nvPr/>
        </p:nvPicPr>
        <p:blipFill>
          <a:blip r:embed="rId4"/>
          <a:stretch>
            <a:fillRect/>
          </a:stretch>
        </p:blipFill>
        <p:spPr>
          <a:xfrm>
            <a:off x="479114" y="582136"/>
            <a:ext cx="8042316" cy="5684175"/>
          </a:xfrm>
          <a:prstGeom prst="rect">
            <a:avLst/>
          </a:prstGeom>
        </p:spPr>
      </p:pic>
      <p:sp>
        <p:nvSpPr>
          <p:cNvPr id="17" name="AutoShape 6">
            <a:extLst>
              <a:ext uri="{FF2B5EF4-FFF2-40B4-BE49-F238E27FC236}">
                <a16:creationId xmlns:a16="http://schemas.microsoft.com/office/drawing/2014/main" id="{75A37E78-5542-4F01-9CF2-D4F0C0B90629}"/>
              </a:ext>
            </a:extLst>
          </p:cNvPr>
          <p:cNvSpPr>
            <a:spLocks noChangeArrowheads="1"/>
          </p:cNvSpPr>
          <p:nvPr/>
        </p:nvSpPr>
        <p:spPr bwMode="blackWhite">
          <a:xfrm>
            <a:off x="9355551" y="4620050"/>
            <a:ext cx="2653193" cy="1383176"/>
          </a:xfrm>
          <a:prstGeom prst="wedgeRectCallout">
            <a:avLst>
              <a:gd name="adj1" fmla="val -85374"/>
              <a:gd name="adj2" fmla="val -21993"/>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CA and NY lead the way in rate suppression in auto insurance</a:t>
            </a:r>
            <a:endParaRPr lang="en-US" sz="2000" b="1" i="1" dirty="0">
              <a:solidFill>
                <a:schemeClr val="bg1"/>
              </a:solidFill>
            </a:endParaRPr>
          </a:p>
        </p:txBody>
      </p:sp>
      <p:sp>
        <p:nvSpPr>
          <p:cNvPr id="19" name="AutoShape 9">
            <a:extLst>
              <a:ext uri="{FF2B5EF4-FFF2-40B4-BE49-F238E27FC236}">
                <a16:creationId xmlns:a16="http://schemas.microsoft.com/office/drawing/2014/main" id="{19000148-47B8-4C0F-920A-5F8B9757E164}"/>
              </a:ext>
            </a:extLst>
          </p:cNvPr>
          <p:cNvSpPr>
            <a:spLocks noChangeArrowheads="1"/>
          </p:cNvSpPr>
          <p:nvPr/>
        </p:nvSpPr>
        <p:spPr bwMode="blackWhite">
          <a:xfrm>
            <a:off x="8735563" y="1043685"/>
            <a:ext cx="3343856" cy="2668959"/>
          </a:xfrm>
          <a:prstGeom prst="wedgeRectCallout">
            <a:avLst>
              <a:gd name="adj1" fmla="val -49655"/>
              <a:gd name="adj2" fmla="val 4314"/>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Rate suppression is defined as the difference between the actuarially indicated rate and  the rate approved by regulators.</a:t>
            </a:r>
          </a:p>
          <a:p>
            <a:pPr algn="ctr" eaLnBrk="0" hangingPunct="0">
              <a:lnSpc>
                <a:spcPct val="90000"/>
              </a:lnSpc>
              <a:spcBef>
                <a:spcPct val="50000"/>
              </a:spcBef>
              <a:buClr>
                <a:schemeClr val="bg1"/>
              </a:buClr>
              <a:buFont typeface="Wingdings" pitchFamily="2" charset="2"/>
              <a:buNone/>
            </a:pPr>
            <a:r>
              <a:rPr lang="en-US" sz="1600" b="1" i="1" dirty="0">
                <a:solidFill>
                  <a:schemeClr val="bg1"/>
                </a:solidFill>
              </a:rPr>
              <a:t>Example: </a:t>
            </a:r>
            <a:r>
              <a:rPr lang="en-US" sz="1600" i="1" dirty="0">
                <a:solidFill>
                  <a:schemeClr val="bg1"/>
                </a:solidFill>
              </a:rPr>
              <a:t>If an insurer’s rate analysis indicates that a 40% increase is required for rates to be adequate, and the regulator instead approves only a 15% increase, the effect of rate suppression is (40%–15%=) 25%</a:t>
            </a:r>
            <a:endParaRPr lang="en-US" sz="1600" b="1" i="1" dirty="0">
              <a:solidFill>
                <a:schemeClr val="bg1"/>
              </a:solidFill>
            </a:endParaRPr>
          </a:p>
        </p:txBody>
      </p:sp>
      <p:sp>
        <p:nvSpPr>
          <p:cNvPr id="20" name="AutoShape 6">
            <a:extLst>
              <a:ext uri="{FF2B5EF4-FFF2-40B4-BE49-F238E27FC236}">
                <a16:creationId xmlns:a16="http://schemas.microsoft.com/office/drawing/2014/main" id="{9C5BF0F9-C0CA-4AF9-B399-22632C82E91E}"/>
              </a:ext>
            </a:extLst>
          </p:cNvPr>
          <p:cNvSpPr>
            <a:spLocks noChangeArrowheads="1"/>
          </p:cNvSpPr>
          <p:nvPr/>
        </p:nvSpPr>
        <p:spPr bwMode="blackWhite">
          <a:xfrm>
            <a:off x="2850959" y="4338320"/>
            <a:ext cx="1087268" cy="525229"/>
          </a:xfrm>
          <a:prstGeom prst="wedgeRectCallout">
            <a:avLst>
              <a:gd name="adj1" fmla="val 43560"/>
              <a:gd name="adj2" fmla="val 101950"/>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CA: 29%</a:t>
            </a:r>
            <a:endParaRPr lang="en-US" sz="1600" b="1" i="1" dirty="0">
              <a:solidFill>
                <a:schemeClr val="bg1"/>
              </a:solidFill>
            </a:endParaRPr>
          </a:p>
        </p:txBody>
      </p:sp>
      <p:sp>
        <p:nvSpPr>
          <p:cNvPr id="2" name="Rectangle 1">
            <a:extLst>
              <a:ext uri="{FF2B5EF4-FFF2-40B4-BE49-F238E27FC236}">
                <a16:creationId xmlns:a16="http://schemas.microsoft.com/office/drawing/2014/main" id="{D1398097-C9C8-432E-BC02-BB9C4A9C4742}"/>
              </a:ext>
            </a:extLst>
          </p:cNvPr>
          <p:cNvSpPr/>
          <p:nvPr/>
        </p:nvSpPr>
        <p:spPr>
          <a:xfrm>
            <a:off x="1900810" y="582136"/>
            <a:ext cx="1270405" cy="1957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11" name="AutoShape 6">
            <a:extLst>
              <a:ext uri="{FF2B5EF4-FFF2-40B4-BE49-F238E27FC236}">
                <a16:creationId xmlns:a16="http://schemas.microsoft.com/office/drawing/2014/main" id="{F1CC43C2-5D8E-B0CA-D39D-D5112B672AEF}"/>
              </a:ext>
            </a:extLst>
          </p:cNvPr>
          <p:cNvSpPr>
            <a:spLocks noChangeArrowheads="1"/>
          </p:cNvSpPr>
          <p:nvPr/>
        </p:nvSpPr>
        <p:spPr bwMode="blackWhite">
          <a:xfrm>
            <a:off x="2790183" y="3350520"/>
            <a:ext cx="1218741" cy="525229"/>
          </a:xfrm>
          <a:prstGeom prst="wedgeRectCallout">
            <a:avLst>
              <a:gd name="adj1" fmla="val -124017"/>
              <a:gd name="adj2" fmla="val 20178"/>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TX: ~10%</a:t>
            </a:r>
            <a:endParaRPr lang="en-US" sz="1600" b="1" i="1" dirty="0">
              <a:solidFill>
                <a:schemeClr val="bg1"/>
              </a:solidFill>
            </a:endParaRPr>
          </a:p>
        </p:txBody>
      </p:sp>
      <p:sp>
        <p:nvSpPr>
          <p:cNvPr id="13" name="AutoShape 6">
            <a:extLst>
              <a:ext uri="{FF2B5EF4-FFF2-40B4-BE49-F238E27FC236}">
                <a16:creationId xmlns:a16="http://schemas.microsoft.com/office/drawing/2014/main" id="{FAB7EBAC-73C7-54E8-DD18-EF45A792B9A0}"/>
              </a:ext>
            </a:extLst>
          </p:cNvPr>
          <p:cNvSpPr>
            <a:spLocks noChangeArrowheads="1"/>
          </p:cNvSpPr>
          <p:nvPr/>
        </p:nvSpPr>
        <p:spPr bwMode="blackWhite">
          <a:xfrm>
            <a:off x="6885157" y="3944974"/>
            <a:ext cx="1337364" cy="525229"/>
          </a:xfrm>
          <a:prstGeom prst="wedgeRectCallout">
            <a:avLst>
              <a:gd name="adj1" fmla="val -134730"/>
              <a:gd name="adj2" fmla="val 40102"/>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TX: ~7%</a:t>
            </a:r>
            <a:endParaRPr lang="en-US" sz="1600" b="1" i="1" dirty="0">
              <a:solidFill>
                <a:schemeClr val="bg1"/>
              </a:solidFill>
            </a:endParaRPr>
          </a:p>
        </p:txBody>
      </p:sp>
      <p:sp>
        <p:nvSpPr>
          <p:cNvPr id="16" name="AutoShape 6">
            <a:extLst>
              <a:ext uri="{FF2B5EF4-FFF2-40B4-BE49-F238E27FC236}">
                <a16:creationId xmlns:a16="http://schemas.microsoft.com/office/drawing/2014/main" id="{9A4563EF-E036-A806-CF01-C7FADBD72548}"/>
              </a:ext>
            </a:extLst>
          </p:cNvPr>
          <p:cNvSpPr>
            <a:spLocks noChangeArrowheads="1"/>
          </p:cNvSpPr>
          <p:nvPr/>
        </p:nvSpPr>
        <p:spPr bwMode="blackWhite">
          <a:xfrm>
            <a:off x="7135253" y="4716281"/>
            <a:ext cx="1087268" cy="525229"/>
          </a:xfrm>
          <a:prstGeom prst="wedgeRectCallout">
            <a:avLst>
              <a:gd name="adj1" fmla="val -109350"/>
              <a:gd name="adj2" fmla="val 46556"/>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CA: 14%</a:t>
            </a:r>
            <a:endParaRPr lang="en-US" sz="1600" b="1" i="1" dirty="0">
              <a:solidFill>
                <a:schemeClr val="bg1"/>
              </a:solidFill>
            </a:endParaRPr>
          </a:p>
        </p:txBody>
      </p:sp>
    </p:spTree>
    <p:extLst>
      <p:ext uri="{BB962C8B-B14F-4D97-AF65-F5344CB8AC3E}">
        <p14:creationId xmlns:p14="http://schemas.microsoft.com/office/powerpoint/2010/main" val="15736144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500"/>
                                        <p:tgtEl>
                                          <p:spTgt spid="19"/>
                                        </p:tgtEl>
                                      </p:cBhvr>
                                    </p:animEffect>
                                  </p:childTnLst>
                                </p:cTn>
                              </p:par>
                            </p:childTnLst>
                          </p:cTn>
                        </p:par>
                        <p:par>
                          <p:cTn id="16" fill="hold">
                            <p:stCondLst>
                              <p:cond delay="2500"/>
                            </p:stCondLst>
                            <p:childTnLst>
                              <p:par>
                                <p:cTn id="17" presetID="22" presetClass="entr" presetSubtype="2" fill="hold" grpId="0" nodeType="afterEffect">
                                  <p:stCondLst>
                                    <p:cond delay="100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par>
                          <p:cTn id="20" fill="hold">
                            <p:stCondLst>
                              <p:cond delay="4000"/>
                            </p:stCondLst>
                            <p:childTnLst>
                              <p:par>
                                <p:cTn id="21" presetID="22" presetClass="entr" presetSubtype="2" fill="hold" grpId="0" nodeType="after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wipe(right)">
                                      <p:cBhvr>
                                        <p:cTn id="23" dur="500"/>
                                        <p:tgtEl>
                                          <p:spTgt spid="11"/>
                                        </p:tgtEl>
                                      </p:cBhvr>
                                    </p:animEffect>
                                  </p:childTnLst>
                                </p:cTn>
                              </p:par>
                            </p:childTnLst>
                          </p:cTn>
                        </p:par>
                        <p:par>
                          <p:cTn id="24" fill="hold">
                            <p:stCondLst>
                              <p:cond delay="5500"/>
                            </p:stCondLst>
                            <p:childTnLst>
                              <p:par>
                                <p:cTn id="25" presetID="22" presetClass="entr" presetSubtype="2" fill="hold" grpId="0" nodeType="afterEffect">
                                  <p:stCondLst>
                                    <p:cond delay="100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7000"/>
                            </p:stCondLst>
                            <p:childTnLst>
                              <p:par>
                                <p:cTn id="29" presetID="22" presetClass="entr" presetSubtype="2" fill="hold" grpId="0" nodeType="afterEffect">
                                  <p:stCondLst>
                                    <p:cond delay="100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17" grpId="0" animBg="1"/>
      <p:bldP spid="19" grpId="0" animBg="1"/>
      <p:bldP spid="20" grpId="0" animBg="1"/>
      <p:bldP spid="11" grpId="0" animBg="1"/>
      <p:bldP spid="13"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264981" y="-43540"/>
            <a:ext cx="11662038"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Average Days to Resolution of Rate Filings by State,      2018 - 2022</a:t>
            </a:r>
            <a:endParaRPr lang="en-US" sz="1800" b="1" i="1" kern="0" dirty="0">
              <a:solidFill>
                <a:srgbClr val="2B7299"/>
              </a:solidFill>
            </a:endParaRPr>
          </a:p>
        </p:txBody>
      </p:sp>
      <p:sp>
        <p:nvSpPr>
          <p:cNvPr id="15" name="TextBox 14"/>
          <p:cNvSpPr txBox="1"/>
          <p:nvPr/>
        </p:nvSpPr>
        <p:spPr>
          <a:xfrm>
            <a:off x="0" y="6361023"/>
            <a:ext cx="11084316" cy="461665"/>
          </a:xfrm>
          <a:prstGeom prst="rect">
            <a:avLst/>
          </a:prstGeom>
          <a:noFill/>
        </p:spPr>
        <p:txBody>
          <a:bodyPr wrap="square" rtlCol="0">
            <a:spAutoFit/>
          </a:bodyPr>
          <a:lstStyle/>
          <a:p>
            <a:r>
              <a:rPr lang="en-US" sz="1200" dirty="0"/>
              <a:t>Source: International Center for Law &amp; Economics, ICLE White Paper 2023-11-06, “Rethinking Prop 103’s Approach to Insurance Regulation.” Accessed at:  </a:t>
            </a:r>
            <a:r>
              <a:rPr lang="en-US" sz="1200" dirty="0">
                <a:hlinkClick r:id="rId3"/>
              </a:rPr>
              <a:t>https://laweconcenter.org/wp-content/uploads/2023/11/Rethinking-Prop-103s-Approach-to-Insurance-Regulation-2.pdf</a:t>
            </a:r>
            <a:r>
              <a:rPr lang="en-US" sz="1200" dirty="0"/>
              <a:t> </a:t>
            </a:r>
          </a:p>
        </p:txBody>
      </p:sp>
      <p:pic>
        <p:nvPicPr>
          <p:cNvPr id="10" name="Picture 9">
            <a:extLst>
              <a:ext uri="{FF2B5EF4-FFF2-40B4-BE49-F238E27FC236}">
                <a16:creationId xmlns:a16="http://schemas.microsoft.com/office/drawing/2014/main" id="{7ABD2BD0-85CF-4A4B-8003-F9230EC58A5B}"/>
              </a:ext>
            </a:extLst>
          </p:cNvPr>
          <p:cNvPicPr>
            <a:picLocks noChangeAspect="1"/>
          </p:cNvPicPr>
          <p:nvPr/>
        </p:nvPicPr>
        <p:blipFill>
          <a:blip r:embed="rId4"/>
          <a:stretch>
            <a:fillRect/>
          </a:stretch>
        </p:blipFill>
        <p:spPr>
          <a:xfrm>
            <a:off x="329832" y="1121768"/>
            <a:ext cx="7724670" cy="5031742"/>
          </a:xfrm>
          <a:prstGeom prst="rect">
            <a:avLst/>
          </a:prstGeom>
        </p:spPr>
      </p:pic>
      <p:sp>
        <p:nvSpPr>
          <p:cNvPr id="18" name="AutoShape 6">
            <a:extLst>
              <a:ext uri="{FF2B5EF4-FFF2-40B4-BE49-F238E27FC236}">
                <a16:creationId xmlns:a16="http://schemas.microsoft.com/office/drawing/2014/main" id="{9DBDBDF7-490F-4380-A5E3-A226CB3D788A}"/>
              </a:ext>
            </a:extLst>
          </p:cNvPr>
          <p:cNvSpPr>
            <a:spLocks noChangeArrowheads="1"/>
          </p:cNvSpPr>
          <p:nvPr/>
        </p:nvSpPr>
        <p:spPr bwMode="blackWhite">
          <a:xfrm>
            <a:off x="1364513" y="1634081"/>
            <a:ext cx="2389073" cy="1994171"/>
          </a:xfrm>
          <a:prstGeom prst="wedgeRectCallout">
            <a:avLst>
              <a:gd name="adj1" fmla="val 38272"/>
              <a:gd name="adj2" fmla="val 141371"/>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HO rate filing resolutions take about 2.5 months in NY, on average vs. 7-8 months in CA and 14-15 months in CO</a:t>
            </a:r>
            <a:endParaRPr lang="en-US" sz="2000" b="1" i="1" dirty="0">
              <a:solidFill>
                <a:schemeClr val="bg1"/>
              </a:solidFill>
            </a:endParaRPr>
          </a:p>
        </p:txBody>
      </p:sp>
      <p:sp>
        <p:nvSpPr>
          <p:cNvPr id="16" name="Rectangle 15">
            <a:extLst>
              <a:ext uri="{FF2B5EF4-FFF2-40B4-BE49-F238E27FC236}">
                <a16:creationId xmlns:a16="http://schemas.microsoft.com/office/drawing/2014/main" id="{257F355B-D814-428E-842C-2005F37E518A}"/>
              </a:ext>
            </a:extLst>
          </p:cNvPr>
          <p:cNvSpPr/>
          <p:nvPr/>
        </p:nvSpPr>
        <p:spPr>
          <a:xfrm>
            <a:off x="1650797" y="1140494"/>
            <a:ext cx="1270405" cy="1957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2" name="AutoShape 6">
            <a:extLst>
              <a:ext uri="{FF2B5EF4-FFF2-40B4-BE49-F238E27FC236}">
                <a16:creationId xmlns:a16="http://schemas.microsoft.com/office/drawing/2014/main" id="{37B38A15-E861-3009-3C66-06045ECA3614}"/>
              </a:ext>
            </a:extLst>
          </p:cNvPr>
          <p:cNvSpPr>
            <a:spLocks noChangeArrowheads="1"/>
          </p:cNvSpPr>
          <p:nvPr/>
        </p:nvSpPr>
        <p:spPr bwMode="blackWhite">
          <a:xfrm>
            <a:off x="1778415" y="4986248"/>
            <a:ext cx="1470485" cy="402593"/>
          </a:xfrm>
          <a:prstGeom prst="wedgeRectCallout">
            <a:avLst>
              <a:gd name="adj1" fmla="val -65347"/>
              <a:gd name="adj2" fmla="val 11322"/>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TX: 106 Days</a:t>
            </a:r>
            <a:endParaRPr lang="en-US" sz="1600" b="1" i="1" dirty="0">
              <a:solidFill>
                <a:schemeClr val="bg1"/>
              </a:solidFill>
            </a:endParaRPr>
          </a:p>
        </p:txBody>
      </p:sp>
      <p:sp>
        <p:nvSpPr>
          <p:cNvPr id="9" name="AutoShape 6">
            <a:extLst>
              <a:ext uri="{FF2B5EF4-FFF2-40B4-BE49-F238E27FC236}">
                <a16:creationId xmlns:a16="http://schemas.microsoft.com/office/drawing/2014/main" id="{120407EE-6091-73D2-A812-72B36510967A}"/>
              </a:ext>
            </a:extLst>
          </p:cNvPr>
          <p:cNvSpPr>
            <a:spLocks noChangeArrowheads="1"/>
          </p:cNvSpPr>
          <p:nvPr/>
        </p:nvSpPr>
        <p:spPr bwMode="blackWhite">
          <a:xfrm>
            <a:off x="6397557" y="4986247"/>
            <a:ext cx="1470485" cy="402593"/>
          </a:xfrm>
          <a:prstGeom prst="wedgeRectCallout">
            <a:avLst>
              <a:gd name="adj1" fmla="val -104506"/>
              <a:gd name="adj2" fmla="val 29945"/>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TX: 114 Days</a:t>
            </a:r>
            <a:endParaRPr lang="en-US" sz="1600" b="1" i="1" dirty="0">
              <a:solidFill>
                <a:schemeClr val="bg1"/>
              </a:solidFill>
            </a:endParaRPr>
          </a:p>
        </p:txBody>
      </p:sp>
    </p:spTree>
    <p:extLst>
      <p:ext uri="{BB962C8B-B14F-4D97-AF65-F5344CB8AC3E}">
        <p14:creationId xmlns:p14="http://schemas.microsoft.com/office/powerpoint/2010/main" val="7058403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2000"/>
                            </p:stCondLst>
                            <p:childTnLst>
                              <p:par>
                                <p:cTn id="13" presetID="22" presetClass="entr" presetSubtype="2" fill="hold" grpId="0"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18" grpId="0" animBg="1"/>
      <p:bldP spid="2"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460049" y="745600"/>
            <a:ext cx="11271902" cy="246452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u="sng" dirty="0">
                <a:solidFill>
                  <a:schemeClr val="bg1"/>
                </a:solidFill>
              </a:rPr>
              <a:t>Economic Overview</a:t>
            </a:r>
            <a:br>
              <a:rPr lang="en-US" sz="4200" dirty="0">
                <a:solidFill>
                  <a:schemeClr val="bg1"/>
                </a:solidFill>
              </a:rPr>
            </a:br>
            <a:r>
              <a:rPr lang="en-US" sz="4200" dirty="0">
                <a:solidFill>
                  <a:schemeClr val="bg1"/>
                </a:solidFill>
              </a:rPr>
              <a:t>The U.S. Economy Remains Resilient but Consumer Gloom is Returning</a:t>
            </a:r>
            <a:endParaRPr lang="en-US" sz="4200" i="1" dirty="0">
              <a:solidFill>
                <a:schemeClr val="bg1"/>
              </a:solidFill>
            </a:endParaRPr>
          </a:p>
        </p:txBody>
      </p:sp>
      <p:sp>
        <p:nvSpPr>
          <p:cNvPr id="151555" name="Rectangle 3"/>
          <p:cNvSpPr>
            <a:spLocks noChangeArrowheads="1"/>
          </p:cNvSpPr>
          <p:nvPr/>
        </p:nvSpPr>
        <p:spPr bwMode="auto">
          <a:xfrm>
            <a:off x="1524000" y="6556380"/>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39</a:t>
            </a:fld>
            <a:endParaRPr lang="en-US" sz="900">
              <a:solidFill>
                <a:schemeClr val="bg1"/>
              </a:solidFill>
            </a:endParaRPr>
          </a:p>
        </p:txBody>
      </p:sp>
      <p:sp>
        <p:nvSpPr>
          <p:cNvPr id="151558" name="TextBox 5"/>
          <p:cNvSpPr txBox="1">
            <a:spLocks noChangeArrowheads="1"/>
          </p:cNvSpPr>
          <p:nvPr/>
        </p:nvSpPr>
        <p:spPr bwMode="auto">
          <a:xfrm>
            <a:off x="1299941" y="3441271"/>
            <a:ext cx="9368059" cy="3046988"/>
          </a:xfrm>
          <a:prstGeom prst="rect">
            <a:avLst/>
          </a:prstGeom>
          <a:noFill/>
          <a:ln w="9525">
            <a:noFill/>
            <a:miter lim="800000"/>
            <a:headEnd/>
            <a:tailEnd/>
          </a:ln>
        </p:spPr>
        <p:txBody>
          <a:bodyPr wrap="square">
            <a:spAutoFit/>
          </a:bodyPr>
          <a:lstStyle/>
          <a:p>
            <a:pPr algn="ctr"/>
            <a:r>
              <a:rPr lang="en-US" sz="3200" b="1" dirty="0">
                <a:solidFill>
                  <a:srgbClr val="2B7299"/>
                </a:solidFill>
              </a:rPr>
              <a:t>Inflation, Geopolitical Conflicts, High Interest Rates and Now Tariffs Have Weighed Heavily on Business and Consumer Sentiment</a:t>
            </a:r>
          </a:p>
          <a:p>
            <a:pPr algn="ctr"/>
            <a:endParaRPr lang="en-US" sz="3200" b="1" dirty="0">
              <a:solidFill>
                <a:srgbClr val="2B7299"/>
              </a:solidFill>
            </a:endParaRPr>
          </a:p>
          <a:p>
            <a:pPr algn="ctr"/>
            <a:r>
              <a:rPr lang="en-US" sz="3200" b="1" i="1" dirty="0">
                <a:solidFill>
                  <a:srgbClr val="FF0000"/>
                </a:solidFill>
              </a:rPr>
              <a:t>Tariffs Will Increase Auto and </a:t>
            </a:r>
          </a:p>
          <a:p>
            <a:pPr algn="ctr"/>
            <a:r>
              <a:rPr lang="en-US" sz="3200" b="1" i="1" dirty="0">
                <a:solidFill>
                  <a:srgbClr val="FF0000"/>
                </a:solidFill>
              </a:rPr>
              <a:t>Property Claim Severities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39</a:t>
            </a:fld>
            <a:endParaRPr lang="en-US"/>
          </a:p>
        </p:txBody>
      </p:sp>
    </p:spTree>
    <p:extLst>
      <p:ext uri="{BB962C8B-B14F-4D97-AF65-F5344CB8AC3E}">
        <p14:creationId xmlns:p14="http://schemas.microsoft.com/office/powerpoint/2010/main" val="303149154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37894" name="Rectangle 2"/>
          <p:cNvSpPr>
            <a:spLocks noGrp="1" noChangeArrowheads="1"/>
          </p:cNvSpPr>
          <p:nvPr>
            <p:ph type="title"/>
          </p:nvPr>
        </p:nvSpPr>
        <p:spPr>
          <a:xfrm>
            <a:off x="304800" y="25188"/>
            <a:ext cx="10941958" cy="860425"/>
          </a:xfrm>
        </p:spPr>
        <p:txBody>
          <a:bodyPr/>
          <a:lstStyle/>
          <a:p>
            <a:r>
              <a:rPr lang="en-US" dirty="0"/>
              <a:t>P/C Insurance Industry Combined Ratio, 2016–2026F</a:t>
            </a:r>
          </a:p>
        </p:txBody>
      </p:sp>
      <p:sp>
        <p:nvSpPr>
          <p:cNvPr id="37895" name="Rectangle 3"/>
          <p:cNvSpPr>
            <a:spLocks noChangeArrowheads="1"/>
          </p:cNvSpPr>
          <p:nvPr/>
        </p:nvSpPr>
        <p:spPr bwMode="auto">
          <a:xfrm>
            <a:off x="202268" y="6551251"/>
            <a:ext cx="9724052" cy="269304"/>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pPr>
            <a:r>
              <a:rPr lang="en-US" sz="1000" dirty="0">
                <a:solidFill>
                  <a:srgbClr val="000000"/>
                </a:solidFill>
              </a:rPr>
              <a:t>Sources: A.M. Best (2016-2024); S&amp;P Global Intelligence (2024); Swiss Re (2025F-2026F as of April 2025); USC Risk and Uncertainty Management Center.</a:t>
            </a:r>
          </a:p>
        </p:txBody>
      </p:sp>
      <p:graphicFrame>
        <p:nvGraphicFramePr>
          <p:cNvPr id="37890" name="Object 4"/>
          <p:cNvGraphicFramePr>
            <a:graphicFrameLocks noChangeAspect="1"/>
          </p:cNvGraphicFramePr>
          <p:nvPr>
            <p:extLst>
              <p:ext uri="{D42A27DB-BD31-4B8C-83A1-F6EECF244321}">
                <p14:modId xmlns:p14="http://schemas.microsoft.com/office/powerpoint/2010/main" val="1138365386"/>
              </p:ext>
            </p:extLst>
          </p:nvPr>
        </p:nvGraphicFramePr>
        <p:xfrm>
          <a:off x="491193" y="2398061"/>
          <a:ext cx="9724052" cy="3616325"/>
        </p:xfrm>
        <a:graphic>
          <a:graphicData uri="http://schemas.openxmlformats.org/presentationml/2006/ole">
            <mc:AlternateContent xmlns:mc="http://schemas.openxmlformats.org/markup-compatibility/2006">
              <mc:Choice xmlns:v="urn:schemas-microsoft-com:vml" Requires="v">
                <p:oleObj name="Chart" r:id="rId4" imgW="8706010" imgH="3571939" progId="MSGraph.Chart.8">
                  <p:embed followColorScheme="full"/>
                </p:oleObj>
              </mc:Choice>
              <mc:Fallback>
                <p:oleObj name="Chart" r:id="rId4" imgW="8706010" imgH="3571939" progId="MSGraph.Chart.8">
                  <p:embed followColorScheme="full"/>
                  <p:pic>
                    <p:nvPicPr>
                      <p:cNvPr id="37890" name="Object 4"/>
                      <p:cNvPicPr>
                        <a:picLocks noChangeAspect="1" noChangeArrowheads="1"/>
                      </p:cNvPicPr>
                      <p:nvPr/>
                    </p:nvPicPr>
                    <p:blipFill>
                      <a:blip r:embed="rId5"/>
                      <a:srcRect/>
                      <a:stretch>
                        <a:fillRect/>
                      </a:stretch>
                    </p:blipFill>
                    <p:spPr bwMode="gray">
                      <a:xfrm>
                        <a:off x="491193" y="2398061"/>
                        <a:ext cx="9724052" cy="3616325"/>
                      </a:xfrm>
                      <a:prstGeom prst="rect">
                        <a:avLst/>
                      </a:prstGeom>
                      <a:noFill/>
                    </p:spPr>
                  </p:pic>
                </p:oleObj>
              </mc:Fallback>
            </mc:AlternateContent>
          </a:graphicData>
        </a:graphic>
      </p:graphicFrame>
      <p:sp>
        <p:nvSpPr>
          <p:cNvPr id="4451335" name="AutoShape 7"/>
          <p:cNvSpPr>
            <a:spLocks noChangeArrowheads="1"/>
          </p:cNvSpPr>
          <p:nvPr/>
        </p:nvSpPr>
        <p:spPr bwMode="blackWhite">
          <a:xfrm>
            <a:off x="2955926" y="885613"/>
            <a:ext cx="2976879" cy="2115457"/>
          </a:xfrm>
          <a:prstGeom prst="wedgeRectCallout">
            <a:avLst>
              <a:gd name="adj1" fmla="val 4873"/>
              <a:gd name="adj2" fmla="val 480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P/C insurer underwriting performance has been highly variable over the past decade, largely due to:</a:t>
            </a:r>
          </a:p>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CATs</a:t>
            </a:r>
          </a:p>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Inflation</a:t>
            </a:r>
          </a:p>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rPr>
              <a:t>Torts</a:t>
            </a:r>
          </a:p>
        </p:txBody>
      </p:sp>
      <p:sp>
        <p:nvSpPr>
          <p:cNvPr id="6" name="AutoShape 7">
            <a:extLst>
              <a:ext uri="{FF2B5EF4-FFF2-40B4-BE49-F238E27FC236}">
                <a16:creationId xmlns:a16="http://schemas.microsoft.com/office/drawing/2014/main" id="{1477DCD3-4978-857E-4816-F62E02453C79}"/>
              </a:ext>
            </a:extLst>
          </p:cNvPr>
          <p:cNvSpPr>
            <a:spLocks noChangeArrowheads="1"/>
          </p:cNvSpPr>
          <p:nvPr/>
        </p:nvSpPr>
        <p:spPr bwMode="blackWhite">
          <a:xfrm>
            <a:off x="7483474" y="742214"/>
            <a:ext cx="3505200" cy="2258856"/>
          </a:xfrm>
          <a:prstGeom prst="wedgeRectCallout">
            <a:avLst>
              <a:gd name="adj1" fmla="val -32048"/>
              <a:gd name="adj2" fmla="val 775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latin typeface="Arial" pitchFamily="34" charset="0"/>
              </a:rPr>
              <a:t>2024 ended up being a great year—led by improvements in Personal Lines and especially Personal Auto—despite Hurricanes Helene and Milton.</a:t>
            </a:r>
          </a:p>
          <a:p>
            <a:pPr algn="ctr" eaLnBrk="0" hangingPunct="0">
              <a:lnSpc>
                <a:spcPct val="90000"/>
              </a:lnSpc>
              <a:spcBef>
                <a:spcPct val="50000"/>
              </a:spcBef>
              <a:buClr>
                <a:schemeClr val="bg1"/>
              </a:buClr>
              <a:defRPr/>
            </a:pPr>
            <a:r>
              <a:rPr lang="en-US" sz="1600" b="1" u="sng" dirty="0">
                <a:solidFill>
                  <a:schemeClr val="bg1"/>
                </a:solidFill>
                <a:latin typeface="Arial" pitchFamily="34" charset="0"/>
              </a:rPr>
              <a:t>DRIVERS</a:t>
            </a:r>
          </a:p>
          <a:p>
            <a:pPr algn="ctr" eaLnBrk="0" hangingPunct="0">
              <a:lnSpc>
                <a:spcPct val="90000"/>
              </a:lnSpc>
              <a:spcBef>
                <a:spcPct val="50000"/>
              </a:spcBef>
              <a:buClr>
                <a:schemeClr val="bg1"/>
              </a:buClr>
              <a:defRPr/>
            </a:pPr>
            <a:r>
              <a:rPr lang="en-US" sz="1600" b="1" dirty="0">
                <a:solidFill>
                  <a:schemeClr val="bg1"/>
                </a:solidFill>
                <a:latin typeface="Arial" pitchFamily="34" charset="0"/>
              </a:rPr>
              <a:t> Inflation moderates</a:t>
            </a:r>
          </a:p>
          <a:p>
            <a:pPr algn="ctr" eaLnBrk="0" hangingPunct="0">
              <a:lnSpc>
                <a:spcPct val="90000"/>
              </a:lnSpc>
              <a:spcBef>
                <a:spcPct val="50000"/>
              </a:spcBef>
              <a:buClr>
                <a:schemeClr val="bg1"/>
              </a:buClr>
              <a:defRPr/>
            </a:pPr>
            <a:r>
              <a:rPr lang="en-US" sz="1600" b="1" dirty="0">
                <a:solidFill>
                  <a:schemeClr val="bg1"/>
                </a:solidFill>
                <a:latin typeface="Arial" pitchFamily="34" charset="0"/>
              </a:rPr>
              <a:t>Rate gains outpace claim costs </a:t>
            </a:r>
            <a:endParaRPr lang="en-US" sz="1600" b="1" dirty="0">
              <a:solidFill>
                <a:schemeClr val="bg1"/>
              </a:solidFill>
              <a:latin typeface="Arial" pitchFamily="34" charset="0"/>
              <a:cs typeface="+mn-cs"/>
            </a:endParaRPr>
          </a:p>
        </p:txBody>
      </p:sp>
      <p:sp>
        <p:nvSpPr>
          <p:cNvPr id="7" name="AutoShape 7">
            <a:extLst>
              <a:ext uri="{FF2B5EF4-FFF2-40B4-BE49-F238E27FC236}">
                <a16:creationId xmlns:a16="http://schemas.microsoft.com/office/drawing/2014/main" id="{F7DC2A9D-8DE5-4298-A222-A02B7873E64C}"/>
              </a:ext>
            </a:extLst>
          </p:cNvPr>
          <p:cNvSpPr>
            <a:spLocks noChangeArrowheads="1"/>
          </p:cNvSpPr>
          <p:nvPr/>
        </p:nvSpPr>
        <p:spPr bwMode="blackWhite">
          <a:xfrm>
            <a:off x="10371949" y="3856931"/>
            <a:ext cx="1749617" cy="1138266"/>
          </a:xfrm>
          <a:prstGeom prst="wedgeRectCallout">
            <a:avLst>
              <a:gd name="adj1" fmla="val -80539"/>
              <a:gd name="adj2" fmla="val 3113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latin typeface="Arial" pitchFamily="34" charset="0"/>
              </a:rPr>
              <a:t>Expectations for 2025-2026 are currently fairly optimistic</a:t>
            </a:r>
            <a:endParaRPr lang="en-US" sz="1600" b="1" dirty="0">
              <a:solidFill>
                <a:schemeClr val="bg1"/>
              </a:solidFill>
              <a:latin typeface="Arial" pitchFamily="34" charset="0"/>
              <a:cs typeface="+mn-cs"/>
            </a:endParaRPr>
          </a:p>
        </p:txBody>
      </p:sp>
    </p:spTree>
    <p:custDataLst>
      <p:tags r:id="rId1"/>
    </p:custDataLst>
    <p:extLst>
      <p:ext uri="{BB962C8B-B14F-4D97-AF65-F5344CB8AC3E}">
        <p14:creationId xmlns:p14="http://schemas.microsoft.com/office/powerpoint/2010/main" val="1594973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7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2200"/>
                            </p:stCondLst>
                            <p:childTnLst>
                              <p:par>
                                <p:cTn id="13" presetID="22" presetClass="entr" presetSubtype="4"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6" name="Rectangle 11"/>
          <p:cNvSpPr>
            <a:spLocks noGrp="1" noChangeArrowheads="1"/>
          </p:cNvSpPr>
          <p:nvPr>
            <p:ph type="title"/>
          </p:nvPr>
        </p:nvSpPr>
        <p:spPr/>
        <p:txBody>
          <a:bodyPr/>
          <a:lstStyle/>
          <a:p>
            <a:r>
              <a:rPr lang="en-US" dirty="0"/>
              <a:t>US Real GDP Growth, 2000 – 2026F*</a:t>
            </a:r>
          </a:p>
        </p:txBody>
      </p:sp>
      <p:sp>
        <p:nvSpPr>
          <p:cNvPr id="66567" name="Rectangle 3"/>
          <p:cNvSpPr>
            <a:spLocks noChangeArrowheads="1"/>
          </p:cNvSpPr>
          <p:nvPr/>
        </p:nvSpPr>
        <p:spPr bwMode="auto">
          <a:xfrm>
            <a:off x="213678" y="6359009"/>
            <a:ext cx="11978322"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tabLst>
                <a:tab pos="342900" algn="l"/>
              </a:tabLst>
            </a:pPr>
            <a:r>
              <a:rPr lang="en-US" sz="1100" dirty="0"/>
              <a:t>*	Estimates/Forecasts from Wells Fargo Securities.</a:t>
            </a:r>
          </a:p>
          <a:p>
            <a:pPr eaLnBrk="0" hangingPunct="0">
              <a:lnSpc>
                <a:spcPct val="85000"/>
              </a:lnSpc>
              <a:spcBef>
                <a:spcPct val="25000"/>
              </a:spcBef>
              <a:buClr>
                <a:schemeClr val="accent2"/>
              </a:buClr>
              <a:tabLst>
                <a:tab pos="342900" algn="l"/>
              </a:tabLst>
            </a:pPr>
            <a:r>
              <a:rPr lang="en-US" sz="1100" dirty="0"/>
              <a:t>Source: US Department of Commerce, Wells Fargo Securities (9/25); Center for Risk and Uncertainty Management, University of South Carolina.</a:t>
            </a:r>
          </a:p>
        </p:txBody>
      </p:sp>
      <p:graphicFrame>
        <p:nvGraphicFramePr>
          <p:cNvPr id="66562" name="Object 4"/>
          <p:cNvGraphicFramePr>
            <a:graphicFrameLocks noChangeAspect="1"/>
          </p:cNvGraphicFramePr>
          <p:nvPr>
            <p:extLst>
              <p:ext uri="{D42A27DB-BD31-4B8C-83A1-F6EECF244321}">
                <p14:modId xmlns:p14="http://schemas.microsoft.com/office/powerpoint/2010/main" val="3813592183"/>
              </p:ext>
            </p:extLst>
          </p:nvPr>
        </p:nvGraphicFramePr>
        <p:xfrm>
          <a:off x="253290" y="1425669"/>
          <a:ext cx="10797104" cy="4110184"/>
        </p:xfrm>
        <a:graphic>
          <a:graphicData uri="http://schemas.openxmlformats.org/presentationml/2006/ole">
            <mc:AlternateContent xmlns:mc="http://schemas.openxmlformats.org/markup-compatibility/2006">
              <mc:Choice xmlns:v="urn:schemas-microsoft-com:vml" Requires="v">
                <p:oleObj name="Chart" r:id="rId3" imgW="8582173" imgH="3800629" progId="MSGraph.Chart.8">
                  <p:embed followColorScheme="full"/>
                </p:oleObj>
              </mc:Choice>
              <mc:Fallback>
                <p:oleObj name="Chart" r:id="rId3" imgW="8582173" imgH="3800629" progId="MSGraph.Chart.8">
                  <p:embed followColorScheme="full"/>
                  <p:pic>
                    <p:nvPicPr>
                      <p:cNvPr id="66562" name="Object 4"/>
                      <p:cNvPicPr>
                        <a:picLocks noChangeAspect="1" noChangeArrowheads="1"/>
                      </p:cNvPicPr>
                      <p:nvPr/>
                    </p:nvPicPr>
                    <p:blipFill>
                      <a:blip r:embed="rId4"/>
                      <a:srcRect/>
                      <a:stretch>
                        <a:fillRect/>
                      </a:stretch>
                    </p:blipFill>
                    <p:spPr bwMode="gray">
                      <a:xfrm>
                        <a:off x="253290" y="1425669"/>
                        <a:ext cx="10797104" cy="4110184"/>
                      </a:xfrm>
                      <a:prstGeom prst="rect">
                        <a:avLst/>
                      </a:prstGeom>
                      <a:noFill/>
                    </p:spPr>
                  </p:pic>
                </p:oleObj>
              </mc:Fallback>
            </mc:AlternateContent>
          </a:graphicData>
        </a:graphic>
      </p:graphicFrame>
      <p:sp>
        <p:nvSpPr>
          <p:cNvPr id="66568" name="Rectangle 5"/>
          <p:cNvSpPr>
            <a:spLocks noChangeArrowheads="1"/>
          </p:cNvSpPr>
          <p:nvPr/>
        </p:nvSpPr>
        <p:spPr bwMode="auto">
          <a:xfrm>
            <a:off x="658591"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1619029" y="5439727"/>
            <a:ext cx="9127528"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91440" tIns="45720" rIns="91440" bIns="64008" anchor="ctr"/>
          <a:lstStyle/>
          <a:p>
            <a:pPr algn="ctr">
              <a:lnSpc>
                <a:spcPct val="95000"/>
              </a:lnSpc>
              <a:spcBef>
                <a:spcPct val="25000"/>
              </a:spcBef>
            </a:pPr>
            <a:r>
              <a:rPr lang="en-US" b="1" dirty="0">
                <a:solidFill>
                  <a:srgbClr val="FFFFFF"/>
                </a:solidFill>
                <a:latin typeface="Arial"/>
                <a:cs typeface="Arial"/>
              </a:rPr>
              <a:t>Demand for Insurance Increased Materially in 2021/22 During Recovery from the Pandemic—Particularly in Economically Sensitive Commercial Lines Such as WC.  Premium growth will likely slow as Economy Slows in 2025-26.</a:t>
            </a:r>
          </a:p>
        </p:txBody>
      </p:sp>
      <p:sp>
        <p:nvSpPr>
          <p:cNvPr id="66570" name="Rectangle 8"/>
          <p:cNvSpPr>
            <a:spLocks noChangeArrowheads="1"/>
          </p:cNvSpPr>
          <p:nvPr/>
        </p:nvSpPr>
        <p:spPr bwMode="black">
          <a:xfrm>
            <a:off x="608214" y="1016722"/>
            <a:ext cx="1486924"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1141606" y="3856001"/>
            <a:ext cx="1180146" cy="958414"/>
          </a:xfrm>
          <a:prstGeom prst="wedgeRectCallout">
            <a:avLst>
              <a:gd name="adj1" fmla="val 59894"/>
              <a:gd name="adj2" fmla="val -36902"/>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“Great Recession” began in Dec. 2007</a:t>
            </a:r>
          </a:p>
        </p:txBody>
      </p:sp>
      <p:sp>
        <p:nvSpPr>
          <p:cNvPr id="1926154" name="AutoShape 10"/>
          <p:cNvSpPr>
            <a:spLocks noChangeArrowheads="1"/>
          </p:cNvSpPr>
          <p:nvPr/>
        </p:nvSpPr>
        <p:spPr bwMode="blackWhite">
          <a:xfrm>
            <a:off x="2822417" y="1505934"/>
            <a:ext cx="952993" cy="688258"/>
          </a:xfrm>
          <a:prstGeom prst="wedgeRectCallout">
            <a:avLst>
              <a:gd name="adj1" fmla="val -82074"/>
              <a:gd name="adj2" fmla="val 1059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Financial Crisis</a:t>
            </a:r>
          </a:p>
        </p:txBody>
      </p:sp>
      <p:sp>
        <p:nvSpPr>
          <p:cNvPr id="15" name="Rectangle 7"/>
          <p:cNvSpPr>
            <a:spLocks noChangeArrowheads="1"/>
          </p:cNvSpPr>
          <p:nvPr/>
        </p:nvSpPr>
        <p:spPr bwMode="grayWhite">
          <a:xfrm>
            <a:off x="2347667" y="2625247"/>
            <a:ext cx="377470" cy="1275214"/>
          </a:xfrm>
          <a:prstGeom prst="rect">
            <a:avLst/>
          </a:prstGeom>
          <a:noFill/>
          <a:ln w="28575">
            <a:solidFill>
              <a:schemeClr val="folHlink"/>
            </a:solidFill>
            <a:miter lim="800000"/>
            <a:headEnd/>
            <a:tailEnd/>
          </a:ln>
        </p:spPr>
        <p:txBody>
          <a:bodyPr wrap="none" anchor="ctr"/>
          <a:lstStyle/>
          <a:p>
            <a:endParaRPr lang="en-US"/>
          </a:p>
        </p:txBody>
      </p:sp>
      <p:sp>
        <p:nvSpPr>
          <p:cNvPr id="2" name="Rectangle 1"/>
          <p:cNvSpPr/>
          <p:nvPr/>
        </p:nvSpPr>
        <p:spPr>
          <a:xfrm>
            <a:off x="6313079" y="2693343"/>
            <a:ext cx="377470" cy="2145331"/>
          </a:xfrm>
          <a:prstGeom prst="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utoShape 9"/>
          <p:cNvSpPr>
            <a:spLocks noChangeArrowheads="1"/>
          </p:cNvSpPr>
          <p:nvPr/>
        </p:nvSpPr>
        <p:spPr bwMode="blackWhite">
          <a:xfrm>
            <a:off x="4151739" y="3409000"/>
            <a:ext cx="1180146" cy="1145381"/>
          </a:xfrm>
          <a:prstGeom prst="wedgeRectCallout">
            <a:avLst>
              <a:gd name="adj1" fmla="val 116436"/>
              <a:gd name="adj2" fmla="val 8314"/>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COVID CRASH</a:t>
            </a:r>
          </a:p>
          <a:p>
            <a:pPr algn="ctr" eaLnBrk="0" hangingPunct="0">
              <a:lnSpc>
                <a:spcPct val="90000"/>
              </a:lnSpc>
              <a:spcBef>
                <a:spcPct val="50000"/>
              </a:spcBef>
              <a:buClr>
                <a:schemeClr val="bg1"/>
              </a:buClr>
              <a:buFont typeface="Wingdings" pitchFamily="2" charset="2"/>
              <a:buNone/>
            </a:pPr>
            <a:r>
              <a:rPr lang="en-US" sz="1400" b="1" dirty="0">
                <a:solidFill>
                  <a:schemeClr val="bg1"/>
                </a:solidFill>
              </a:rPr>
              <a:t>Q2 2020 plunged by 31.2%</a:t>
            </a:r>
          </a:p>
        </p:txBody>
      </p:sp>
      <p:sp>
        <p:nvSpPr>
          <p:cNvPr id="19" name="AutoShape 10">
            <a:extLst>
              <a:ext uri="{FF2B5EF4-FFF2-40B4-BE49-F238E27FC236}">
                <a16:creationId xmlns:a16="http://schemas.microsoft.com/office/drawing/2014/main" id="{4269C4D5-E412-4A32-BE55-451C5C3E0A1C}"/>
              </a:ext>
            </a:extLst>
          </p:cNvPr>
          <p:cNvSpPr>
            <a:spLocks noChangeArrowheads="1"/>
          </p:cNvSpPr>
          <p:nvPr/>
        </p:nvSpPr>
        <p:spPr bwMode="blackWhite">
          <a:xfrm>
            <a:off x="7217923" y="535961"/>
            <a:ext cx="4805463" cy="1658231"/>
          </a:xfrm>
          <a:prstGeom prst="wedgeRectCallout">
            <a:avLst>
              <a:gd name="adj1" fmla="val 5742"/>
              <a:gd name="adj2" fmla="val 77540"/>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“Soft landing” was achieved in 2024 and a recession averted, with annual real GDP growth at 2.8%.  Growth is expected to slow in 2025 (to 1.8%) under the weight of tariffs and associated higher inflation.  Additional tax cuts (beyond TCJA extension) and Fed rate cuts should stabilize growth in 2026 (2.0% est.).</a:t>
            </a:r>
          </a:p>
        </p:txBody>
      </p:sp>
    </p:spTree>
    <p:extLst>
      <p:ext uri="{BB962C8B-B14F-4D97-AF65-F5344CB8AC3E}">
        <p14:creationId xmlns:p14="http://schemas.microsoft.com/office/powerpoint/2010/main" val="580722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par>
                                <p:cTn id="17" presetID="16" presetClass="entr" presetSubtype="26"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barn(inHorizontal)">
                                      <p:cBhvr>
                                        <p:cTn id="19" dur="500"/>
                                        <p:tgtEl>
                                          <p:spTgt spid="15"/>
                                        </p:tgtEl>
                                      </p:cBhvr>
                                    </p:animEffect>
                                  </p:childTnLst>
                                </p:cTn>
                              </p:par>
                            </p:childTnLst>
                          </p:cTn>
                        </p:par>
                        <p:par>
                          <p:cTn id="20" fill="hold">
                            <p:stCondLst>
                              <p:cond delay="3500"/>
                            </p:stCondLst>
                            <p:childTnLst>
                              <p:par>
                                <p:cTn id="21" presetID="22" presetClass="entr" presetSubtype="2"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par>
                          <p:cTn id="24" fill="hold">
                            <p:stCondLst>
                              <p:cond delay="4000"/>
                            </p:stCondLst>
                            <p:childTnLst>
                              <p:par>
                                <p:cTn id="25" presetID="22" presetClass="entr" presetSubtype="8" fill="hold" grpId="0" nodeType="afterEffect">
                                  <p:stCondLst>
                                    <p:cond delay="10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5" grpId="0" animBg="1"/>
      <p:bldP spid="16" grpId="0" animBg="1"/>
      <p:bldP spid="1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924290" name="Rectangle 2"/>
          <p:cNvSpPr>
            <a:spLocks noGrp="1" noChangeArrowheads="1"/>
          </p:cNvSpPr>
          <p:nvPr>
            <p:ph type="title" idx="4294967295"/>
          </p:nvPr>
        </p:nvSpPr>
        <p:spPr>
          <a:xfrm>
            <a:off x="203690" y="-120832"/>
            <a:ext cx="11784620" cy="1066800"/>
          </a:xfrm>
        </p:spPr>
        <p:txBody>
          <a:bodyPr/>
          <a:lstStyle/>
          <a:p>
            <a:pPr>
              <a:lnSpc>
                <a:spcPct val="100000"/>
              </a:lnSpc>
            </a:pPr>
            <a:r>
              <a:rPr lang="en-US" altLang="en-US" sz="3200" b="1" dirty="0">
                <a:solidFill>
                  <a:srgbClr val="225A7A"/>
                </a:solidFill>
                <a:latin typeface="Arial "/>
              </a:rPr>
              <a:t>Real GDP by State, 2024:Q4 – 2025:Q1</a:t>
            </a:r>
            <a:endParaRPr lang="en-US" altLang="en-US" sz="2400" b="1" dirty="0">
              <a:solidFill>
                <a:srgbClr val="225A7A"/>
              </a:solidFill>
              <a:latin typeface="Arial "/>
            </a:endParaRPr>
          </a:p>
        </p:txBody>
      </p:sp>
      <p:sp>
        <p:nvSpPr>
          <p:cNvPr id="3080" name="Slide Number Placeholder 7"/>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41</a:t>
            </a:fld>
            <a:endParaRPr lang="en-US" altLang="en-US" sz="1400">
              <a:latin typeface="Arial" panose="020B0604020202020204" pitchFamily="34" charset="0"/>
            </a:endParaRPr>
          </a:p>
        </p:txBody>
      </p:sp>
      <p:sp>
        <p:nvSpPr>
          <p:cNvPr id="13" name="Rectangle 5"/>
          <p:cNvSpPr>
            <a:spLocks noChangeArrowheads="1"/>
          </p:cNvSpPr>
          <p:nvPr/>
        </p:nvSpPr>
        <p:spPr bwMode="auto">
          <a:xfrm>
            <a:off x="0" y="6436247"/>
            <a:ext cx="11438626"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Economic Analysis at </a:t>
            </a:r>
            <a:r>
              <a:rPr lang="en-US" sz="1100" dirty="0">
                <a:hlinkClick r:id="rId3"/>
              </a:rPr>
              <a:t>https://www.bea.gov/data/gdp/gdp-state</a:t>
            </a:r>
            <a:r>
              <a:rPr lang="en-US" sz="1100" dirty="0"/>
              <a:t>; Risk and Uncertainty Management Center, University of South Carolina.</a:t>
            </a:r>
          </a:p>
        </p:txBody>
      </p:sp>
      <p:pic>
        <p:nvPicPr>
          <p:cNvPr id="31746" name="Picture 2">
            <a:extLst>
              <a:ext uri="{FF2B5EF4-FFF2-40B4-BE49-F238E27FC236}">
                <a16:creationId xmlns:a16="http://schemas.microsoft.com/office/drawing/2014/main" id="{8773333E-497D-4D76-ADFF-DC50D5ABDE0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37" b="3090"/>
          <a:stretch/>
        </p:blipFill>
        <p:spPr bwMode="auto">
          <a:xfrm>
            <a:off x="239358" y="1200284"/>
            <a:ext cx="7507118" cy="4587674"/>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a:extLst>
              <a:ext uri="{FF2B5EF4-FFF2-40B4-BE49-F238E27FC236}">
                <a16:creationId xmlns:a16="http://schemas.microsoft.com/office/drawing/2014/main" id="{23251905-623E-4053-A440-4FF25550199A}"/>
              </a:ext>
            </a:extLst>
          </p:cNvPr>
          <p:cNvSpPr>
            <a:spLocks noChangeArrowheads="1"/>
          </p:cNvSpPr>
          <p:nvPr/>
        </p:nvSpPr>
        <p:spPr bwMode="blackWhite">
          <a:xfrm>
            <a:off x="8780449" y="1517559"/>
            <a:ext cx="2855359" cy="3800330"/>
          </a:xfrm>
          <a:prstGeom prst="wedgeRectCallout">
            <a:avLst>
              <a:gd name="adj1" fmla="val -126025"/>
              <a:gd name="adj2" fmla="val 17675"/>
            </a:avLst>
          </a:prstGeom>
          <a:solidFill>
            <a:srgbClr val="28688C"/>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2400" b="1" dirty="0">
                <a:solidFill>
                  <a:srgbClr val="FFFFFF"/>
                </a:solidFill>
              </a:rPr>
              <a:t>Economic performance in Q1 was distorted by a huge surge in imports as businesses and consumers sought to stock up to avoid tariff increases</a:t>
            </a:r>
            <a:endParaRPr lang="pt-BR" sz="2400" b="1" i="1" dirty="0">
              <a:solidFill>
                <a:srgbClr val="FFFFFF"/>
              </a:solidFill>
            </a:endParaRPr>
          </a:p>
        </p:txBody>
      </p:sp>
      <p:sp>
        <p:nvSpPr>
          <p:cNvPr id="12" name="AutoShape 9">
            <a:extLst>
              <a:ext uri="{FF2B5EF4-FFF2-40B4-BE49-F238E27FC236}">
                <a16:creationId xmlns:a16="http://schemas.microsoft.com/office/drawing/2014/main" id="{51D82A60-FE1D-4FCE-B057-52B0C2C51D54}"/>
              </a:ext>
            </a:extLst>
          </p:cNvPr>
          <p:cNvSpPr>
            <a:spLocks noChangeArrowheads="1"/>
          </p:cNvSpPr>
          <p:nvPr/>
        </p:nvSpPr>
        <p:spPr bwMode="blackWhite">
          <a:xfrm>
            <a:off x="3792370" y="5367273"/>
            <a:ext cx="2190750" cy="814659"/>
          </a:xfrm>
          <a:prstGeom prst="wedgeRectCallout">
            <a:avLst>
              <a:gd name="adj1" fmla="val -51627"/>
              <a:gd name="adj2" fmla="val -112310"/>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Texas Q1 Real GDP Growth = -0.1%</a:t>
            </a:r>
          </a:p>
          <a:p>
            <a:pPr algn="ctr" eaLnBrk="0" hangingPunct="0">
              <a:lnSpc>
                <a:spcPct val="90000"/>
              </a:lnSpc>
              <a:spcBef>
                <a:spcPct val="50000"/>
              </a:spcBef>
              <a:buClr>
                <a:schemeClr val="bg1"/>
              </a:buClr>
              <a:buFont typeface="Wingdings" pitchFamily="2" charset="2"/>
              <a:buNone/>
            </a:pPr>
            <a:r>
              <a:rPr lang="en-US" sz="1400" b="1" dirty="0">
                <a:solidFill>
                  <a:schemeClr val="bg1"/>
                </a:solidFill>
              </a:rPr>
              <a:t> (13</a:t>
            </a:r>
            <a:r>
              <a:rPr lang="en-US" sz="1400" b="1" baseline="30000" dirty="0">
                <a:solidFill>
                  <a:schemeClr val="bg1"/>
                </a:solidFill>
              </a:rPr>
              <a:t>th</a:t>
            </a:r>
            <a:r>
              <a:rPr lang="en-US" sz="1400" b="1" dirty="0">
                <a:solidFill>
                  <a:schemeClr val="bg1"/>
                </a:solidFill>
              </a:rPr>
              <a:t> fastest in the US)</a:t>
            </a:r>
          </a:p>
        </p:txBody>
      </p:sp>
    </p:spTree>
    <p:extLst>
      <p:ext uri="{BB962C8B-B14F-4D97-AF65-F5344CB8AC3E}">
        <p14:creationId xmlns:p14="http://schemas.microsoft.com/office/powerpoint/2010/main" val="2425941405"/>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62" name="Rectangle 2"/>
          <p:cNvSpPr>
            <a:spLocks noGrp="1" noChangeArrowheads="1"/>
          </p:cNvSpPr>
          <p:nvPr>
            <p:ph type="title"/>
          </p:nvPr>
        </p:nvSpPr>
        <p:spPr/>
        <p:txBody>
          <a:bodyPr/>
          <a:lstStyle/>
          <a:p>
            <a:r>
              <a:rPr lang="en-US" dirty="0"/>
              <a:t>US Unemployment Rate Forecast: 2007:Q1–2026:Q4</a:t>
            </a:r>
          </a:p>
        </p:txBody>
      </p:sp>
      <p:graphicFrame>
        <p:nvGraphicFramePr>
          <p:cNvPr id="6924291" name="Object 3"/>
          <p:cNvGraphicFramePr>
            <a:graphicFrameLocks noGrp="1" noChangeAspect="1"/>
          </p:cNvGraphicFramePr>
          <p:nvPr>
            <p:ph type="chart" idx="4294967295"/>
          </p:nvPr>
        </p:nvGraphicFramePr>
        <p:xfrm>
          <a:off x="397935" y="1242366"/>
          <a:ext cx="11380776" cy="5103813"/>
        </p:xfrm>
        <a:graphic>
          <a:graphicData uri="http://schemas.openxmlformats.org/presentationml/2006/ole">
            <mc:AlternateContent xmlns:mc="http://schemas.openxmlformats.org/markup-compatibility/2006">
              <mc:Choice xmlns:v="urn:schemas-microsoft-com:vml" Requires="v">
                <p:oleObj name="Chart" r:id="rId3" imgW="8191428" imgH="4229139" progId="MSGraph.Chart.8">
                  <p:embed followColorScheme="full"/>
                </p:oleObj>
              </mc:Choice>
              <mc:Fallback>
                <p:oleObj name="Chart" r:id="rId3" imgW="8191428" imgH="4229139" progId="MSGraph.Chart.8">
                  <p:embed followColorScheme="full"/>
                  <p:pic>
                    <p:nvPicPr>
                      <p:cNvPr id="6924291" name="Object 3"/>
                      <p:cNvPicPr>
                        <a:picLocks noChangeAspect="1" noChangeArrowheads="1"/>
                      </p:cNvPicPr>
                      <p:nvPr/>
                    </p:nvPicPr>
                    <p:blipFill>
                      <a:blip r:embed="rId4"/>
                      <a:srcRect/>
                      <a:stretch>
                        <a:fillRect/>
                      </a:stretch>
                    </p:blipFill>
                    <p:spPr bwMode="auto">
                      <a:xfrm>
                        <a:off x="397935" y="1242366"/>
                        <a:ext cx="11380776" cy="5103813"/>
                      </a:xfrm>
                      <a:prstGeom prst="rect">
                        <a:avLst/>
                      </a:prstGeom>
                      <a:noFill/>
                    </p:spPr>
                  </p:pic>
                </p:oleObj>
              </mc:Fallback>
            </mc:AlternateContent>
          </a:graphicData>
        </a:graphic>
      </p:graphicFrame>
      <p:sp>
        <p:nvSpPr>
          <p:cNvPr id="7073797" name="AutoShape 5"/>
          <p:cNvSpPr>
            <a:spLocks noChangeArrowheads="1"/>
          </p:cNvSpPr>
          <p:nvPr/>
        </p:nvSpPr>
        <p:spPr bwMode="blackWhite">
          <a:xfrm>
            <a:off x="1313110" y="800821"/>
            <a:ext cx="4055587" cy="1666334"/>
          </a:xfrm>
          <a:prstGeom prst="wedgeRectCallout">
            <a:avLst>
              <a:gd name="adj1" fmla="val -16836"/>
              <a:gd name="adj2" fmla="val 607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u="sng" dirty="0">
                <a:solidFill>
                  <a:schemeClr val="bg1"/>
                </a:solidFill>
                <a:cs typeface="+mn-cs"/>
              </a:rPr>
              <a:t>Great Recession</a:t>
            </a:r>
          </a:p>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Rising unemployment eroded payrolls and WC’s exposure base.</a:t>
            </a:r>
          </a:p>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Unemployment peaked at 10% in late 2009.</a:t>
            </a:r>
          </a:p>
        </p:txBody>
      </p:sp>
      <p:sp>
        <p:nvSpPr>
          <p:cNvPr id="45064" name="Rectangle 5"/>
          <p:cNvSpPr>
            <a:spLocks noChangeArrowheads="1"/>
          </p:cNvSpPr>
          <p:nvPr/>
        </p:nvSpPr>
        <p:spPr bwMode="auto">
          <a:xfrm>
            <a:off x="1558038" y="6331577"/>
            <a:ext cx="10878890"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forecasts ;          = actuals</a:t>
            </a:r>
          </a:p>
          <a:p>
            <a:pPr eaLnBrk="0" hangingPunct="0">
              <a:lnSpc>
                <a:spcPct val="85000"/>
              </a:lnSpc>
              <a:spcBef>
                <a:spcPct val="25000"/>
              </a:spcBef>
              <a:buClr>
                <a:schemeClr val="accent2"/>
              </a:buClr>
              <a:buFont typeface="Wingdings" pitchFamily="2" charset="2"/>
              <a:buNone/>
            </a:pPr>
            <a:r>
              <a:rPr lang="en-US" sz="1100" dirty="0"/>
              <a:t>Sources: US Bureau of Labor Statistics; Wells Fargo Securities (9/25 edition); Risk and Uncertainty Management Center, University of South Carolina.</a:t>
            </a:r>
          </a:p>
        </p:txBody>
      </p:sp>
      <p:sp>
        <p:nvSpPr>
          <p:cNvPr id="45065" name="Rectangle 6"/>
          <p:cNvSpPr>
            <a:spLocks noChangeArrowheads="1"/>
          </p:cNvSpPr>
          <p:nvPr/>
        </p:nvSpPr>
        <p:spPr bwMode="auto">
          <a:xfrm>
            <a:off x="1966914" y="6346633"/>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3069509" y="6346633"/>
            <a:ext cx="277542" cy="123297"/>
          </a:xfrm>
          <a:prstGeom prst="rect">
            <a:avLst/>
          </a:prstGeom>
          <a:solidFill>
            <a:schemeClr val="accent1"/>
          </a:solidFill>
          <a:ln w="9525">
            <a:noFill/>
            <a:miter lim="800000"/>
            <a:headEnd/>
            <a:tailEnd/>
          </a:ln>
        </p:spPr>
        <p:txBody>
          <a:bodyPr wrap="none" anchor="ctr"/>
          <a:lstStyle/>
          <a:p>
            <a:endParaRPr lang="en-US"/>
          </a:p>
        </p:txBody>
      </p:sp>
      <p:sp>
        <p:nvSpPr>
          <p:cNvPr id="13" name="AutoShape 5"/>
          <p:cNvSpPr>
            <a:spLocks noChangeArrowheads="1"/>
          </p:cNvSpPr>
          <p:nvPr/>
        </p:nvSpPr>
        <p:spPr bwMode="blackWhite">
          <a:xfrm>
            <a:off x="5452666" y="999717"/>
            <a:ext cx="2487980" cy="1255445"/>
          </a:xfrm>
          <a:prstGeom prst="wedgeRectCallout">
            <a:avLst>
              <a:gd name="adj1" fmla="val 56044"/>
              <a:gd name="adj2" fmla="val 30598"/>
            </a:avLst>
          </a:prstGeom>
          <a:solidFill>
            <a:srgbClr val="FF0000"/>
          </a:solidFill>
          <a:ln w="28575" algn="ctr">
            <a:solidFill>
              <a:srgbClr val="FF0000"/>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US unemployment rate peaked at 14.7% in April 2020       (13.1% Q2 avg.)</a:t>
            </a:r>
            <a:endParaRPr lang="en-US" sz="2000" b="1" i="1" dirty="0">
              <a:solidFill>
                <a:schemeClr val="bg1"/>
              </a:solidFill>
              <a:cs typeface="+mn-cs"/>
            </a:endParaRPr>
          </a:p>
        </p:txBody>
      </p:sp>
      <p:sp>
        <p:nvSpPr>
          <p:cNvPr id="2" name="TextBox 1"/>
          <p:cNvSpPr txBox="1"/>
          <p:nvPr/>
        </p:nvSpPr>
        <p:spPr>
          <a:xfrm>
            <a:off x="5368697" y="2337921"/>
            <a:ext cx="2645369" cy="1754326"/>
          </a:xfrm>
          <a:prstGeom prst="rect">
            <a:avLst/>
          </a:prstGeom>
          <a:solidFill>
            <a:srgbClr val="C00000"/>
          </a:solidFill>
        </p:spPr>
        <p:txBody>
          <a:bodyPr wrap="square" rtlCol="0">
            <a:spAutoFit/>
          </a:bodyPr>
          <a:lstStyle/>
          <a:p>
            <a:pPr algn="ctr"/>
            <a:r>
              <a:rPr lang="en-US" b="1" dirty="0">
                <a:solidFill>
                  <a:schemeClr val="bg1"/>
                </a:solidFill>
              </a:rPr>
              <a:t>At 4.3% in Aug. 2025, the unemployment rate remains low, but tariff impacts are expected to push unemployment higher</a:t>
            </a:r>
          </a:p>
        </p:txBody>
      </p:sp>
      <p:sp>
        <p:nvSpPr>
          <p:cNvPr id="10" name="TextBox 9"/>
          <p:cNvSpPr txBox="1"/>
          <p:nvPr/>
        </p:nvSpPr>
        <p:spPr>
          <a:xfrm>
            <a:off x="9084077" y="818380"/>
            <a:ext cx="3010493" cy="1815882"/>
          </a:xfrm>
          <a:prstGeom prst="rect">
            <a:avLst/>
          </a:prstGeom>
          <a:solidFill>
            <a:schemeClr val="bg2"/>
          </a:solidFill>
        </p:spPr>
        <p:txBody>
          <a:bodyPr wrap="square" rtlCol="0">
            <a:spAutoFit/>
          </a:bodyPr>
          <a:lstStyle/>
          <a:p>
            <a:pPr algn="ctr"/>
            <a:r>
              <a:rPr lang="en-US" sz="2000" b="1" i="1" dirty="0">
                <a:solidFill>
                  <a:schemeClr val="bg1"/>
                </a:solidFill>
              </a:rPr>
              <a:t>2.6M jobs added in 2023 and 2.0M in 2024. </a:t>
            </a:r>
            <a:r>
              <a:rPr lang="en-US" sz="2000" b="1" dirty="0">
                <a:solidFill>
                  <a:schemeClr val="bg1"/>
                </a:solidFill>
              </a:rPr>
              <a:t>Through Aug. 2025, 598K jobs added.</a:t>
            </a:r>
            <a:r>
              <a:rPr lang="en-US" sz="1600" b="1" i="1" dirty="0">
                <a:solidFill>
                  <a:schemeClr val="bg1"/>
                </a:solidFill>
              </a:rPr>
              <a:t>     (Data include all major revisions)</a:t>
            </a:r>
            <a:endParaRPr lang="en-US" sz="2000" b="1" i="1" dirty="0">
              <a:solidFill>
                <a:schemeClr val="bg1"/>
              </a:solidFill>
            </a:endParaRPr>
          </a:p>
        </p:txBody>
      </p:sp>
      <p:sp>
        <p:nvSpPr>
          <p:cNvPr id="11" name="AutoShape 5">
            <a:extLst>
              <a:ext uri="{FF2B5EF4-FFF2-40B4-BE49-F238E27FC236}">
                <a16:creationId xmlns:a16="http://schemas.microsoft.com/office/drawing/2014/main" id="{BE37E51C-F71D-439A-A6DB-306CA160F462}"/>
              </a:ext>
            </a:extLst>
          </p:cNvPr>
          <p:cNvSpPr>
            <a:spLocks noChangeArrowheads="1"/>
          </p:cNvSpPr>
          <p:nvPr/>
        </p:nvSpPr>
        <p:spPr bwMode="blackWhite">
          <a:xfrm>
            <a:off x="9059159" y="2991501"/>
            <a:ext cx="3010493" cy="1401390"/>
          </a:xfrm>
          <a:prstGeom prst="wedgeRectCallout">
            <a:avLst>
              <a:gd name="adj1" fmla="val 17157"/>
              <a:gd name="adj2" fmla="val 88739"/>
            </a:avLst>
          </a:prstGeom>
          <a:solidFill>
            <a:srgbClr val="FF0000"/>
          </a:solidFill>
          <a:ln w="28575" algn="ctr">
            <a:solidFill>
              <a:srgbClr val="FF0000"/>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Unemployment rate is expected to rise due to a tariff-induced economic slowdown though increase will be tempered by slower labor market growth due in large part to restrictive immigration policies</a:t>
            </a:r>
            <a:endParaRPr lang="en-US" sz="1400" b="1" i="1" dirty="0">
              <a:solidFill>
                <a:schemeClr val="bg1"/>
              </a:solidFill>
              <a:cs typeface="+mn-cs"/>
            </a:endParaRPr>
          </a:p>
        </p:txBody>
      </p:sp>
    </p:spTree>
    <p:extLst>
      <p:ext uri="{BB962C8B-B14F-4D97-AF65-F5344CB8AC3E}">
        <p14:creationId xmlns:p14="http://schemas.microsoft.com/office/powerpoint/2010/main" val="13205495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3"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924290" name="Rectangle 2"/>
          <p:cNvSpPr>
            <a:spLocks noGrp="1" noChangeArrowheads="1"/>
          </p:cNvSpPr>
          <p:nvPr>
            <p:ph type="title" idx="4294967295"/>
          </p:nvPr>
        </p:nvSpPr>
        <p:spPr>
          <a:xfrm>
            <a:off x="88401" y="-117575"/>
            <a:ext cx="11784620" cy="1066800"/>
          </a:xfrm>
        </p:spPr>
        <p:txBody>
          <a:bodyPr/>
          <a:lstStyle/>
          <a:p>
            <a:pPr>
              <a:lnSpc>
                <a:spcPct val="100000"/>
              </a:lnSpc>
            </a:pPr>
            <a:r>
              <a:rPr lang="en-US" altLang="en-US" sz="3200" dirty="0">
                <a:latin typeface="Arial "/>
              </a:rPr>
              <a:t>Unemployment</a:t>
            </a:r>
            <a:r>
              <a:rPr lang="en-US" altLang="en-US" sz="3200" b="1" dirty="0">
                <a:solidFill>
                  <a:srgbClr val="225A7A"/>
                </a:solidFill>
                <a:latin typeface="Arial "/>
              </a:rPr>
              <a:t> Rate by State, Q2 2025</a:t>
            </a:r>
            <a:endParaRPr lang="en-US" altLang="en-US" sz="2400" b="1" dirty="0">
              <a:solidFill>
                <a:srgbClr val="225A7A"/>
              </a:solidFill>
              <a:latin typeface="Arial "/>
            </a:endParaRPr>
          </a:p>
        </p:txBody>
      </p:sp>
      <p:sp>
        <p:nvSpPr>
          <p:cNvPr id="3080" name="Slide Number Placeholder 7"/>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43</a:t>
            </a:fld>
            <a:endParaRPr lang="en-US" altLang="en-US" sz="1400">
              <a:latin typeface="Arial" panose="020B0604020202020204" pitchFamily="34" charset="0"/>
            </a:endParaRPr>
          </a:p>
        </p:txBody>
      </p:sp>
      <p:sp>
        <p:nvSpPr>
          <p:cNvPr id="5" name="Rectangle 5">
            <a:extLst>
              <a:ext uri="{FF2B5EF4-FFF2-40B4-BE49-F238E27FC236}">
                <a16:creationId xmlns:a16="http://schemas.microsoft.com/office/drawing/2014/main" id="{0CCBA9F4-765B-1438-6FB5-C1C17DF67EE3}"/>
              </a:ext>
            </a:extLst>
          </p:cNvPr>
          <p:cNvSpPr>
            <a:spLocks noChangeArrowheads="1"/>
          </p:cNvSpPr>
          <p:nvPr/>
        </p:nvSpPr>
        <p:spPr bwMode="auto">
          <a:xfrm>
            <a:off x="-207523" y="6507816"/>
            <a:ext cx="11438626"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US Dept. of Labor and Wells Fargo Economics; Risk and Uncertainty Management Center, University of South Carolina.</a:t>
            </a:r>
          </a:p>
        </p:txBody>
      </p:sp>
      <p:sp>
        <p:nvSpPr>
          <p:cNvPr id="6" name="AutoShape 6">
            <a:extLst>
              <a:ext uri="{FF2B5EF4-FFF2-40B4-BE49-F238E27FC236}">
                <a16:creationId xmlns:a16="http://schemas.microsoft.com/office/drawing/2014/main" id="{4FC8D2C9-F260-A035-43BF-7E025B0C57E7}"/>
              </a:ext>
            </a:extLst>
          </p:cNvPr>
          <p:cNvSpPr>
            <a:spLocks noChangeArrowheads="1"/>
          </p:cNvSpPr>
          <p:nvPr/>
        </p:nvSpPr>
        <p:spPr bwMode="blackWhite">
          <a:xfrm>
            <a:off x="9353760" y="1289705"/>
            <a:ext cx="2160532" cy="3072545"/>
          </a:xfrm>
          <a:prstGeom prst="wedgeRectCallout">
            <a:avLst>
              <a:gd name="adj1" fmla="val 31659"/>
              <a:gd name="adj2" fmla="val -16100"/>
            </a:avLst>
          </a:prstGeom>
          <a:solidFill>
            <a:srgbClr val="28688C"/>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b="1" dirty="0">
                <a:solidFill>
                  <a:srgbClr val="FFFFFF"/>
                </a:solidFill>
              </a:rPr>
              <a:t>Unemployment has remained relatively low in 2025 despite slower job growth and significat economy uncertainty</a:t>
            </a:r>
          </a:p>
          <a:p>
            <a:pPr algn="ctr" eaLnBrk="0" hangingPunct="0">
              <a:lnSpc>
                <a:spcPct val="90000"/>
              </a:lnSpc>
              <a:spcBef>
                <a:spcPct val="50000"/>
              </a:spcBef>
              <a:buClr>
                <a:schemeClr val="bg1"/>
              </a:buClr>
              <a:defRPr/>
            </a:pPr>
            <a:r>
              <a:rPr lang="pt-BR" b="1" i="1" dirty="0">
                <a:solidFill>
                  <a:srgbClr val="FFFF00"/>
                </a:solidFill>
              </a:rPr>
              <a:t>The “No Hire, No Fire” economy </a:t>
            </a:r>
          </a:p>
        </p:txBody>
      </p:sp>
      <p:pic>
        <p:nvPicPr>
          <p:cNvPr id="4" name="Picture 3">
            <a:extLst>
              <a:ext uri="{FF2B5EF4-FFF2-40B4-BE49-F238E27FC236}">
                <a16:creationId xmlns:a16="http://schemas.microsoft.com/office/drawing/2014/main" id="{897E809C-11E5-4C3D-AD35-CF51E8A6347D}"/>
              </a:ext>
            </a:extLst>
          </p:cNvPr>
          <p:cNvPicPr>
            <a:picLocks noChangeAspect="1"/>
          </p:cNvPicPr>
          <p:nvPr/>
        </p:nvPicPr>
        <p:blipFill>
          <a:blip r:embed="rId3"/>
          <a:stretch>
            <a:fillRect/>
          </a:stretch>
        </p:blipFill>
        <p:spPr>
          <a:xfrm>
            <a:off x="667324" y="865762"/>
            <a:ext cx="8107513" cy="5301574"/>
          </a:xfrm>
          <a:prstGeom prst="rect">
            <a:avLst/>
          </a:prstGeom>
        </p:spPr>
      </p:pic>
      <p:sp>
        <p:nvSpPr>
          <p:cNvPr id="10" name="AutoShape 6">
            <a:extLst>
              <a:ext uri="{FF2B5EF4-FFF2-40B4-BE49-F238E27FC236}">
                <a16:creationId xmlns:a16="http://schemas.microsoft.com/office/drawing/2014/main" id="{BFDFBF5D-05DF-45A1-AAD3-437C4A188F9B}"/>
              </a:ext>
            </a:extLst>
          </p:cNvPr>
          <p:cNvSpPr>
            <a:spLocks noChangeArrowheads="1"/>
          </p:cNvSpPr>
          <p:nvPr/>
        </p:nvSpPr>
        <p:spPr bwMode="blackWhite">
          <a:xfrm>
            <a:off x="4363267" y="5543371"/>
            <a:ext cx="2987238" cy="989011"/>
          </a:xfrm>
          <a:prstGeom prst="wedgeRectCallout">
            <a:avLst>
              <a:gd name="adj1" fmla="val -44262"/>
              <a:gd name="adj2" fmla="val -167015"/>
            </a:avLst>
          </a:prstGeom>
          <a:solidFill>
            <a:srgbClr val="28688C"/>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b="1" dirty="0">
                <a:solidFill>
                  <a:srgbClr val="FFFFFF"/>
                </a:solidFill>
              </a:rPr>
              <a:t>TX unemployment rate of 4.1% was just below that of the US overall in Q2</a:t>
            </a:r>
          </a:p>
        </p:txBody>
      </p:sp>
    </p:spTree>
    <p:extLst>
      <p:ext uri="{BB962C8B-B14F-4D97-AF65-F5344CB8AC3E}">
        <p14:creationId xmlns:p14="http://schemas.microsoft.com/office/powerpoint/2010/main" val="3563099520"/>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2000"/>
                            </p:stCondLst>
                            <p:childTnLst>
                              <p:par>
                                <p:cTn id="13" presetID="22" presetClass="entr" presetSubtype="1"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6"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ext uri="{D42A27DB-BD31-4B8C-83A1-F6EECF244321}">
                <p14:modId xmlns:p14="http://schemas.microsoft.com/office/powerpoint/2010/main" val="2014612918"/>
              </p:ext>
            </p:extLst>
          </p:nvPr>
        </p:nvGraphicFramePr>
        <p:xfrm>
          <a:off x="378560" y="1162050"/>
          <a:ext cx="9474168" cy="5695950"/>
        </p:xfrm>
        <a:graphic>
          <a:graphicData uri="http://schemas.openxmlformats.org/presentationml/2006/ole">
            <mc:AlternateContent xmlns:mc="http://schemas.openxmlformats.org/markup-compatibility/2006">
              <mc:Choice xmlns:v="urn:schemas-microsoft-com:vml" Requires="v">
                <p:oleObj name="Chart" r:id="rId2" imgW="8610728" imgH="5524543" progId="MSGraph.Chart.8">
                  <p:embed followColorScheme="full"/>
                </p:oleObj>
              </mc:Choice>
              <mc:Fallback>
                <p:oleObj name="Chart" r:id="rId2" imgW="8610728" imgH="5524543" progId="MSGraph.Chart.8">
                  <p:embed followColorScheme="full"/>
                  <p:pic>
                    <p:nvPicPr>
                      <p:cNvPr id="53250" name="Object 2"/>
                      <p:cNvPicPr>
                        <a:picLocks noChangeAspect="1" noChangeArrowheads="1"/>
                      </p:cNvPicPr>
                      <p:nvPr/>
                    </p:nvPicPr>
                    <p:blipFill>
                      <a:blip r:embed="rId3"/>
                      <a:srcRect/>
                      <a:stretch>
                        <a:fillRect/>
                      </a:stretch>
                    </p:blipFill>
                    <p:spPr bwMode="auto">
                      <a:xfrm>
                        <a:off x="378560" y="1162050"/>
                        <a:ext cx="9474168" cy="5695950"/>
                      </a:xfrm>
                      <a:prstGeom prst="rect">
                        <a:avLst/>
                      </a:prstGeom>
                      <a:noFill/>
                    </p:spPr>
                  </p:pic>
                </p:oleObj>
              </mc:Fallback>
            </mc:AlternateContent>
          </a:graphicData>
        </a:graphic>
      </p:graphicFrame>
      <p:sp>
        <p:nvSpPr>
          <p:cNvPr id="53251" name="Rectangle 3"/>
          <p:cNvSpPr>
            <a:spLocks noGrp="1" noChangeArrowheads="1"/>
          </p:cNvSpPr>
          <p:nvPr>
            <p:ph type="title" idx="4294967295"/>
          </p:nvPr>
        </p:nvSpPr>
        <p:spPr>
          <a:xfrm>
            <a:off x="133980" y="355620"/>
            <a:ext cx="12058020" cy="610964"/>
          </a:xfrm>
        </p:spPr>
        <p:txBody>
          <a:bodyPr vert="horz" wrap="square" lIns="92075" tIns="46038" rIns="92075" bIns="46038" numCol="1" anchor="b" anchorCtr="0" compatLnSpc="1">
            <a:prstTxWarp prst="textNoShape">
              <a:avLst/>
            </a:prstTxWarp>
          </a:bodyPr>
          <a:lstStyle/>
          <a:p>
            <a:pPr>
              <a:lnSpc>
                <a:spcPct val="85000"/>
              </a:lnSpc>
            </a:pPr>
            <a:r>
              <a:rPr lang="en-US" sz="3200" b="1" dirty="0">
                <a:solidFill>
                  <a:srgbClr val="225A7A"/>
                </a:solidFill>
              </a:rPr>
              <a:t>Probability the U.S. Is in a Recession Within Next 12 Months: </a:t>
            </a:r>
            <a:br>
              <a:rPr lang="en-US" sz="3200" b="1" dirty="0">
                <a:solidFill>
                  <a:srgbClr val="225A7A"/>
                </a:solidFill>
              </a:rPr>
            </a:br>
            <a:r>
              <a:rPr lang="en-US" sz="3200" b="1" dirty="0">
                <a:solidFill>
                  <a:srgbClr val="225A7A"/>
                </a:solidFill>
              </a:rPr>
              <a:t>Jan. 2017 – July 2025*</a:t>
            </a:r>
            <a:endParaRPr lang="en-US" sz="3200" b="1" i="1" dirty="0">
              <a:solidFill>
                <a:srgbClr val="225A7A"/>
              </a:solidFill>
            </a:endParaRPr>
          </a:p>
        </p:txBody>
      </p:sp>
      <p:sp>
        <p:nvSpPr>
          <p:cNvPr id="53252" name="Rectangle 4"/>
          <p:cNvSpPr>
            <a:spLocks noChangeArrowheads="1"/>
          </p:cNvSpPr>
          <p:nvPr/>
        </p:nvSpPr>
        <p:spPr bwMode="auto">
          <a:xfrm>
            <a:off x="104796" y="6294487"/>
            <a:ext cx="10021697" cy="577723"/>
          </a:xfrm>
          <a:prstGeom prst="rect">
            <a:avLst/>
          </a:prstGeom>
          <a:noFill/>
          <a:ln w="9525">
            <a:noFill/>
            <a:miter lim="800000"/>
            <a:headEnd/>
            <a:tailEnd/>
          </a:ln>
        </p:spPr>
        <p:txBody>
          <a:bodyPr wrap="square" lIns="92075" tIns="46038" rIns="92075" bIns="46038">
            <a:spAutoFit/>
          </a:bodyPr>
          <a:lstStyle/>
          <a:p>
            <a:pPr eaLnBrk="0" hangingPunct="0"/>
            <a:r>
              <a:rPr lang="en-US" sz="1050" dirty="0"/>
              <a:t>*July 2025 survey included the responses of 69 economists. </a:t>
            </a:r>
          </a:p>
          <a:p>
            <a:pPr eaLnBrk="0" hangingPunct="0"/>
            <a:r>
              <a:rPr lang="en-US" sz="1050" dirty="0"/>
              <a:t>Source: Wall Street Journal surveys of economists: </a:t>
            </a:r>
            <a:r>
              <a:rPr lang="en-US" sz="1050" dirty="0">
                <a:hlinkClick r:id="rId4"/>
              </a:rPr>
              <a:t>https://www.wsj.com/economy/central-banking/where-do-economists-think-were-headed-these-are-their-predictions-b3db91ea?mod=hp_listb_pos1</a:t>
            </a:r>
            <a:r>
              <a:rPr lang="en-US" sz="1050" dirty="0"/>
              <a:t>; </a:t>
            </a:r>
            <a:r>
              <a:rPr lang="en-US" sz="1050" dirty="0">
                <a:solidFill>
                  <a:srgbClr val="4B9FCD"/>
                </a:solidFill>
              </a:rPr>
              <a:t> </a:t>
            </a:r>
            <a:r>
              <a:rPr lang="en-US" sz="1050" dirty="0"/>
              <a:t>Risk and Uncertainty Management Center, University of South Carolina.</a:t>
            </a:r>
          </a:p>
        </p:txBody>
      </p:sp>
      <p:sp>
        <p:nvSpPr>
          <p:cNvPr id="6487045" name="Text Box 5"/>
          <p:cNvSpPr txBox="1">
            <a:spLocks noChangeArrowheads="1"/>
          </p:cNvSpPr>
          <p:nvPr/>
        </p:nvSpPr>
        <p:spPr bwMode="auto">
          <a:xfrm rot="10800000">
            <a:off x="9875653" y="1905000"/>
            <a:ext cx="432170"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12" name="AutoShape 6">
            <a:extLst>
              <a:ext uri="{FF2B5EF4-FFF2-40B4-BE49-F238E27FC236}">
                <a16:creationId xmlns:a16="http://schemas.microsoft.com/office/drawing/2014/main" id="{A5021C7D-850F-41C6-B7C1-3F1FABDF8376}"/>
              </a:ext>
            </a:extLst>
          </p:cNvPr>
          <p:cNvSpPr>
            <a:spLocks noChangeArrowheads="1"/>
          </p:cNvSpPr>
          <p:nvPr/>
        </p:nvSpPr>
        <p:spPr bwMode="blackWhite">
          <a:xfrm>
            <a:off x="6431802" y="4559284"/>
            <a:ext cx="1655874" cy="1155896"/>
          </a:xfrm>
          <a:prstGeom prst="wedgeRectCallout">
            <a:avLst>
              <a:gd name="adj1" fmla="val 95216"/>
              <a:gd name="adj2" fmla="val 407"/>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Jan. 2025</a:t>
            </a:r>
          </a:p>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Probability of recession falls to 22% in January, just before Trump inauguration</a:t>
            </a:r>
          </a:p>
        </p:txBody>
      </p:sp>
      <p:sp>
        <p:nvSpPr>
          <p:cNvPr id="14" name="Oval 13">
            <a:extLst>
              <a:ext uri="{FF2B5EF4-FFF2-40B4-BE49-F238E27FC236}">
                <a16:creationId xmlns:a16="http://schemas.microsoft.com/office/drawing/2014/main" id="{D6F4DC06-40FD-4484-A206-3C0AE6B37D41}"/>
              </a:ext>
            </a:extLst>
          </p:cNvPr>
          <p:cNvSpPr/>
          <p:nvPr/>
        </p:nvSpPr>
        <p:spPr>
          <a:xfrm>
            <a:off x="4312973" y="1927631"/>
            <a:ext cx="264432" cy="28840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6">
            <a:extLst>
              <a:ext uri="{FF2B5EF4-FFF2-40B4-BE49-F238E27FC236}">
                <a16:creationId xmlns:a16="http://schemas.microsoft.com/office/drawing/2014/main" id="{1B2BC5C1-3C81-4B69-946D-76293D6AAA20}"/>
              </a:ext>
            </a:extLst>
          </p:cNvPr>
          <p:cNvSpPr>
            <a:spLocks noChangeArrowheads="1"/>
          </p:cNvSpPr>
          <p:nvPr/>
        </p:nvSpPr>
        <p:spPr bwMode="blackWhite">
          <a:xfrm>
            <a:off x="2526902" y="1818234"/>
            <a:ext cx="1282578" cy="739049"/>
          </a:xfrm>
          <a:prstGeom prst="wedgeRectCallout">
            <a:avLst>
              <a:gd name="adj1" fmla="val 89166"/>
              <a:gd name="adj2" fmla="val -17569"/>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COVID: 96% chance of recession</a:t>
            </a:r>
          </a:p>
        </p:txBody>
      </p:sp>
      <p:sp>
        <p:nvSpPr>
          <p:cNvPr id="23" name="AutoShape 6">
            <a:extLst>
              <a:ext uri="{FF2B5EF4-FFF2-40B4-BE49-F238E27FC236}">
                <a16:creationId xmlns:a16="http://schemas.microsoft.com/office/drawing/2014/main" id="{B62F4997-346A-4F20-9118-FB156AD47774}"/>
              </a:ext>
            </a:extLst>
          </p:cNvPr>
          <p:cNvSpPr>
            <a:spLocks noChangeArrowheads="1"/>
          </p:cNvSpPr>
          <p:nvPr/>
        </p:nvSpPr>
        <p:spPr bwMode="blackWhite">
          <a:xfrm>
            <a:off x="1339306" y="2729932"/>
            <a:ext cx="2104092" cy="1872321"/>
          </a:xfrm>
          <a:prstGeom prst="wedgeRectCallout">
            <a:avLst>
              <a:gd name="adj1" fmla="val 2023"/>
              <a:gd name="adj2" fmla="val 82198"/>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Before COVID, economists typically assessed the risk of recession within the next 12 months at 15% -18%</a:t>
            </a:r>
          </a:p>
        </p:txBody>
      </p:sp>
      <p:sp>
        <p:nvSpPr>
          <p:cNvPr id="16" name="Oval 15">
            <a:extLst>
              <a:ext uri="{FF2B5EF4-FFF2-40B4-BE49-F238E27FC236}">
                <a16:creationId xmlns:a16="http://schemas.microsoft.com/office/drawing/2014/main" id="{133E3433-58B7-891D-5236-F39F0E5B2BE9}"/>
              </a:ext>
            </a:extLst>
          </p:cNvPr>
          <p:cNvSpPr/>
          <p:nvPr/>
        </p:nvSpPr>
        <p:spPr>
          <a:xfrm>
            <a:off x="5456296" y="5255256"/>
            <a:ext cx="264432" cy="28840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utoShape 6">
            <a:extLst>
              <a:ext uri="{FF2B5EF4-FFF2-40B4-BE49-F238E27FC236}">
                <a16:creationId xmlns:a16="http://schemas.microsoft.com/office/drawing/2014/main" id="{5BDA4D97-B2DB-BA0D-F9AC-E8B923C109C1}"/>
              </a:ext>
            </a:extLst>
          </p:cNvPr>
          <p:cNvSpPr>
            <a:spLocks noChangeArrowheads="1"/>
          </p:cNvSpPr>
          <p:nvPr/>
        </p:nvSpPr>
        <p:spPr bwMode="blackWhite">
          <a:xfrm>
            <a:off x="5004806" y="3461895"/>
            <a:ext cx="1509981" cy="862243"/>
          </a:xfrm>
          <a:prstGeom prst="wedgeRectCallout">
            <a:avLst>
              <a:gd name="adj1" fmla="val -7950"/>
              <a:gd name="adj2" fmla="val 151830"/>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July 2021</a:t>
            </a:r>
          </a:p>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Probability of recession falls to just 12%</a:t>
            </a:r>
          </a:p>
        </p:txBody>
      </p:sp>
      <p:sp>
        <p:nvSpPr>
          <p:cNvPr id="13" name="AutoShape 8">
            <a:extLst>
              <a:ext uri="{FF2B5EF4-FFF2-40B4-BE49-F238E27FC236}">
                <a16:creationId xmlns:a16="http://schemas.microsoft.com/office/drawing/2014/main" id="{E4F51B65-B249-E7DB-4AD6-6CAA764DCA64}"/>
              </a:ext>
            </a:extLst>
          </p:cNvPr>
          <p:cNvSpPr>
            <a:spLocks noChangeArrowheads="1"/>
          </p:cNvSpPr>
          <p:nvPr/>
        </p:nvSpPr>
        <p:spPr bwMode="blackWhite">
          <a:xfrm>
            <a:off x="7317307" y="769538"/>
            <a:ext cx="4426102" cy="1353046"/>
          </a:xfrm>
          <a:prstGeom prst="wedgeRectCallout">
            <a:avLst>
              <a:gd name="adj1" fmla="val 19522"/>
              <a:gd name="adj2" fmla="val 48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Recession odds decreased substantially since 2022…but tariff concerns are pushing the odds back up </a:t>
            </a:r>
          </a:p>
        </p:txBody>
      </p:sp>
      <p:sp>
        <p:nvSpPr>
          <p:cNvPr id="2" name="AutoShape 7">
            <a:extLst>
              <a:ext uri="{FF2B5EF4-FFF2-40B4-BE49-F238E27FC236}">
                <a16:creationId xmlns:a16="http://schemas.microsoft.com/office/drawing/2014/main" id="{C37EB76C-3E97-226F-6E73-1A40869C8CCF}"/>
              </a:ext>
            </a:extLst>
          </p:cNvPr>
          <p:cNvSpPr>
            <a:spLocks noChangeArrowheads="1"/>
          </p:cNvSpPr>
          <p:nvPr/>
        </p:nvSpPr>
        <p:spPr bwMode="blackWhite">
          <a:xfrm>
            <a:off x="9770852" y="5026485"/>
            <a:ext cx="2395313" cy="1714052"/>
          </a:xfrm>
          <a:prstGeom prst="wedgeRectCallout">
            <a:avLst>
              <a:gd name="adj1" fmla="val -4056"/>
              <a:gd name="adj2" fmla="val 465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i="1" u="sng" dirty="0">
                <a:solidFill>
                  <a:srgbClr val="FFFFFF"/>
                </a:solidFill>
              </a:rPr>
              <a:t>Recession?</a:t>
            </a:r>
          </a:p>
          <a:p>
            <a:pPr algn="ctr" eaLnBrk="0" hangingPunct="0">
              <a:lnSpc>
                <a:spcPct val="90000"/>
              </a:lnSpc>
              <a:spcBef>
                <a:spcPct val="50000"/>
              </a:spcBef>
              <a:buClr>
                <a:schemeClr val="bg1"/>
              </a:buClr>
              <a:defRPr/>
            </a:pPr>
            <a:r>
              <a:rPr lang="en-US" sz="1400" b="1" dirty="0">
                <a:solidFill>
                  <a:srgbClr val="FFFFFF"/>
                </a:solidFill>
              </a:rPr>
              <a:t>The economy achieved a “soft landing” in 2024, averting a recession most thought would result from higher interest rates—but  tariffs are raising recession worries </a:t>
            </a:r>
            <a:endParaRPr lang="en-US" sz="1400" b="1" dirty="0">
              <a:solidFill>
                <a:schemeClr val="bg1"/>
              </a:solidFill>
              <a:latin typeface="Arial" pitchFamily="34" charset="0"/>
              <a:cs typeface="+mn-cs"/>
            </a:endParaRPr>
          </a:p>
        </p:txBody>
      </p:sp>
      <p:sp>
        <p:nvSpPr>
          <p:cNvPr id="3" name="AutoShape 6">
            <a:extLst>
              <a:ext uri="{FF2B5EF4-FFF2-40B4-BE49-F238E27FC236}">
                <a16:creationId xmlns:a16="http://schemas.microsoft.com/office/drawing/2014/main" id="{AB1C2C6D-F161-1C7D-32B6-589CA782E2C0}"/>
              </a:ext>
            </a:extLst>
          </p:cNvPr>
          <p:cNvSpPr>
            <a:spLocks noChangeArrowheads="1"/>
          </p:cNvSpPr>
          <p:nvPr/>
        </p:nvSpPr>
        <p:spPr bwMode="blackWhite">
          <a:xfrm>
            <a:off x="5007628" y="2297593"/>
            <a:ext cx="1531785" cy="918440"/>
          </a:xfrm>
          <a:prstGeom prst="wedgeRectCallout">
            <a:avLst>
              <a:gd name="adj1" fmla="val 65176"/>
              <a:gd name="adj2" fmla="val 49113"/>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Oct. 2022</a:t>
            </a:r>
          </a:p>
          <a:p>
            <a:pPr algn="ctr" eaLnBrk="0" hangingPunct="0">
              <a:lnSpc>
                <a:spcPct val="90000"/>
              </a:lnSpc>
              <a:spcBef>
                <a:spcPct val="50000"/>
              </a:spcBef>
              <a:buClr>
                <a:schemeClr val="bg1"/>
              </a:buClr>
              <a:buFont typeface="Wingdings" pitchFamily="2" charset="2"/>
              <a:buNone/>
              <a:defRPr/>
            </a:pPr>
            <a:r>
              <a:rPr lang="en-US" sz="1200" b="1" i="1" dirty="0">
                <a:solidFill>
                  <a:schemeClr val="bg1"/>
                </a:solidFill>
                <a:cs typeface="+mn-cs"/>
              </a:rPr>
              <a:t>Probability of recession peaked at 64%</a:t>
            </a:r>
          </a:p>
        </p:txBody>
      </p:sp>
      <p:sp>
        <p:nvSpPr>
          <p:cNvPr id="4" name="Oval 3">
            <a:extLst>
              <a:ext uri="{FF2B5EF4-FFF2-40B4-BE49-F238E27FC236}">
                <a16:creationId xmlns:a16="http://schemas.microsoft.com/office/drawing/2014/main" id="{5797543A-3B42-C590-6DE9-B0E54792215E}"/>
              </a:ext>
            </a:extLst>
          </p:cNvPr>
          <p:cNvSpPr/>
          <p:nvPr/>
        </p:nvSpPr>
        <p:spPr>
          <a:xfrm>
            <a:off x="6844721" y="3235175"/>
            <a:ext cx="264432" cy="28840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8FCB7F6-F6D5-4541-923E-F6E71C249841}"/>
              </a:ext>
            </a:extLst>
          </p:cNvPr>
          <p:cNvSpPr/>
          <p:nvPr/>
        </p:nvSpPr>
        <p:spPr>
          <a:xfrm>
            <a:off x="8914750" y="4865798"/>
            <a:ext cx="264432" cy="28840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B27625C-D02B-0FAE-2864-706DE71C14B2}"/>
              </a:ext>
            </a:extLst>
          </p:cNvPr>
          <p:cNvSpPr/>
          <p:nvPr/>
        </p:nvSpPr>
        <p:spPr>
          <a:xfrm>
            <a:off x="9164132" y="3951393"/>
            <a:ext cx="264432" cy="28840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6">
            <a:extLst>
              <a:ext uri="{FF2B5EF4-FFF2-40B4-BE49-F238E27FC236}">
                <a16:creationId xmlns:a16="http://schemas.microsoft.com/office/drawing/2014/main" id="{57AF875E-E67D-130C-5086-1CAD310A7440}"/>
              </a:ext>
            </a:extLst>
          </p:cNvPr>
          <p:cNvSpPr>
            <a:spLocks noChangeArrowheads="1"/>
          </p:cNvSpPr>
          <p:nvPr/>
        </p:nvSpPr>
        <p:spPr bwMode="blackWhite">
          <a:xfrm>
            <a:off x="7765396" y="2187759"/>
            <a:ext cx="1739668" cy="1335826"/>
          </a:xfrm>
          <a:prstGeom prst="wedgeRectCallout">
            <a:avLst>
              <a:gd name="adj1" fmla="val 33066"/>
              <a:gd name="adj2" fmla="val 77831"/>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Apr. 2025</a:t>
            </a:r>
          </a:p>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Probability of recession soared to 45% as tariff threats roil markets, stoke inflation and slowdown fears</a:t>
            </a:r>
          </a:p>
        </p:txBody>
      </p:sp>
      <p:sp>
        <p:nvSpPr>
          <p:cNvPr id="20" name="Oval 19">
            <a:extLst>
              <a:ext uri="{FF2B5EF4-FFF2-40B4-BE49-F238E27FC236}">
                <a16:creationId xmlns:a16="http://schemas.microsoft.com/office/drawing/2014/main" id="{F02A4242-5833-4C33-8D28-414F7AD21577}"/>
              </a:ext>
            </a:extLst>
          </p:cNvPr>
          <p:cNvSpPr/>
          <p:nvPr/>
        </p:nvSpPr>
        <p:spPr>
          <a:xfrm>
            <a:off x="9382521" y="4433731"/>
            <a:ext cx="264432" cy="28840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utoShape 6">
            <a:extLst>
              <a:ext uri="{FF2B5EF4-FFF2-40B4-BE49-F238E27FC236}">
                <a16:creationId xmlns:a16="http://schemas.microsoft.com/office/drawing/2014/main" id="{939F52D3-FA3A-41C3-A0F0-D318B3C25392}"/>
              </a:ext>
            </a:extLst>
          </p:cNvPr>
          <p:cNvSpPr>
            <a:spLocks noChangeArrowheads="1"/>
          </p:cNvSpPr>
          <p:nvPr/>
        </p:nvSpPr>
        <p:spPr bwMode="blackWhite">
          <a:xfrm>
            <a:off x="9887998" y="3262864"/>
            <a:ext cx="1739668" cy="1044720"/>
          </a:xfrm>
          <a:prstGeom prst="wedgeRectCallout">
            <a:avLst>
              <a:gd name="adj1" fmla="val -63387"/>
              <a:gd name="adj2" fmla="val 68657"/>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July 2025</a:t>
            </a:r>
          </a:p>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Probability of recession falls to 33% as tariff fears ease somewhat</a:t>
            </a:r>
          </a:p>
        </p:txBody>
      </p:sp>
    </p:spTree>
    <p:extLst>
      <p:ext uri="{BB962C8B-B14F-4D97-AF65-F5344CB8AC3E}">
        <p14:creationId xmlns:p14="http://schemas.microsoft.com/office/powerpoint/2010/main" val="357861340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10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2000"/>
                            </p:stCondLst>
                            <p:childTnLst>
                              <p:par>
                                <p:cTn id="14" presetID="22" presetClass="entr" presetSubtype="2" fill="hold" grpId="0" nodeType="afterEffect">
                                  <p:stCondLst>
                                    <p:cond delay="100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500"/>
                                        <p:tgtEl>
                                          <p:spTgt spid="15"/>
                                        </p:tgtEl>
                                      </p:cBhvr>
                                    </p:animEffect>
                                  </p:childTnLst>
                                </p:cTn>
                              </p:par>
                            </p:childTnLst>
                          </p:cTn>
                        </p:par>
                        <p:par>
                          <p:cTn id="17" fill="hold">
                            <p:stCondLst>
                              <p:cond delay="3500"/>
                            </p:stCondLst>
                            <p:childTnLst>
                              <p:par>
                                <p:cTn id="18" presetID="22" presetClass="entr" presetSubtype="2" fill="hold" grpId="0" nodeType="afterEffect">
                                  <p:stCondLst>
                                    <p:cond delay="1000"/>
                                  </p:stCondLst>
                                  <p:childTnLst>
                                    <p:set>
                                      <p:cBhvr>
                                        <p:cTn id="19" dur="1" fill="hold">
                                          <p:stCondLst>
                                            <p:cond delay="0"/>
                                          </p:stCondLst>
                                        </p:cTn>
                                        <p:tgtEl>
                                          <p:spTgt spid="23"/>
                                        </p:tgtEl>
                                        <p:attrNameLst>
                                          <p:attrName>style.visibility</p:attrName>
                                        </p:attrNameLst>
                                      </p:cBhvr>
                                      <p:to>
                                        <p:strVal val="visible"/>
                                      </p:to>
                                    </p:set>
                                    <p:animEffect transition="in" filter="wipe(right)">
                                      <p:cBhvr>
                                        <p:cTn id="20" dur="500"/>
                                        <p:tgtEl>
                                          <p:spTgt spid="23"/>
                                        </p:tgtEl>
                                      </p:cBhvr>
                                    </p:animEffect>
                                  </p:childTnLst>
                                </p:cTn>
                              </p:par>
                            </p:childTnLst>
                          </p:cTn>
                        </p:par>
                        <p:par>
                          <p:cTn id="21" fill="hold">
                            <p:stCondLst>
                              <p:cond delay="5000"/>
                            </p:stCondLst>
                            <p:childTnLst>
                              <p:par>
                                <p:cTn id="22" presetID="22" presetClass="entr" presetSubtype="2" fill="hold" grpId="0" nodeType="afterEffect">
                                  <p:stCondLst>
                                    <p:cond delay="100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par>
                          <p:cTn id="25" fill="hold">
                            <p:stCondLst>
                              <p:cond delay="6500"/>
                            </p:stCondLst>
                            <p:childTnLst>
                              <p:par>
                                <p:cTn id="26" presetID="22" presetClass="entr" presetSubtype="2" fill="hold" grpId="0" nodeType="afterEffect">
                                  <p:stCondLst>
                                    <p:cond delay="100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childTnLst>
                          </p:cTn>
                        </p:par>
                        <p:par>
                          <p:cTn id="29" fill="hold">
                            <p:stCondLst>
                              <p:cond delay="8000"/>
                            </p:stCondLst>
                            <p:childTnLst>
                              <p:par>
                                <p:cTn id="30" presetID="22" presetClass="entr" presetSubtype="4" fill="hold" grpId="0" nodeType="afterEffect">
                                  <p:stCondLst>
                                    <p:cond delay="70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par>
                          <p:cTn id="33" fill="hold">
                            <p:stCondLst>
                              <p:cond delay="9200"/>
                            </p:stCondLst>
                            <p:childTnLst>
                              <p:par>
                                <p:cTn id="34" presetID="22" presetClass="entr" presetSubtype="2" fill="hold" grpId="0" nodeType="afterEffect">
                                  <p:stCondLst>
                                    <p:cond delay="1000"/>
                                  </p:stCondLst>
                                  <p:childTnLst>
                                    <p:set>
                                      <p:cBhvr>
                                        <p:cTn id="35" dur="1" fill="hold">
                                          <p:stCondLst>
                                            <p:cond delay="0"/>
                                          </p:stCondLst>
                                        </p:cTn>
                                        <p:tgtEl>
                                          <p:spTgt spid="3"/>
                                        </p:tgtEl>
                                        <p:attrNameLst>
                                          <p:attrName>style.visibility</p:attrName>
                                        </p:attrNameLst>
                                      </p:cBhvr>
                                      <p:to>
                                        <p:strVal val="visible"/>
                                      </p:to>
                                    </p:set>
                                    <p:animEffect transition="in" filter="wipe(right)">
                                      <p:cBhvr>
                                        <p:cTn id="36" dur="500"/>
                                        <p:tgtEl>
                                          <p:spTgt spid="3"/>
                                        </p:tgtEl>
                                      </p:cBhvr>
                                    </p:animEffect>
                                  </p:childTnLst>
                                </p:cTn>
                              </p:par>
                            </p:childTnLst>
                          </p:cTn>
                        </p:par>
                        <p:par>
                          <p:cTn id="37" fill="hold">
                            <p:stCondLst>
                              <p:cond delay="10700"/>
                            </p:stCondLst>
                            <p:childTnLst>
                              <p:par>
                                <p:cTn id="38" presetID="22" presetClass="entr" presetSubtype="2" fill="hold" grpId="0" nodeType="afterEffect">
                                  <p:stCondLst>
                                    <p:cond delay="1000"/>
                                  </p:stCondLst>
                                  <p:childTnLst>
                                    <p:set>
                                      <p:cBhvr>
                                        <p:cTn id="39" dur="1" fill="hold">
                                          <p:stCondLst>
                                            <p:cond delay="0"/>
                                          </p:stCondLst>
                                        </p:cTn>
                                        <p:tgtEl>
                                          <p:spTgt spid="7"/>
                                        </p:tgtEl>
                                        <p:attrNameLst>
                                          <p:attrName>style.visibility</p:attrName>
                                        </p:attrNameLst>
                                      </p:cBhvr>
                                      <p:to>
                                        <p:strVal val="visible"/>
                                      </p:to>
                                    </p:set>
                                    <p:animEffect transition="in" filter="wipe(right)">
                                      <p:cBhvr>
                                        <p:cTn id="40" dur="500"/>
                                        <p:tgtEl>
                                          <p:spTgt spid="7"/>
                                        </p:tgtEl>
                                      </p:cBhvr>
                                    </p:animEffect>
                                  </p:childTnLst>
                                </p:cTn>
                              </p:par>
                            </p:childTnLst>
                          </p:cTn>
                        </p:par>
                        <p:par>
                          <p:cTn id="41" fill="hold">
                            <p:stCondLst>
                              <p:cond delay="12200"/>
                            </p:stCondLst>
                            <p:childTnLst>
                              <p:par>
                                <p:cTn id="42" presetID="22" presetClass="entr" presetSubtype="2" fill="hold" grpId="0" nodeType="afterEffect">
                                  <p:stCondLst>
                                    <p:cond delay="1000"/>
                                  </p:stCondLst>
                                  <p:childTnLst>
                                    <p:set>
                                      <p:cBhvr>
                                        <p:cTn id="43" dur="1" fill="hold">
                                          <p:stCondLst>
                                            <p:cond delay="0"/>
                                          </p:stCondLst>
                                        </p:cTn>
                                        <p:tgtEl>
                                          <p:spTgt spid="21"/>
                                        </p:tgtEl>
                                        <p:attrNameLst>
                                          <p:attrName>style.visibility</p:attrName>
                                        </p:attrNameLst>
                                      </p:cBhvr>
                                      <p:to>
                                        <p:strVal val="visible"/>
                                      </p:to>
                                    </p:set>
                                    <p:animEffect transition="in" filter="wipe(right)">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12" grpId="0" animBg="1"/>
      <p:bldP spid="15" grpId="0" animBg="1"/>
      <p:bldP spid="23" grpId="0" animBg="1"/>
      <p:bldP spid="19" grpId="0" animBg="1"/>
      <p:bldP spid="13" grpId="0" animBg="1"/>
      <p:bldP spid="2" grpId="0" animBg="1"/>
      <p:bldP spid="3" grpId="0" animBg="1"/>
      <p:bldP spid="7" grpId="0" animBg="1"/>
      <p:bldP spid="21"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45</a:t>
            </a:fld>
            <a:endParaRPr lang="en-US"/>
          </a:p>
        </p:txBody>
      </p:sp>
      <p:graphicFrame>
        <p:nvGraphicFramePr>
          <p:cNvPr id="39938" name="Object 11"/>
          <p:cNvGraphicFramePr>
            <a:graphicFrameLocks noChangeAspect="1"/>
          </p:cNvGraphicFramePr>
          <p:nvPr>
            <p:extLst>
              <p:ext uri="{D42A27DB-BD31-4B8C-83A1-F6EECF244321}">
                <p14:modId xmlns:p14="http://schemas.microsoft.com/office/powerpoint/2010/main" val="807376774"/>
              </p:ext>
            </p:extLst>
          </p:nvPr>
        </p:nvGraphicFramePr>
        <p:xfrm>
          <a:off x="852624" y="1291221"/>
          <a:ext cx="9388928" cy="4089400"/>
        </p:xfrm>
        <a:graphic>
          <a:graphicData uri="http://schemas.openxmlformats.org/presentationml/2006/ole">
            <mc:AlternateContent xmlns:mc="http://schemas.openxmlformats.org/markup-compatibility/2006">
              <mc:Choice xmlns:v="urn:schemas-microsoft-com:vml" Requires="v">
                <p:oleObj name="Chart" r:id="rId3" imgW="7839202" imgH="3819396" progId="MSGraph.Chart.8">
                  <p:embed followColorScheme="full"/>
                </p:oleObj>
              </mc:Choice>
              <mc:Fallback>
                <p:oleObj name="Chart" r:id="rId3" imgW="7839202" imgH="3819396" progId="MSGraph.Chart.8">
                  <p:embed followColorScheme="full"/>
                  <p:pic>
                    <p:nvPicPr>
                      <p:cNvPr id="39938" name="Object 11"/>
                      <p:cNvPicPr>
                        <a:picLocks noChangeAspect="1" noChangeArrowheads="1"/>
                      </p:cNvPicPr>
                      <p:nvPr/>
                    </p:nvPicPr>
                    <p:blipFill>
                      <a:blip r:embed="rId4"/>
                      <a:srcRect/>
                      <a:stretch>
                        <a:fillRect/>
                      </a:stretch>
                    </p:blipFill>
                    <p:spPr bwMode="gray">
                      <a:xfrm>
                        <a:off x="852624" y="1291221"/>
                        <a:ext cx="9388928" cy="4089400"/>
                      </a:xfrm>
                      <a:prstGeom prst="rect">
                        <a:avLst/>
                      </a:prstGeom>
                      <a:noFill/>
                    </p:spPr>
                  </p:pic>
                </p:oleObj>
              </mc:Fallback>
            </mc:AlternateContent>
          </a:graphicData>
        </a:graphic>
      </p:graphicFrame>
      <p:sp>
        <p:nvSpPr>
          <p:cNvPr id="39942" name="Rectangle 2"/>
          <p:cNvSpPr>
            <a:spLocks noChangeArrowheads="1"/>
          </p:cNvSpPr>
          <p:nvPr/>
        </p:nvSpPr>
        <p:spPr bwMode="black">
          <a:xfrm>
            <a:off x="852624" y="12159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(Millions of Units)</a:t>
            </a:r>
          </a:p>
        </p:txBody>
      </p:sp>
      <p:sp>
        <p:nvSpPr>
          <p:cNvPr id="39943" name="Rectangle 3"/>
          <p:cNvSpPr>
            <a:spLocks noGrp="1" noChangeArrowheads="1"/>
          </p:cNvSpPr>
          <p:nvPr>
            <p:ph type="title"/>
          </p:nvPr>
        </p:nvSpPr>
        <p:spPr/>
        <p:txBody>
          <a:bodyPr/>
          <a:lstStyle/>
          <a:p>
            <a:r>
              <a:rPr lang="en-US" dirty="0"/>
              <a:t>Auto/Light Truck Sales, 1999-2027F</a:t>
            </a:r>
          </a:p>
        </p:txBody>
      </p:sp>
      <p:sp>
        <p:nvSpPr>
          <p:cNvPr id="2079751" name="AutoShape 7"/>
          <p:cNvSpPr>
            <a:spLocks noChangeArrowheads="1"/>
          </p:cNvSpPr>
          <p:nvPr/>
        </p:nvSpPr>
        <p:spPr bwMode="blackWhite">
          <a:xfrm>
            <a:off x="1932598" y="3682489"/>
            <a:ext cx="2142837" cy="1116296"/>
          </a:xfrm>
          <a:prstGeom prst="wedgeRectCallout">
            <a:avLst>
              <a:gd name="adj1" fmla="val 74070"/>
              <a:gd name="adj2" fmla="val 4079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auto/light truck sales fell to the lowest level since the late 1960s.</a:t>
            </a:r>
          </a:p>
        </p:txBody>
      </p:sp>
      <p:sp>
        <p:nvSpPr>
          <p:cNvPr id="2079752" name="AutoShape 8"/>
          <p:cNvSpPr>
            <a:spLocks noChangeArrowheads="1"/>
          </p:cNvSpPr>
          <p:nvPr/>
        </p:nvSpPr>
        <p:spPr bwMode="blackWhite">
          <a:xfrm>
            <a:off x="7242672" y="726392"/>
            <a:ext cx="2571616" cy="1129658"/>
          </a:xfrm>
          <a:prstGeom prst="wedgeRectCallout">
            <a:avLst>
              <a:gd name="adj1" fmla="val -64459"/>
              <a:gd name="adj2" fmla="val 461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boosted auto sales to near record levels by 2015/16</a:t>
            </a:r>
          </a:p>
        </p:txBody>
      </p:sp>
      <p:sp>
        <p:nvSpPr>
          <p:cNvPr id="11" name="AutoShape 7"/>
          <p:cNvSpPr>
            <a:spLocks noChangeArrowheads="1"/>
          </p:cNvSpPr>
          <p:nvPr/>
        </p:nvSpPr>
        <p:spPr bwMode="blackWhite">
          <a:xfrm>
            <a:off x="5447788" y="3704317"/>
            <a:ext cx="3018425" cy="1195759"/>
          </a:xfrm>
          <a:prstGeom prst="wedgeRectCallout">
            <a:avLst>
              <a:gd name="adj1" fmla="val 51341"/>
              <a:gd name="adj2" fmla="val -658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New vehicle purchases were constrained by supply chain problems, higher interest rates</a:t>
            </a:r>
          </a:p>
        </p:txBody>
      </p:sp>
      <p:sp>
        <p:nvSpPr>
          <p:cNvPr id="12" name="Rectangle 6"/>
          <p:cNvSpPr>
            <a:spLocks noChangeArrowheads="1"/>
          </p:cNvSpPr>
          <p:nvPr/>
        </p:nvSpPr>
        <p:spPr bwMode="blackWhite">
          <a:xfrm>
            <a:off x="1510145" y="5355118"/>
            <a:ext cx="8494239" cy="111629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remain below pre-COVID levels.  Auto manufacturer supply chain issues are largely resolved but vehicle financing costs remain stubbornly elevated and tariffs will push up new car prices, resulting in downward sales pressure in 2025-26</a:t>
            </a:r>
          </a:p>
        </p:txBody>
      </p:sp>
      <p:sp>
        <p:nvSpPr>
          <p:cNvPr id="13" name="Rectangle 5">
            <a:extLst>
              <a:ext uri="{FF2B5EF4-FFF2-40B4-BE49-F238E27FC236}">
                <a16:creationId xmlns:a16="http://schemas.microsoft.com/office/drawing/2014/main" id="{ED52F495-5E04-47C5-81B8-B89F4085D5BD}"/>
              </a:ext>
            </a:extLst>
          </p:cNvPr>
          <p:cNvSpPr>
            <a:spLocks noChangeArrowheads="1"/>
          </p:cNvSpPr>
          <p:nvPr/>
        </p:nvSpPr>
        <p:spPr bwMode="auto">
          <a:xfrm>
            <a:off x="0" y="6575615"/>
            <a:ext cx="10547864"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Wells Fargo Securities (9/25); Univ. of South Carolina, Center for Risk and Uncertainty Management..</a:t>
            </a:r>
          </a:p>
        </p:txBody>
      </p:sp>
      <p:sp>
        <p:nvSpPr>
          <p:cNvPr id="2" name="AutoShape 7">
            <a:extLst>
              <a:ext uri="{FF2B5EF4-FFF2-40B4-BE49-F238E27FC236}">
                <a16:creationId xmlns:a16="http://schemas.microsoft.com/office/drawing/2014/main" id="{6025A4DB-46F4-9D7B-786A-A37076E96915}"/>
              </a:ext>
            </a:extLst>
          </p:cNvPr>
          <p:cNvSpPr>
            <a:spLocks noChangeArrowheads="1"/>
          </p:cNvSpPr>
          <p:nvPr/>
        </p:nvSpPr>
        <p:spPr bwMode="blackWhite">
          <a:xfrm>
            <a:off x="10474403" y="1838528"/>
            <a:ext cx="1694246" cy="4406629"/>
          </a:xfrm>
          <a:prstGeom prst="wedgeRectCallout">
            <a:avLst>
              <a:gd name="adj1" fmla="val -74236"/>
              <a:gd name="adj2" fmla="val -167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New vehicle sales are expected to fall into 2026 as financing costs edge down but as tariffs increase the price of new vehicles. Sales should recover in 2027.</a:t>
            </a:r>
          </a:p>
        </p:txBody>
      </p:sp>
    </p:spTree>
    <p:extLst>
      <p:ext uri="{BB962C8B-B14F-4D97-AF65-F5344CB8AC3E}">
        <p14:creationId xmlns:p14="http://schemas.microsoft.com/office/powerpoint/2010/main" val="25306355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4" fill="hold" grpId="0" nodeType="afterEffect">
                                  <p:stCondLst>
                                    <p:cond delay="70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46</a:t>
            </a:fld>
            <a:endParaRPr lang="en-US" dirty="0"/>
          </a:p>
        </p:txBody>
      </p:sp>
      <p:sp>
        <p:nvSpPr>
          <p:cNvPr id="38918" name="Rectangle 2"/>
          <p:cNvSpPr>
            <a:spLocks noChangeArrowheads="1"/>
          </p:cNvSpPr>
          <p:nvPr/>
        </p:nvSpPr>
        <p:spPr bwMode="black">
          <a:xfrm>
            <a:off x="663349" y="1037619"/>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(Millions of Units)</a:t>
            </a:r>
          </a:p>
        </p:txBody>
      </p:sp>
      <p:sp>
        <p:nvSpPr>
          <p:cNvPr id="38919" name="Rectangle 3"/>
          <p:cNvSpPr>
            <a:spLocks noGrp="1" noChangeArrowheads="1"/>
          </p:cNvSpPr>
          <p:nvPr>
            <p:ph type="title"/>
          </p:nvPr>
        </p:nvSpPr>
        <p:spPr/>
        <p:txBody>
          <a:bodyPr/>
          <a:lstStyle/>
          <a:p>
            <a:r>
              <a:rPr lang="en-US" dirty="0"/>
              <a:t>New Private Housing Starts, 1990-2027F</a:t>
            </a:r>
          </a:p>
        </p:txBody>
      </p:sp>
      <p:graphicFrame>
        <p:nvGraphicFramePr>
          <p:cNvPr id="38914" name="Object 4"/>
          <p:cNvGraphicFramePr>
            <a:graphicFrameLocks noChangeAspect="1"/>
          </p:cNvGraphicFramePr>
          <p:nvPr/>
        </p:nvGraphicFramePr>
        <p:xfrm>
          <a:off x="399707" y="1139933"/>
          <a:ext cx="9080470" cy="4526081"/>
        </p:xfrm>
        <a:graphic>
          <a:graphicData uri="http://schemas.openxmlformats.org/presentationml/2006/ole">
            <mc:AlternateContent xmlns:mc="http://schemas.openxmlformats.org/markup-compatibility/2006">
              <mc:Choice xmlns:v="urn:schemas-microsoft-com:vml" Requires="v">
                <p:oleObj name="Chart" r:id="rId3" imgW="7829485" imgH="4114800" progId="MSGraph.Chart.8">
                  <p:embed followColorScheme="full"/>
                </p:oleObj>
              </mc:Choice>
              <mc:Fallback>
                <p:oleObj name="Chart" r:id="rId3" imgW="7829485" imgH="4114800" progId="MSGraph.Chart.8">
                  <p:embed followColorScheme="full"/>
                  <p:pic>
                    <p:nvPicPr>
                      <p:cNvPr id="38914" name="Object 4"/>
                      <p:cNvPicPr>
                        <a:picLocks noChangeAspect="1" noChangeArrowheads="1"/>
                      </p:cNvPicPr>
                      <p:nvPr/>
                    </p:nvPicPr>
                    <p:blipFill>
                      <a:blip r:embed="rId4"/>
                      <a:srcRect/>
                      <a:stretch>
                        <a:fillRect/>
                      </a:stretch>
                    </p:blipFill>
                    <p:spPr bwMode="gray">
                      <a:xfrm>
                        <a:off x="399707" y="1139933"/>
                        <a:ext cx="9080470" cy="4526081"/>
                      </a:xfrm>
                      <a:prstGeom prst="rect">
                        <a:avLst/>
                      </a:prstGeom>
                      <a:noFill/>
                    </p:spPr>
                  </p:pic>
                </p:oleObj>
              </mc:Fallback>
            </mc:AlternateContent>
          </a:graphicData>
        </a:graphic>
      </p:graphicFrame>
      <p:sp>
        <p:nvSpPr>
          <p:cNvPr id="38920" name="Rectangle 5"/>
          <p:cNvSpPr>
            <a:spLocks noChangeArrowheads="1"/>
          </p:cNvSpPr>
          <p:nvPr/>
        </p:nvSpPr>
        <p:spPr bwMode="auto">
          <a:xfrm>
            <a:off x="0" y="6575615"/>
            <a:ext cx="10547864"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Wells Fargo Securities (9/25); Univ. of South Carolina, Center for Risk and Uncertainty Management..</a:t>
            </a:r>
          </a:p>
        </p:txBody>
      </p:sp>
      <p:sp>
        <p:nvSpPr>
          <p:cNvPr id="1915910" name="Rectangle 6"/>
          <p:cNvSpPr>
            <a:spLocks noChangeArrowheads="1"/>
          </p:cNvSpPr>
          <p:nvPr/>
        </p:nvSpPr>
        <p:spPr bwMode="blackWhite">
          <a:xfrm>
            <a:off x="549397" y="5598421"/>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Insurers Are Continue to See Meaningful Exposure Growth in the Homeowners Line as well as Lines Associated with Home Construction: Construction Risk Exposure, Surety, Commercial Auto; Potent Driver of Workers Comp Exposure</a:t>
            </a:r>
          </a:p>
        </p:txBody>
      </p:sp>
      <p:sp>
        <p:nvSpPr>
          <p:cNvPr id="1915917" name="AutoShape 13"/>
          <p:cNvSpPr>
            <a:spLocks noChangeArrowheads="1"/>
          </p:cNvSpPr>
          <p:nvPr/>
        </p:nvSpPr>
        <p:spPr bwMode="blackWhite">
          <a:xfrm>
            <a:off x="1917700" y="3636644"/>
            <a:ext cx="2627584" cy="1387311"/>
          </a:xfrm>
          <a:prstGeom prst="wedgeRectCallout">
            <a:avLst>
              <a:gd name="adj1" fmla="val 77142"/>
              <a:gd name="adj2" fmla="val 4234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9621582" y="230332"/>
            <a:ext cx="2443421" cy="2508783"/>
          </a:xfrm>
          <a:prstGeom prst="wedgeRectCallout">
            <a:avLst>
              <a:gd name="adj1" fmla="val -106197"/>
              <a:gd name="adj2" fmla="val 304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low inventories of existing homes, low mortgage interest rates and demographics propelled new home construction into 2022, though materials prices, supply chain problems, lack of labor were headwinds</a:t>
            </a:r>
          </a:p>
        </p:txBody>
      </p:sp>
      <p:sp>
        <p:nvSpPr>
          <p:cNvPr id="11" name="AutoShape 14">
            <a:extLst>
              <a:ext uri="{FF2B5EF4-FFF2-40B4-BE49-F238E27FC236}">
                <a16:creationId xmlns:a16="http://schemas.microsoft.com/office/drawing/2014/main" id="{430B2943-469D-7F73-F167-4E95815B6DAA}"/>
              </a:ext>
            </a:extLst>
          </p:cNvPr>
          <p:cNvSpPr>
            <a:spLocks noChangeArrowheads="1"/>
          </p:cNvSpPr>
          <p:nvPr/>
        </p:nvSpPr>
        <p:spPr bwMode="blackWhite">
          <a:xfrm>
            <a:off x="9577822" y="2872712"/>
            <a:ext cx="2614178" cy="3100071"/>
          </a:xfrm>
          <a:prstGeom prst="wedgeRectCallout">
            <a:avLst>
              <a:gd name="adj1" fmla="val -76587"/>
              <a:gd name="adj2" fmla="val -3354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High prices, rising mortgage rates, tempered new home construction activity through 2025. Falling mortgage rates should help in 2026-27. Tariffs will add pressure to building costs</a:t>
            </a:r>
          </a:p>
          <a:p>
            <a:pPr algn="ctr" eaLnBrk="0" hangingPunct="0">
              <a:lnSpc>
                <a:spcPct val="90000"/>
              </a:lnSpc>
              <a:spcBef>
                <a:spcPct val="50000"/>
              </a:spcBef>
              <a:buClr>
                <a:schemeClr val="bg1"/>
              </a:buClr>
              <a:buFont typeface="Wingdings" pitchFamily="2" charset="2"/>
              <a:buNone/>
            </a:pPr>
            <a:r>
              <a:rPr lang="en-US" sz="1600" b="1" i="1" dirty="0">
                <a:solidFill>
                  <a:srgbClr val="FFC000"/>
                </a:solidFill>
              </a:rPr>
              <a:t>No Repeat of the Housing Collapse that Began in 2007</a:t>
            </a:r>
          </a:p>
        </p:txBody>
      </p:sp>
    </p:spTree>
    <p:extLst>
      <p:ext uri="{BB962C8B-B14F-4D97-AF65-F5344CB8AC3E}">
        <p14:creationId xmlns:p14="http://schemas.microsoft.com/office/powerpoint/2010/main" val="433795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par>
                          <p:cTn id="17" fill="hold">
                            <p:stCondLst>
                              <p:cond delay="4500"/>
                            </p:stCondLst>
                            <p:childTnLst>
                              <p:par>
                                <p:cTn id="18" presetID="22" presetClass="entr" presetSubtype="2"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127191" y="15876"/>
            <a:ext cx="11662038"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Construction Spending:  Widespread Weakness Will Temper Top Line Growth for Many Insurers and Brokers</a:t>
            </a:r>
            <a:endParaRPr lang="en-US" b="1" kern="0" dirty="0">
              <a:solidFill>
                <a:srgbClr val="2B7299"/>
              </a:solidFill>
            </a:endParaRPr>
          </a:p>
        </p:txBody>
      </p:sp>
      <p:sp>
        <p:nvSpPr>
          <p:cNvPr id="15" name="TextBox 14"/>
          <p:cNvSpPr txBox="1"/>
          <p:nvPr/>
        </p:nvSpPr>
        <p:spPr>
          <a:xfrm>
            <a:off x="90212" y="6341741"/>
            <a:ext cx="5242475" cy="261610"/>
          </a:xfrm>
          <a:prstGeom prst="rect">
            <a:avLst/>
          </a:prstGeom>
          <a:noFill/>
        </p:spPr>
        <p:txBody>
          <a:bodyPr wrap="square" rtlCol="0">
            <a:spAutoFit/>
          </a:bodyPr>
          <a:lstStyle/>
          <a:p>
            <a:r>
              <a:rPr lang="en-US" sz="1100" dirty="0"/>
              <a:t>Source: Wells Fargo Economic Research from US Dept. of Commerce</a:t>
            </a:r>
          </a:p>
        </p:txBody>
      </p:sp>
      <p:sp>
        <p:nvSpPr>
          <p:cNvPr id="20" name="AutoShape 6">
            <a:extLst>
              <a:ext uri="{FF2B5EF4-FFF2-40B4-BE49-F238E27FC236}">
                <a16:creationId xmlns:a16="http://schemas.microsoft.com/office/drawing/2014/main" id="{5293F8E4-91DA-474B-B50D-33113B8C7316}"/>
              </a:ext>
            </a:extLst>
          </p:cNvPr>
          <p:cNvSpPr>
            <a:spLocks noChangeArrowheads="1"/>
          </p:cNvSpPr>
          <p:nvPr/>
        </p:nvSpPr>
        <p:spPr bwMode="blackWhite">
          <a:xfrm>
            <a:off x="6528244" y="2830411"/>
            <a:ext cx="803616" cy="738664"/>
          </a:xfrm>
          <a:prstGeom prst="wedgeRectCallout">
            <a:avLst>
              <a:gd name="adj1" fmla="val -3023"/>
              <a:gd name="adj2" fmla="val 92472"/>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u="sng" dirty="0">
                <a:solidFill>
                  <a:schemeClr val="bg1"/>
                </a:solidFill>
              </a:rPr>
              <a:t>2055F</a:t>
            </a:r>
          </a:p>
          <a:p>
            <a:pPr algn="ctr" eaLnBrk="0" hangingPunct="0">
              <a:lnSpc>
                <a:spcPct val="90000"/>
              </a:lnSpc>
              <a:spcBef>
                <a:spcPct val="50000"/>
              </a:spcBef>
              <a:buClr>
                <a:schemeClr val="bg1"/>
              </a:buClr>
              <a:buFont typeface="Wingdings" pitchFamily="2" charset="2"/>
              <a:buNone/>
              <a:defRPr/>
            </a:pPr>
            <a:r>
              <a:rPr lang="en-US" sz="1600" b="1" i="1" dirty="0">
                <a:solidFill>
                  <a:schemeClr val="bg1"/>
                </a:solidFill>
              </a:rPr>
              <a:t>156%</a:t>
            </a:r>
            <a:endParaRPr lang="en-US" sz="1600" b="1" i="1" dirty="0">
              <a:solidFill>
                <a:srgbClr val="FFFF00"/>
              </a:solidFill>
            </a:endParaRPr>
          </a:p>
        </p:txBody>
      </p:sp>
      <p:pic>
        <p:nvPicPr>
          <p:cNvPr id="10" name="Picture 9">
            <a:extLst>
              <a:ext uri="{FF2B5EF4-FFF2-40B4-BE49-F238E27FC236}">
                <a16:creationId xmlns:a16="http://schemas.microsoft.com/office/drawing/2014/main" id="{CD091D11-2639-4404-8CF8-216479022227}"/>
              </a:ext>
            </a:extLst>
          </p:cNvPr>
          <p:cNvPicPr>
            <a:picLocks noChangeAspect="1"/>
          </p:cNvPicPr>
          <p:nvPr/>
        </p:nvPicPr>
        <p:blipFill>
          <a:blip r:embed="rId3"/>
          <a:stretch>
            <a:fillRect/>
          </a:stretch>
        </p:blipFill>
        <p:spPr>
          <a:xfrm>
            <a:off x="0" y="1595112"/>
            <a:ext cx="12192000" cy="4372815"/>
          </a:xfrm>
          <a:prstGeom prst="rect">
            <a:avLst/>
          </a:prstGeom>
        </p:spPr>
      </p:pic>
      <p:sp>
        <p:nvSpPr>
          <p:cNvPr id="22" name="AutoShape 6">
            <a:extLst>
              <a:ext uri="{FF2B5EF4-FFF2-40B4-BE49-F238E27FC236}">
                <a16:creationId xmlns:a16="http://schemas.microsoft.com/office/drawing/2014/main" id="{D57847B6-1F35-4A82-B5F5-1F2E8F70481C}"/>
              </a:ext>
            </a:extLst>
          </p:cNvPr>
          <p:cNvSpPr>
            <a:spLocks noChangeArrowheads="1"/>
          </p:cNvSpPr>
          <p:nvPr/>
        </p:nvSpPr>
        <p:spPr bwMode="blackWhite">
          <a:xfrm>
            <a:off x="2711449" y="4503906"/>
            <a:ext cx="2472756" cy="642250"/>
          </a:xfrm>
          <a:prstGeom prst="wedgeRectCallout">
            <a:avLst>
              <a:gd name="adj1" fmla="val 49760"/>
              <a:gd name="adj2" fmla="val -98835"/>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Residential and nonresidential construction remain weak</a:t>
            </a:r>
            <a:endParaRPr lang="en-US" sz="1400" b="1" i="1" dirty="0">
              <a:solidFill>
                <a:srgbClr val="FFFF00"/>
              </a:solidFill>
            </a:endParaRPr>
          </a:p>
        </p:txBody>
      </p:sp>
    </p:spTree>
    <p:extLst>
      <p:ext uri="{BB962C8B-B14F-4D97-AF65-F5344CB8AC3E}">
        <p14:creationId xmlns:p14="http://schemas.microsoft.com/office/powerpoint/2010/main" val="31181990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par>
                          <p:cTn id="12" fill="hold">
                            <p:stCondLst>
                              <p:cond delay="2000"/>
                            </p:stCondLst>
                            <p:childTnLst>
                              <p:par>
                                <p:cTn id="13" presetID="22" presetClass="entr" presetSubtype="2" fill="hold" grpId="0" nodeType="afterEffect">
                                  <p:stCondLst>
                                    <p:cond delay="100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20"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127191" y="15876"/>
            <a:ext cx="11662038"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Construction Spending:  Under Pressure</a:t>
            </a:r>
            <a:endParaRPr lang="en-US" b="1" kern="0" dirty="0">
              <a:solidFill>
                <a:srgbClr val="2B7299"/>
              </a:solidFill>
            </a:endParaRPr>
          </a:p>
        </p:txBody>
      </p:sp>
      <p:sp>
        <p:nvSpPr>
          <p:cNvPr id="15" name="TextBox 14"/>
          <p:cNvSpPr txBox="1"/>
          <p:nvPr/>
        </p:nvSpPr>
        <p:spPr>
          <a:xfrm>
            <a:off x="90212" y="6341741"/>
            <a:ext cx="5242475" cy="261610"/>
          </a:xfrm>
          <a:prstGeom prst="rect">
            <a:avLst/>
          </a:prstGeom>
          <a:noFill/>
        </p:spPr>
        <p:txBody>
          <a:bodyPr wrap="square" rtlCol="0">
            <a:spAutoFit/>
          </a:bodyPr>
          <a:lstStyle/>
          <a:p>
            <a:r>
              <a:rPr lang="en-US" sz="1100" dirty="0"/>
              <a:t>Source: Wells Fargo Economic Research (9/2/25) from US Dept. of Commerce.</a:t>
            </a:r>
          </a:p>
        </p:txBody>
      </p:sp>
      <p:pic>
        <p:nvPicPr>
          <p:cNvPr id="9" name="Picture 8">
            <a:extLst>
              <a:ext uri="{FF2B5EF4-FFF2-40B4-BE49-F238E27FC236}">
                <a16:creationId xmlns:a16="http://schemas.microsoft.com/office/drawing/2014/main" id="{A8E19861-370E-421A-EC04-42B310968731}"/>
              </a:ext>
            </a:extLst>
          </p:cNvPr>
          <p:cNvPicPr>
            <a:picLocks noChangeAspect="1"/>
          </p:cNvPicPr>
          <p:nvPr/>
        </p:nvPicPr>
        <p:blipFill>
          <a:blip r:embed="rId3"/>
          <a:srcRect r="50000"/>
          <a:stretch>
            <a:fillRect/>
          </a:stretch>
        </p:blipFill>
        <p:spPr>
          <a:xfrm>
            <a:off x="90211" y="1786460"/>
            <a:ext cx="5242475" cy="3710966"/>
          </a:xfrm>
          <a:prstGeom prst="rect">
            <a:avLst/>
          </a:prstGeom>
        </p:spPr>
      </p:pic>
      <p:sp>
        <p:nvSpPr>
          <p:cNvPr id="13" name="TextBox 12">
            <a:extLst>
              <a:ext uri="{FF2B5EF4-FFF2-40B4-BE49-F238E27FC236}">
                <a16:creationId xmlns:a16="http://schemas.microsoft.com/office/drawing/2014/main" id="{82720656-680C-6B33-8CA2-CA4DBE0C7020}"/>
              </a:ext>
            </a:extLst>
          </p:cNvPr>
          <p:cNvSpPr txBox="1"/>
          <p:nvPr/>
        </p:nvSpPr>
        <p:spPr>
          <a:xfrm>
            <a:off x="5332687" y="1670730"/>
            <a:ext cx="6136104" cy="4601260"/>
          </a:xfrm>
          <a:prstGeom prst="rect">
            <a:avLst/>
          </a:prstGeom>
          <a:noFill/>
          <a:ln>
            <a:solidFill>
              <a:srgbClr val="C00000"/>
            </a:solidFill>
          </a:ln>
        </p:spPr>
        <p:txBody>
          <a:bodyPr wrap="square">
            <a:spAutoFit/>
          </a:bodyPr>
          <a:lstStyle/>
          <a:p>
            <a:pPr marL="285750" indent="-285750" algn="l">
              <a:spcBef>
                <a:spcPts val="600"/>
              </a:spcBef>
              <a:spcAft>
                <a:spcPts val="600"/>
              </a:spcAft>
              <a:buFont typeface="Arial" panose="020B0604020202020204" pitchFamily="34" charset="0"/>
              <a:buChar char="•"/>
            </a:pPr>
            <a:r>
              <a:rPr lang="en-US" b="0" i="0" dirty="0">
                <a:solidFill>
                  <a:srgbClr val="141414"/>
                </a:solidFill>
                <a:effectLst/>
                <a:latin typeface="Arial" panose="020B0604020202020204" pitchFamily="34" charset="0"/>
              </a:rPr>
              <a:t>Residential Construction Remains Under Pressure</a:t>
            </a:r>
          </a:p>
          <a:p>
            <a:pPr marL="285750" indent="-285750" algn="l">
              <a:buFont typeface="Arial" panose="020B0604020202020204" pitchFamily="34" charset="0"/>
              <a:buChar char="•"/>
            </a:pPr>
            <a:r>
              <a:rPr lang="en-US" b="0" i="0" dirty="0">
                <a:solidFill>
                  <a:srgbClr val="141414"/>
                </a:solidFill>
                <a:effectLst/>
                <a:latin typeface="Arial" panose="020B0604020202020204" pitchFamily="34" charset="0"/>
              </a:rPr>
              <a:t>Private single-family outlays inched up 0.1% in July, the first increase in five months. Nevertheless, single-family construction remains under pressure by high mortgage rates and stalling new home demand.</a:t>
            </a:r>
          </a:p>
          <a:p>
            <a:pPr marL="285750" indent="-285750" algn="l">
              <a:buFont typeface="Arial" panose="020B0604020202020204" pitchFamily="34" charset="0"/>
              <a:buChar char="•"/>
            </a:pPr>
            <a:r>
              <a:rPr lang="en-US" b="0" i="0" dirty="0">
                <a:solidFill>
                  <a:srgbClr val="141414"/>
                </a:solidFill>
                <a:effectLst/>
                <a:latin typeface="Arial" panose="020B0604020202020204" pitchFamily="34" charset="0"/>
              </a:rPr>
              <a:t>Multifamily construction also turned lower in July, slipping by 0.4%. Although multifamily construction is no longer descending as rapidly as it once was, multifamily developers similarly face challenges in the form of high interest rates and reduced credit access.</a:t>
            </a:r>
          </a:p>
          <a:p>
            <a:pPr marL="285750" indent="-285750" algn="l">
              <a:buFont typeface="Arial" panose="020B0604020202020204" pitchFamily="34" charset="0"/>
              <a:buChar char="•"/>
            </a:pPr>
            <a:r>
              <a:rPr lang="en-US" b="0" i="0" dirty="0">
                <a:solidFill>
                  <a:srgbClr val="141414"/>
                </a:solidFill>
                <a:effectLst/>
                <a:latin typeface="Arial" panose="020B0604020202020204" pitchFamily="34" charset="0"/>
              </a:rPr>
              <a:t>By keeping owners in their homes for longer, high mortgage rates are encouraging a rise in home improvement spending. Residential improvement outlays inched 0.1% higher in July, the third uptick in the past four months.</a:t>
            </a:r>
          </a:p>
          <a:p>
            <a:pPr marL="285750" indent="-285750" algn="l">
              <a:buFont typeface="Arial" panose="020B0604020202020204" pitchFamily="34" charset="0"/>
              <a:buChar char="•"/>
            </a:pPr>
            <a:r>
              <a:rPr lang="en-US" b="1" i="1" dirty="0">
                <a:solidFill>
                  <a:srgbClr val="141414"/>
                </a:solidFill>
                <a:latin typeface="Arial" panose="020B0604020202020204" pitchFamily="34" charset="0"/>
              </a:rPr>
              <a:t>Less organic growth for insurers, mortgage lenders</a:t>
            </a:r>
            <a:endParaRPr lang="en-US" b="1" i="1" dirty="0">
              <a:solidFill>
                <a:srgbClr val="141414"/>
              </a:solidFill>
              <a:effectLst/>
              <a:latin typeface="Arial" panose="020B0604020202020204" pitchFamily="34" charset="0"/>
            </a:endParaRPr>
          </a:p>
        </p:txBody>
      </p:sp>
      <p:sp>
        <p:nvSpPr>
          <p:cNvPr id="16" name="AutoShape 6">
            <a:extLst>
              <a:ext uri="{FF2B5EF4-FFF2-40B4-BE49-F238E27FC236}">
                <a16:creationId xmlns:a16="http://schemas.microsoft.com/office/drawing/2014/main" id="{D57847B6-1F35-4A82-B5F5-1F2E8F70481C}"/>
              </a:ext>
            </a:extLst>
          </p:cNvPr>
          <p:cNvSpPr>
            <a:spLocks noChangeArrowheads="1"/>
          </p:cNvSpPr>
          <p:nvPr/>
        </p:nvSpPr>
        <p:spPr bwMode="blackWhite">
          <a:xfrm>
            <a:off x="1949450" y="2769885"/>
            <a:ext cx="1536501" cy="807087"/>
          </a:xfrm>
          <a:prstGeom prst="wedgeRectCallout">
            <a:avLst>
              <a:gd name="adj1" fmla="val 48664"/>
              <a:gd name="adj2" fmla="val -10583"/>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Residential construction remains under pressure</a:t>
            </a:r>
            <a:endParaRPr lang="en-US" sz="1400" b="1" i="1" dirty="0">
              <a:solidFill>
                <a:srgbClr val="FFFF00"/>
              </a:solidFill>
            </a:endParaRPr>
          </a:p>
        </p:txBody>
      </p:sp>
    </p:spTree>
    <p:extLst>
      <p:ext uri="{BB962C8B-B14F-4D97-AF65-F5344CB8AC3E}">
        <p14:creationId xmlns:p14="http://schemas.microsoft.com/office/powerpoint/2010/main" val="37229713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2822" y="220769"/>
            <a:ext cx="11277600" cy="1020921"/>
          </a:xfrm>
        </p:spPr>
        <p:txBody>
          <a:bodyPr/>
          <a:lstStyle/>
          <a:p>
            <a:r>
              <a:rPr lang="en-US" altLang="en-US" sz="2800" dirty="0"/>
              <a:t>The Economy Drives P/C Insurance Industry Premiums:</a:t>
            </a:r>
            <a:br>
              <a:rPr lang="en-US" altLang="en-US" sz="2800" dirty="0"/>
            </a:br>
            <a:r>
              <a:rPr lang="en-US" altLang="en-US" sz="2800" dirty="0"/>
              <a:t>2006:Q1–2025F*</a:t>
            </a:r>
            <a:br>
              <a:rPr lang="en-US" altLang="en-US" sz="2800" dirty="0"/>
            </a:br>
            <a:r>
              <a:rPr lang="en-US" altLang="en-US" sz="2800" dirty="0"/>
              <a:t>										</a:t>
            </a:r>
            <a:r>
              <a:rPr lang="en-US" altLang="en-US" sz="1800" dirty="0"/>
              <a:t>Direct Premium Growth (All P/C Lines) vs. Nominal GDP: Quarterly Y-o-Y Pct. Change</a:t>
            </a:r>
            <a:endParaRPr lang="en-US" sz="1600" dirty="0"/>
          </a:p>
        </p:txBody>
      </p:sp>
      <p:sp>
        <p:nvSpPr>
          <p:cNvPr id="6" name="Text Placeholder 5"/>
          <p:cNvSpPr>
            <a:spLocks noGrp="1"/>
          </p:cNvSpPr>
          <p:nvPr>
            <p:ph type="body" sz="quarter" idx="15"/>
          </p:nvPr>
        </p:nvSpPr>
        <p:spPr>
          <a:xfrm>
            <a:off x="393968" y="6291438"/>
            <a:ext cx="10837795" cy="415018"/>
          </a:xfrm>
        </p:spPr>
        <p:txBody>
          <a:bodyPr/>
          <a:lstStyle/>
          <a:p>
            <a:r>
              <a:rPr lang="en-US" sz="1050" dirty="0">
                <a:latin typeface="Arial" panose="020B0604020202020204" pitchFamily="34" charset="0"/>
              </a:rPr>
              <a:t> </a:t>
            </a:r>
          </a:p>
          <a:p>
            <a:r>
              <a:rPr lang="en-US" sz="1050" dirty="0">
                <a:latin typeface="Arial" panose="020B0604020202020204" pitchFamily="34" charset="0"/>
              </a:rPr>
              <a:t>*2020-25F figures are annual. </a:t>
            </a:r>
          </a:p>
          <a:p>
            <a:r>
              <a:rPr lang="en-US" sz="1050" dirty="0">
                <a:latin typeface="Arial" panose="020B0604020202020204" pitchFamily="34" charset="0"/>
              </a:rPr>
              <a:t>Sources: SNL Financial; U.S. Commerce Dept., Bureau of Economic Analysis; ISO;, Swiss Re (2025E) I.I.I.; Risk and Uncertainty Management Center, University of South Carolina.</a:t>
            </a:r>
          </a:p>
        </p:txBody>
      </p:sp>
      <p:graphicFrame>
        <p:nvGraphicFramePr>
          <p:cNvPr id="23" name="Object 2"/>
          <p:cNvGraphicFramePr>
            <a:graphicFrameLocks noChangeAspect="1"/>
          </p:cNvGraphicFramePr>
          <p:nvPr>
            <p:extLst>
              <p:ext uri="{D42A27DB-BD31-4B8C-83A1-F6EECF244321}">
                <p14:modId xmlns:p14="http://schemas.microsoft.com/office/powerpoint/2010/main" val="3551565083"/>
              </p:ext>
            </p:extLst>
          </p:nvPr>
        </p:nvGraphicFramePr>
        <p:xfrm>
          <a:off x="344885" y="1354297"/>
          <a:ext cx="10479810" cy="4325976"/>
        </p:xfrm>
        <a:graphic>
          <a:graphicData uri="http://schemas.openxmlformats.org/drawingml/2006/chart">
            <c:chart xmlns:c="http://schemas.openxmlformats.org/drawingml/2006/chart" xmlns:r="http://schemas.openxmlformats.org/officeDocument/2006/relationships" r:id="rId4"/>
          </a:graphicData>
        </a:graphic>
      </p:graphicFrame>
      <p:sp>
        <p:nvSpPr>
          <p:cNvPr id="19" name="PPTShape_1"/>
          <p:cNvSpPr>
            <a:spLocks noChangeArrowheads="1"/>
          </p:cNvSpPr>
          <p:nvPr/>
        </p:nvSpPr>
        <p:spPr bwMode="gray">
          <a:xfrm>
            <a:off x="728257" y="5792880"/>
            <a:ext cx="9823268" cy="663186"/>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b="1" dirty="0">
                <a:solidFill>
                  <a:schemeClr val="bg1"/>
                </a:solidFill>
                <a:cs typeface="Arial" charset="0"/>
              </a:rPr>
              <a:t>Direct written premiums track nominal GDP fairly tightly over time, suggesting the P/C insurance industry’s growth prospects inextricably linked to economic performance.</a:t>
            </a:r>
          </a:p>
        </p:txBody>
      </p:sp>
      <p:sp>
        <p:nvSpPr>
          <p:cNvPr id="4" name="TextBox 3">
            <a:extLst>
              <a:ext uri="{FF2B5EF4-FFF2-40B4-BE49-F238E27FC236}">
                <a16:creationId xmlns:a16="http://schemas.microsoft.com/office/drawing/2014/main" id="{F0D946C6-35F8-462E-AE80-9CF776F2A333}"/>
              </a:ext>
            </a:extLst>
          </p:cNvPr>
          <p:cNvSpPr txBox="1"/>
          <p:nvPr/>
        </p:nvSpPr>
        <p:spPr>
          <a:xfrm>
            <a:off x="10451204" y="2695471"/>
            <a:ext cx="814135" cy="307777"/>
          </a:xfrm>
          <a:prstGeom prst="rect">
            <a:avLst/>
          </a:prstGeom>
          <a:noFill/>
        </p:spPr>
        <p:txBody>
          <a:bodyPr wrap="square" rtlCol="0">
            <a:spAutoFit/>
          </a:bodyPr>
          <a:lstStyle/>
          <a:p>
            <a:pPr algn="r"/>
            <a:r>
              <a:rPr lang="en-US" sz="1400" b="1" dirty="0">
                <a:solidFill>
                  <a:schemeClr val="accent2">
                    <a:lumMod val="60000"/>
                    <a:lumOff val="40000"/>
                  </a:schemeClr>
                </a:solidFill>
              </a:rPr>
              <a:t>+4.3%</a:t>
            </a:r>
          </a:p>
        </p:txBody>
      </p:sp>
      <p:sp>
        <p:nvSpPr>
          <p:cNvPr id="8" name="TextBox 7">
            <a:extLst>
              <a:ext uri="{FF2B5EF4-FFF2-40B4-BE49-F238E27FC236}">
                <a16:creationId xmlns:a16="http://schemas.microsoft.com/office/drawing/2014/main" id="{1D0A1F77-E421-4552-9283-9B4577F6EFA6}"/>
              </a:ext>
            </a:extLst>
          </p:cNvPr>
          <p:cNvSpPr txBox="1"/>
          <p:nvPr/>
        </p:nvSpPr>
        <p:spPr>
          <a:xfrm>
            <a:off x="10417626" y="2475246"/>
            <a:ext cx="920201" cy="307777"/>
          </a:xfrm>
          <a:prstGeom prst="rect">
            <a:avLst/>
          </a:prstGeom>
          <a:noFill/>
        </p:spPr>
        <p:txBody>
          <a:bodyPr wrap="square" rtlCol="0">
            <a:spAutoFit/>
          </a:bodyPr>
          <a:lstStyle/>
          <a:p>
            <a:pPr algn="r"/>
            <a:r>
              <a:rPr lang="en-US" sz="1400" b="1" dirty="0">
                <a:solidFill>
                  <a:srgbClr val="28688C"/>
                </a:solidFill>
              </a:rPr>
              <a:t>+5.0%*</a:t>
            </a:r>
          </a:p>
        </p:txBody>
      </p:sp>
      <p:sp>
        <p:nvSpPr>
          <p:cNvPr id="3" name="TextBox 2">
            <a:extLst>
              <a:ext uri="{FF2B5EF4-FFF2-40B4-BE49-F238E27FC236}">
                <a16:creationId xmlns:a16="http://schemas.microsoft.com/office/drawing/2014/main" id="{3D743D19-B095-4AE2-ACEE-D5E7BD134622}"/>
              </a:ext>
            </a:extLst>
          </p:cNvPr>
          <p:cNvSpPr txBox="1"/>
          <p:nvPr/>
        </p:nvSpPr>
        <p:spPr>
          <a:xfrm>
            <a:off x="10451204" y="2197186"/>
            <a:ext cx="920201" cy="307777"/>
          </a:xfrm>
          <a:prstGeom prst="rect">
            <a:avLst/>
          </a:prstGeom>
          <a:noFill/>
        </p:spPr>
        <p:txBody>
          <a:bodyPr wrap="square" rtlCol="0">
            <a:spAutoFit/>
          </a:bodyPr>
          <a:lstStyle/>
          <a:p>
            <a:pPr algn="ctr"/>
            <a:r>
              <a:rPr lang="en-US" sz="1400" b="1" u="sng" dirty="0"/>
              <a:t>2025E</a:t>
            </a:r>
            <a:endParaRPr lang="en-US" b="1" u="sng" dirty="0"/>
          </a:p>
        </p:txBody>
      </p:sp>
    </p:spTree>
    <p:custDataLst>
      <p:tags r:id="rId1"/>
    </p:custDataLst>
    <p:extLst>
      <p:ext uri="{BB962C8B-B14F-4D97-AF65-F5344CB8AC3E}">
        <p14:creationId xmlns:p14="http://schemas.microsoft.com/office/powerpoint/2010/main" val="84525306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4" name="Rectangle 2"/>
          <p:cNvSpPr>
            <a:spLocks noGrp="1" noChangeArrowheads="1"/>
          </p:cNvSpPr>
          <p:nvPr>
            <p:ph type="title"/>
          </p:nvPr>
        </p:nvSpPr>
        <p:spPr>
          <a:xfrm>
            <a:off x="304800" y="25188"/>
            <a:ext cx="10941958" cy="860425"/>
          </a:xfrm>
        </p:spPr>
        <p:txBody>
          <a:bodyPr/>
          <a:lstStyle/>
          <a:p>
            <a:r>
              <a:rPr lang="en-US" dirty="0"/>
              <a:t>P/C Insurance Industry Combined Ratio, 2001–2025F*</a:t>
            </a:r>
          </a:p>
        </p:txBody>
      </p:sp>
      <p:sp>
        <p:nvSpPr>
          <p:cNvPr id="37895" name="Rectangle 3"/>
          <p:cNvSpPr>
            <a:spLocks noChangeArrowheads="1"/>
          </p:cNvSpPr>
          <p:nvPr/>
        </p:nvSpPr>
        <p:spPr bwMode="auto">
          <a:xfrm>
            <a:off x="0" y="6493733"/>
            <a:ext cx="8398630" cy="438582"/>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pPr>
            <a:r>
              <a:rPr lang="en-US" sz="1000" dirty="0">
                <a:solidFill>
                  <a:srgbClr val="000000"/>
                </a:solidFill>
              </a:rPr>
              <a:t>*Excludes Mortgage &amp; Financial Guaranty insurers 2008–2025F.</a:t>
            </a:r>
          </a:p>
          <a:p>
            <a:pPr eaLnBrk="0" fontAlgn="base" hangingPunct="0">
              <a:lnSpc>
                <a:spcPct val="85000"/>
              </a:lnSpc>
              <a:spcBef>
                <a:spcPct val="25000"/>
              </a:spcBef>
              <a:spcAft>
                <a:spcPct val="0"/>
              </a:spcAft>
              <a:buClr>
                <a:srgbClr val="FF6801"/>
              </a:buClr>
            </a:pPr>
            <a:r>
              <a:rPr lang="en-US" sz="1000" dirty="0">
                <a:solidFill>
                  <a:srgbClr val="000000"/>
                </a:solidFill>
              </a:rPr>
              <a:t>Sources: A.M. Best, ISO (2001-2023). S&amp;P Global Intelligence (2024).</a:t>
            </a:r>
          </a:p>
        </p:txBody>
      </p:sp>
      <p:graphicFrame>
        <p:nvGraphicFramePr>
          <p:cNvPr id="37890" name="Object 4"/>
          <p:cNvGraphicFramePr>
            <a:graphicFrameLocks noChangeAspect="1"/>
          </p:cNvGraphicFramePr>
          <p:nvPr>
            <p:extLst>
              <p:ext uri="{D42A27DB-BD31-4B8C-83A1-F6EECF244321}">
                <p14:modId xmlns:p14="http://schemas.microsoft.com/office/powerpoint/2010/main" val="1483028037"/>
              </p:ext>
            </p:extLst>
          </p:nvPr>
        </p:nvGraphicFramePr>
        <p:xfrm>
          <a:off x="530942" y="2644316"/>
          <a:ext cx="9724052" cy="3616325"/>
        </p:xfrm>
        <a:graphic>
          <a:graphicData uri="http://schemas.openxmlformats.org/presentationml/2006/ole">
            <mc:AlternateContent xmlns:mc="http://schemas.openxmlformats.org/markup-compatibility/2006">
              <mc:Choice xmlns:v="urn:schemas-microsoft-com:vml" Requires="v">
                <p:oleObj name="Chart" r:id="rId4" imgW="8706010" imgH="3571939" progId="MSGraph.Chart.8">
                  <p:embed followColorScheme="full"/>
                </p:oleObj>
              </mc:Choice>
              <mc:Fallback>
                <p:oleObj name="Chart" r:id="rId4" imgW="8706010" imgH="3571939" progId="MSGraph.Chart.8">
                  <p:embed followColorScheme="full"/>
                  <p:pic>
                    <p:nvPicPr>
                      <p:cNvPr id="37890" name="Object 4"/>
                      <p:cNvPicPr>
                        <a:picLocks noChangeAspect="1" noChangeArrowheads="1"/>
                      </p:cNvPicPr>
                      <p:nvPr/>
                    </p:nvPicPr>
                    <p:blipFill>
                      <a:blip r:embed="rId5"/>
                      <a:srcRect/>
                      <a:stretch>
                        <a:fillRect/>
                      </a:stretch>
                    </p:blipFill>
                    <p:spPr bwMode="gray">
                      <a:xfrm>
                        <a:off x="530942" y="2644316"/>
                        <a:ext cx="9724052" cy="3616325"/>
                      </a:xfrm>
                      <a:prstGeom prst="rect">
                        <a:avLst/>
                      </a:prstGeom>
                      <a:noFill/>
                    </p:spPr>
                  </p:pic>
                </p:oleObj>
              </mc:Fallback>
            </mc:AlternateContent>
          </a:graphicData>
        </a:graphic>
      </p:graphicFrame>
      <p:sp>
        <p:nvSpPr>
          <p:cNvPr id="4451335" name="AutoShape 7"/>
          <p:cNvSpPr>
            <a:spLocks noChangeArrowheads="1"/>
          </p:cNvSpPr>
          <p:nvPr/>
        </p:nvSpPr>
        <p:spPr bwMode="blackWhite">
          <a:xfrm>
            <a:off x="491193" y="1235795"/>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As Recently as 2001, Insurers Paid Out Nearly $1.16 for Every $1 in Earned Premiums</a:t>
            </a:r>
          </a:p>
        </p:txBody>
      </p:sp>
      <p:sp>
        <p:nvSpPr>
          <p:cNvPr id="4451336" name="AutoShape 8"/>
          <p:cNvSpPr>
            <a:spLocks noChangeArrowheads="1"/>
          </p:cNvSpPr>
          <p:nvPr/>
        </p:nvSpPr>
        <p:spPr bwMode="blackWhite">
          <a:xfrm>
            <a:off x="3546452" y="2202600"/>
            <a:ext cx="1198563" cy="1119188"/>
          </a:xfrm>
          <a:prstGeom prst="wedgeRectCallout">
            <a:avLst>
              <a:gd name="adj1" fmla="val -49936"/>
              <a:gd name="adj2" fmla="val 190599"/>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rPr>
              <a:t>Relatively Low CAT Losses, Reserve Releases</a:t>
            </a:r>
          </a:p>
        </p:txBody>
      </p:sp>
      <p:sp>
        <p:nvSpPr>
          <p:cNvPr id="13" name="AutoShape 5"/>
          <p:cNvSpPr>
            <a:spLocks noChangeArrowheads="1"/>
          </p:cNvSpPr>
          <p:nvPr/>
        </p:nvSpPr>
        <p:spPr bwMode="blackWhite">
          <a:xfrm>
            <a:off x="1716816" y="2540437"/>
            <a:ext cx="1709738" cy="895350"/>
          </a:xfrm>
          <a:prstGeom prst="wedgeRectCallout">
            <a:avLst>
              <a:gd name="adj1" fmla="val 9282"/>
              <a:gd name="adj2" fmla="val 169386"/>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Heavy Use of Reinsurance Lowered Net Losses</a:t>
            </a:r>
          </a:p>
        </p:txBody>
      </p:sp>
      <p:sp>
        <p:nvSpPr>
          <p:cNvPr id="3" name="AutoShape 9"/>
          <p:cNvSpPr>
            <a:spLocks noChangeArrowheads="1"/>
          </p:cNvSpPr>
          <p:nvPr/>
        </p:nvSpPr>
        <p:spPr bwMode="blackWhite">
          <a:xfrm>
            <a:off x="4808351" y="1216958"/>
            <a:ext cx="1116013" cy="1206500"/>
          </a:xfrm>
          <a:prstGeom prst="wedgeRectCallout">
            <a:avLst>
              <a:gd name="adj1" fmla="val -94740"/>
              <a:gd name="adj2" fmla="val 232968"/>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rPr>
              <a:t>Relatively Low CAT Losses, Reserve Releases</a:t>
            </a:r>
          </a:p>
        </p:txBody>
      </p:sp>
      <p:sp>
        <p:nvSpPr>
          <p:cNvPr id="15" name="PPTShape_1"/>
          <p:cNvSpPr>
            <a:spLocks noChangeArrowheads="1"/>
          </p:cNvSpPr>
          <p:nvPr/>
        </p:nvSpPr>
        <p:spPr bwMode="blackWhite">
          <a:xfrm>
            <a:off x="6048778" y="1106471"/>
            <a:ext cx="1101725" cy="1654175"/>
          </a:xfrm>
          <a:prstGeom prst="wedgeRectCallout">
            <a:avLst>
              <a:gd name="adj1" fmla="val -151172"/>
              <a:gd name="adj2" fmla="val 123816"/>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Higher CAT Losses, Shrinking Reserve Releases, Toll of Soft Market</a:t>
            </a:r>
          </a:p>
        </p:txBody>
      </p:sp>
      <p:sp>
        <p:nvSpPr>
          <p:cNvPr id="18" name="PPTShape_4"/>
          <p:cNvSpPr>
            <a:spLocks noChangeArrowheads="1"/>
          </p:cNvSpPr>
          <p:nvPr/>
        </p:nvSpPr>
        <p:spPr bwMode="blackWhite">
          <a:xfrm>
            <a:off x="6787426" y="3275699"/>
            <a:ext cx="915740" cy="638829"/>
          </a:xfrm>
          <a:prstGeom prst="wedgeRectCallout">
            <a:avLst>
              <a:gd name="adj1" fmla="val -119428"/>
              <a:gd name="adj2" fmla="val 220548"/>
            </a:avLst>
          </a:prstGeom>
          <a:solidFill>
            <a:schemeClr val="tx1"/>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Lower CAT Losses</a:t>
            </a:r>
          </a:p>
        </p:txBody>
      </p:sp>
      <p:sp>
        <p:nvSpPr>
          <p:cNvPr id="23" name="PPTShape_4"/>
          <p:cNvSpPr>
            <a:spLocks noChangeArrowheads="1"/>
          </p:cNvSpPr>
          <p:nvPr/>
        </p:nvSpPr>
        <p:spPr bwMode="blackWhite">
          <a:xfrm>
            <a:off x="7730933" y="2263117"/>
            <a:ext cx="1274724" cy="1748009"/>
          </a:xfrm>
          <a:prstGeom prst="wedgeRectCallout">
            <a:avLst>
              <a:gd name="adj1" fmla="val -97248"/>
              <a:gd name="adj2" fmla="val 91333"/>
            </a:avLst>
          </a:prstGeom>
          <a:solidFill>
            <a:srgbClr val="92D05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Sharply higher CATs are driving large underwriting losses and pricing pressure</a:t>
            </a:r>
          </a:p>
        </p:txBody>
      </p:sp>
      <p:sp>
        <p:nvSpPr>
          <p:cNvPr id="21" name="Rectangle 5"/>
          <p:cNvSpPr>
            <a:spLocks noChangeArrowheads="1"/>
          </p:cNvSpPr>
          <p:nvPr/>
        </p:nvSpPr>
        <p:spPr bwMode="blackWhite">
          <a:xfrm>
            <a:off x="7984503" y="744705"/>
            <a:ext cx="3987538" cy="136824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marL="285750" indent="-285750">
              <a:lnSpc>
                <a:spcPct val="95000"/>
              </a:lnSpc>
              <a:spcBef>
                <a:spcPct val="25000"/>
              </a:spcBef>
              <a:buFont typeface="Arial" panose="020B0604020202020204" pitchFamily="34" charset="0"/>
              <a:buChar char="•"/>
            </a:pPr>
            <a:r>
              <a:rPr lang="en-US" b="1" dirty="0">
                <a:solidFill>
                  <a:srgbClr val="FFFFFF"/>
                </a:solidFill>
              </a:rPr>
              <a:t>2024 was the </a:t>
            </a:r>
            <a:r>
              <a:rPr lang="en-US" b="1" i="1" dirty="0">
                <a:solidFill>
                  <a:srgbClr val="FFFFFF"/>
                </a:solidFill>
              </a:rPr>
              <a:t>best</a:t>
            </a:r>
            <a:r>
              <a:rPr lang="en-US" b="1" dirty="0">
                <a:solidFill>
                  <a:srgbClr val="FFFFFF"/>
                </a:solidFill>
              </a:rPr>
              <a:t> underwriting performance since 2013.</a:t>
            </a:r>
          </a:p>
          <a:p>
            <a:pPr marL="285750" indent="-285750">
              <a:lnSpc>
                <a:spcPct val="95000"/>
              </a:lnSpc>
              <a:spcBef>
                <a:spcPct val="25000"/>
              </a:spcBef>
              <a:buFont typeface="Arial" panose="020B0604020202020204" pitchFamily="34" charset="0"/>
              <a:buChar char="•"/>
            </a:pPr>
            <a:r>
              <a:rPr lang="en-US" b="1" dirty="0">
                <a:solidFill>
                  <a:srgbClr val="FFFFFF"/>
                </a:solidFill>
              </a:rPr>
              <a:t>2022-2023 were the industry’s </a:t>
            </a:r>
            <a:r>
              <a:rPr lang="en-US" b="1" i="1" dirty="0">
                <a:solidFill>
                  <a:srgbClr val="FFFFFF"/>
                </a:solidFill>
              </a:rPr>
              <a:t>worst</a:t>
            </a:r>
            <a:r>
              <a:rPr lang="en-US" b="1" dirty="0">
                <a:solidFill>
                  <a:srgbClr val="FFFFFF"/>
                </a:solidFill>
              </a:rPr>
              <a:t> underwriting performances since 2017</a:t>
            </a:r>
          </a:p>
        </p:txBody>
      </p:sp>
      <p:sp>
        <p:nvSpPr>
          <p:cNvPr id="24" name="AutoShape 6"/>
          <p:cNvSpPr>
            <a:spLocks noChangeArrowheads="1"/>
          </p:cNvSpPr>
          <p:nvPr/>
        </p:nvSpPr>
        <p:spPr bwMode="blackWhite">
          <a:xfrm>
            <a:off x="9033424" y="2637666"/>
            <a:ext cx="1374827" cy="1368244"/>
          </a:xfrm>
          <a:prstGeom prst="wedgeRectCallout">
            <a:avLst>
              <a:gd name="adj1" fmla="val -115327"/>
              <a:gd name="adj2" fmla="val 104949"/>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rPr>
              <a:t>COVID-19 has had no discernable </a:t>
            </a:r>
            <a:r>
              <a:rPr lang="en-US" sz="1400" b="1" i="1" dirty="0">
                <a:solidFill>
                  <a:schemeClr val="bg1"/>
                </a:solidFill>
                <a:latin typeface="Arial" pitchFamily="34" charset="0"/>
              </a:rPr>
              <a:t>net</a:t>
            </a:r>
            <a:r>
              <a:rPr lang="en-US" sz="1400" b="1" dirty="0">
                <a:solidFill>
                  <a:schemeClr val="bg1"/>
                </a:solidFill>
                <a:latin typeface="Arial" pitchFamily="34" charset="0"/>
              </a:rPr>
              <a:t> impact on the combined ratio in 2020</a:t>
            </a:r>
          </a:p>
        </p:txBody>
      </p:sp>
      <p:sp>
        <p:nvSpPr>
          <p:cNvPr id="25" name="AutoShape 6"/>
          <p:cNvSpPr>
            <a:spLocks noChangeArrowheads="1"/>
          </p:cNvSpPr>
          <p:nvPr/>
        </p:nvSpPr>
        <p:spPr bwMode="blackWhite">
          <a:xfrm>
            <a:off x="3078284" y="3509170"/>
            <a:ext cx="1251488" cy="895350"/>
          </a:xfrm>
          <a:prstGeom prst="wedgeRectCallout">
            <a:avLst>
              <a:gd name="adj1" fmla="val -45860"/>
              <a:gd name="adj2" fmla="val 145530"/>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Best Combined Ratio Since 1949 (87.6)</a:t>
            </a:r>
          </a:p>
        </p:txBody>
      </p:sp>
      <p:sp>
        <p:nvSpPr>
          <p:cNvPr id="27" name="PPTShape_3"/>
          <p:cNvSpPr>
            <a:spLocks noChangeArrowheads="1"/>
          </p:cNvSpPr>
          <p:nvPr/>
        </p:nvSpPr>
        <p:spPr bwMode="blackWhite">
          <a:xfrm>
            <a:off x="5550398" y="4062459"/>
            <a:ext cx="915740" cy="582804"/>
          </a:xfrm>
          <a:prstGeom prst="wedgeRectCallout">
            <a:avLst>
              <a:gd name="adj1" fmla="val -66410"/>
              <a:gd name="adj2" fmla="val 8134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rPr>
              <a:t>Sandy Impacts</a:t>
            </a:r>
          </a:p>
        </p:txBody>
      </p:sp>
      <p:sp>
        <p:nvSpPr>
          <p:cNvPr id="4" name="AutoShape 6">
            <a:extLst>
              <a:ext uri="{FF2B5EF4-FFF2-40B4-BE49-F238E27FC236}">
                <a16:creationId xmlns:a16="http://schemas.microsoft.com/office/drawing/2014/main" id="{81F12BCD-570B-2B10-20FB-126D1514E25F}"/>
              </a:ext>
            </a:extLst>
          </p:cNvPr>
          <p:cNvSpPr>
            <a:spLocks noChangeArrowheads="1"/>
          </p:cNvSpPr>
          <p:nvPr/>
        </p:nvSpPr>
        <p:spPr bwMode="blackWhite">
          <a:xfrm>
            <a:off x="10444132" y="3720398"/>
            <a:ext cx="925833" cy="684122"/>
          </a:xfrm>
          <a:prstGeom prst="wedgeRectCallout">
            <a:avLst>
              <a:gd name="adj1" fmla="val -187012"/>
              <a:gd name="adj2" fmla="val 47000"/>
            </a:avLst>
          </a:prstGeom>
          <a:solidFill>
            <a:srgbClr val="225A7A"/>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rPr>
              <a:t>Ian &amp; Inflation Impacts</a:t>
            </a:r>
          </a:p>
        </p:txBody>
      </p:sp>
      <p:sp>
        <p:nvSpPr>
          <p:cNvPr id="2" name="AutoShape 6">
            <a:extLst>
              <a:ext uri="{FF2B5EF4-FFF2-40B4-BE49-F238E27FC236}">
                <a16:creationId xmlns:a16="http://schemas.microsoft.com/office/drawing/2014/main" id="{B42574E1-422A-E1EB-9A9E-C3FC443BD130}"/>
              </a:ext>
            </a:extLst>
          </p:cNvPr>
          <p:cNvSpPr>
            <a:spLocks noChangeArrowheads="1"/>
          </p:cNvSpPr>
          <p:nvPr/>
        </p:nvSpPr>
        <p:spPr bwMode="blackWhite">
          <a:xfrm>
            <a:off x="10320925" y="4810090"/>
            <a:ext cx="925833" cy="684122"/>
          </a:xfrm>
          <a:prstGeom prst="wedgeRectCallout">
            <a:avLst>
              <a:gd name="adj1" fmla="val -115091"/>
              <a:gd name="adj2" fmla="val 30271"/>
            </a:avLst>
          </a:prstGeom>
          <a:solidFill>
            <a:schemeClr val="tx1"/>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u="sng" dirty="0">
                <a:solidFill>
                  <a:schemeClr val="bg1"/>
                </a:solidFill>
                <a:latin typeface="Arial" pitchFamily="34" charset="0"/>
              </a:rPr>
              <a:t>2024</a:t>
            </a:r>
            <a:r>
              <a:rPr lang="en-US" sz="1400" b="1" dirty="0">
                <a:solidFill>
                  <a:schemeClr val="bg1"/>
                </a:solidFill>
                <a:latin typeface="Arial" pitchFamily="34" charset="0"/>
              </a:rPr>
              <a:t> 96.5</a:t>
            </a:r>
          </a:p>
        </p:txBody>
      </p:sp>
      <p:sp>
        <p:nvSpPr>
          <p:cNvPr id="19" name="PPTShape_0">
            <a:extLst>
              <a:ext uri="{FF2B5EF4-FFF2-40B4-BE49-F238E27FC236}">
                <a16:creationId xmlns:a16="http://schemas.microsoft.com/office/drawing/2014/main" id="{4E2135C8-7CBC-4E38-9F8D-FE29F85F8F17}"/>
              </a:ext>
            </a:extLst>
          </p:cNvPr>
          <p:cNvSpPr>
            <a:spLocks noChangeArrowheads="1"/>
          </p:cNvSpPr>
          <p:nvPr/>
        </p:nvSpPr>
        <p:spPr bwMode="blackWhite">
          <a:xfrm>
            <a:off x="5620316" y="2848692"/>
            <a:ext cx="1038225" cy="1119188"/>
          </a:xfrm>
          <a:prstGeom prst="wedgeRectCallout">
            <a:avLst>
              <a:gd name="adj1" fmla="val -149157"/>
              <a:gd name="adj2" fmla="val 136180"/>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Avg. CAT Losses, More Reserve Releases</a:t>
            </a:r>
          </a:p>
        </p:txBody>
      </p:sp>
    </p:spTree>
    <p:custDataLst>
      <p:tags r:id="rId1"/>
    </p:custDataLst>
    <p:extLst>
      <p:ext uri="{BB962C8B-B14F-4D97-AF65-F5344CB8AC3E}">
        <p14:creationId xmlns:p14="http://schemas.microsoft.com/office/powerpoint/2010/main" val="1570150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par>
                          <p:cTn id="32" fill="hold">
                            <p:stCondLst>
                              <p:cond delay="7000"/>
                            </p:stCondLst>
                            <p:childTnLst>
                              <p:par>
                                <p:cTn id="33" presetID="22" presetClass="entr" presetSubtype="1" fill="hold" grpId="0" nodeType="afterEffect">
                                  <p:stCondLst>
                                    <p:cond delay="1000"/>
                                  </p:stCondLst>
                                  <p:childTnLst>
                                    <p:set>
                                      <p:cBhvr>
                                        <p:cTn id="34" dur="1" fill="hold">
                                          <p:stCondLst>
                                            <p:cond delay="0"/>
                                          </p:stCondLst>
                                        </p:cTn>
                                        <p:tgtEl>
                                          <p:spTgt spid="24"/>
                                        </p:tgtEl>
                                        <p:attrNameLst>
                                          <p:attrName>style.visibility</p:attrName>
                                        </p:attrNameLst>
                                      </p:cBhvr>
                                      <p:to>
                                        <p:strVal val="visible"/>
                                      </p:to>
                                    </p:set>
                                    <p:animEffect transition="in" filter="wipe(up)">
                                      <p:cBhvr>
                                        <p:cTn id="35" dur="500"/>
                                        <p:tgtEl>
                                          <p:spTgt spid="24"/>
                                        </p:tgtEl>
                                      </p:cBhvr>
                                    </p:animEffect>
                                  </p:childTnLst>
                                </p:cTn>
                              </p:par>
                            </p:childTnLst>
                          </p:cTn>
                        </p:par>
                        <p:par>
                          <p:cTn id="36" fill="hold">
                            <p:stCondLst>
                              <p:cond delay="8500"/>
                            </p:stCondLst>
                            <p:childTnLst>
                              <p:par>
                                <p:cTn id="37" presetID="22" presetClass="entr" presetSubtype="4" fill="hold" grpId="0" nodeType="afterEffect">
                                  <p:stCondLst>
                                    <p:cond delay="50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par>
                          <p:cTn id="40" fill="hold">
                            <p:stCondLst>
                              <p:cond delay="9500"/>
                            </p:stCondLst>
                            <p:childTnLst>
                              <p:par>
                                <p:cTn id="41" presetID="22" presetClass="entr" presetSubtype="4" fill="hold" grpId="0" nodeType="afterEffect">
                                  <p:stCondLst>
                                    <p:cond delay="50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par>
                          <p:cTn id="44" fill="hold">
                            <p:stCondLst>
                              <p:cond delay="10500"/>
                            </p:stCondLst>
                            <p:childTnLst>
                              <p:par>
                                <p:cTn id="45" presetID="22" presetClass="entr" presetSubtype="1" fill="hold" grpId="0" nodeType="afterEffect">
                                  <p:stCondLst>
                                    <p:cond delay="1000"/>
                                  </p:stCondLst>
                                  <p:childTnLst>
                                    <p:set>
                                      <p:cBhvr>
                                        <p:cTn id="46" dur="1" fill="hold">
                                          <p:stCondLst>
                                            <p:cond delay="0"/>
                                          </p:stCondLst>
                                        </p:cTn>
                                        <p:tgtEl>
                                          <p:spTgt spid="4"/>
                                        </p:tgtEl>
                                        <p:attrNameLst>
                                          <p:attrName>style.visibility</p:attrName>
                                        </p:attrNameLst>
                                      </p:cBhvr>
                                      <p:to>
                                        <p:strVal val="visible"/>
                                      </p:to>
                                    </p:set>
                                    <p:animEffect transition="in" filter="wipe(up)">
                                      <p:cBhvr>
                                        <p:cTn id="47" dur="500"/>
                                        <p:tgtEl>
                                          <p:spTgt spid="4"/>
                                        </p:tgtEl>
                                      </p:cBhvr>
                                    </p:animEffect>
                                  </p:childTnLst>
                                </p:cTn>
                              </p:par>
                            </p:childTnLst>
                          </p:cTn>
                        </p:par>
                        <p:par>
                          <p:cTn id="48" fill="hold">
                            <p:stCondLst>
                              <p:cond delay="12000"/>
                            </p:stCondLst>
                            <p:childTnLst>
                              <p:par>
                                <p:cTn id="49" presetID="22" presetClass="entr" presetSubtype="1" fill="hold" grpId="0" nodeType="afterEffect">
                                  <p:stCondLst>
                                    <p:cond delay="1000"/>
                                  </p:stCondLst>
                                  <p:childTnLst>
                                    <p:set>
                                      <p:cBhvr>
                                        <p:cTn id="50" dur="1" fill="hold">
                                          <p:stCondLst>
                                            <p:cond delay="0"/>
                                          </p:stCondLst>
                                        </p:cTn>
                                        <p:tgtEl>
                                          <p:spTgt spid="2"/>
                                        </p:tgtEl>
                                        <p:attrNameLst>
                                          <p:attrName>style.visibility</p:attrName>
                                        </p:attrNameLst>
                                      </p:cBhvr>
                                      <p:to>
                                        <p:strVal val="visible"/>
                                      </p:to>
                                    </p:set>
                                    <p:animEffect transition="in" filter="wipe(up)">
                                      <p:cBhvr>
                                        <p:cTn id="51" dur="500"/>
                                        <p:tgtEl>
                                          <p:spTgt spid="2"/>
                                        </p:tgtEl>
                                      </p:cBhvr>
                                    </p:animEffect>
                                  </p:childTnLst>
                                </p:cTn>
                              </p:par>
                            </p:childTnLst>
                          </p:cTn>
                        </p:par>
                        <p:par>
                          <p:cTn id="52" fill="hold">
                            <p:stCondLst>
                              <p:cond delay="13500"/>
                            </p:stCondLst>
                            <p:childTnLst>
                              <p:par>
                                <p:cTn id="53" presetID="22" presetClass="entr" presetSubtype="4" fill="hold" grpId="0" nodeType="afterEffect">
                                  <p:stCondLst>
                                    <p:cond delay="50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8" grpId="0" animBg="1"/>
      <p:bldP spid="23" grpId="0" animBg="1"/>
      <p:bldP spid="24" grpId="0" animBg="1"/>
      <p:bldP spid="25" grpId="0" animBg="1"/>
      <p:bldP spid="27" grpId="0" animBg="1"/>
      <p:bldP spid="4" grpId="0" animBg="1"/>
      <p:bldP spid="2"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ext uri="{D42A27DB-BD31-4B8C-83A1-F6EECF244321}">
                <p14:modId xmlns:p14="http://schemas.microsoft.com/office/powerpoint/2010/main" val="1610244310"/>
              </p:ext>
            </p:extLst>
          </p:nvPr>
        </p:nvGraphicFramePr>
        <p:xfrm>
          <a:off x="502051" y="924526"/>
          <a:ext cx="10242548" cy="6088464"/>
        </p:xfrm>
        <a:graphic>
          <a:graphicData uri="http://schemas.openxmlformats.org/presentationml/2006/ole">
            <mc:AlternateContent xmlns:mc="http://schemas.openxmlformats.org/markup-compatibility/2006">
              <mc:Choice xmlns:v="urn:schemas-microsoft-com:vml" Requires="v">
                <p:oleObj name="Chart" r:id="rId2" imgW="8582173" imgH="5553242" progId="MSGraph.Chart.8">
                  <p:embed followColorScheme="full"/>
                </p:oleObj>
              </mc:Choice>
              <mc:Fallback>
                <p:oleObj name="Chart" r:id="rId2" imgW="8582173" imgH="5553242" progId="MSGraph.Chart.8">
                  <p:embed followColorScheme="full"/>
                  <p:pic>
                    <p:nvPicPr>
                      <p:cNvPr id="61442" name="Object 2"/>
                      <p:cNvPicPr>
                        <a:picLocks noChangeAspect="1" noChangeArrowheads="1"/>
                      </p:cNvPicPr>
                      <p:nvPr/>
                    </p:nvPicPr>
                    <p:blipFill>
                      <a:blip r:embed="rId3"/>
                      <a:srcRect/>
                      <a:stretch>
                        <a:fillRect/>
                      </a:stretch>
                    </p:blipFill>
                    <p:spPr bwMode="auto">
                      <a:xfrm>
                        <a:off x="502051" y="924526"/>
                        <a:ext cx="10242548" cy="6088464"/>
                      </a:xfrm>
                      <a:prstGeom prst="rect">
                        <a:avLst/>
                      </a:prstGeom>
                      <a:noFill/>
                    </p:spPr>
                  </p:pic>
                </p:oleObj>
              </mc:Fallback>
            </mc:AlternateContent>
          </a:graphicData>
        </a:graphic>
      </p:graphicFrame>
      <p:sp>
        <p:nvSpPr>
          <p:cNvPr id="61443" name="Rectangle 3"/>
          <p:cNvSpPr>
            <a:spLocks noGrp="1" noChangeArrowheads="1"/>
          </p:cNvSpPr>
          <p:nvPr>
            <p:ph type="title"/>
          </p:nvPr>
        </p:nvSpPr>
        <p:spPr>
          <a:xfrm>
            <a:off x="681265" y="-69736"/>
            <a:ext cx="8050213" cy="1143000"/>
          </a:xfrm>
        </p:spPr>
        <p:txBody>
          <a:bodyPr/>
          <a:lstStyle/>
          <a:p>
            <a:r>
              <a:rPr lang="en-US" dirty="0"/>
              <a:t>U.S. National Debt, 1966 – 2025:Q1</a:t>
            </a:r>
            <a:endParaRPr lang="en-US" sz="3600" dirty="0"/>
          </a:p>
        </p:txBody>
      </p:sp>
      <p:sp>
        <p:nvSpPr>
          <p:cNvPr id="61444" name="Text Box 4"/>
          <p:cNvSpPr txBox="1">
            <a:spLocks noChangeArrowheads="1"/>
          </p:cNvSpPr>
          <p:nvPr/>
        </p:nvSpPr>
        <p:spPr bwMode="auto">
          <a:xfrm>
            <a:off x="1581151" y="6457890"/>
            <a:ext cx="8901113" cy="400110"/>
          </a:xfrm>
          <a:prstGeom prst="rect">
            <a:avLst/>
          </a:prstGeom>
          <a:noFill/>
          <a:ln w="0">
            <a:noFill/>
            <a:miter lim="800000"/>
            <a:headEnd/>
            <a:tailEnd/>
          </a:ln>
        </p:spPr>
        <p:txBody>
          <a:bodyPr>
            <a:spAutoFit/>
          </a:bodyPr>
          <a:lstStyle/>
          <a:p>
            <a:endParaRPr lang="en-US" sz="1000" dirty="0"/>
          </a:p>
          <a:p>
            <a:r>
              <a:rPr lang="en-US" sz="1000" dirty="0"/>
              <a:t>Source: Congressional Budget Office; Federal Reserve Bank of St. Louis: </a:t>
            </a:r>
            <a:r>
              <a:rPr lang="en-US" sz="1000" dirty="0">
                <a:hlinkClick r:id="rId4"/>
              </a:rPr>
              <a:t>https://fred.stlouisfed.org/series/GFDEBTN</a:t>
            </a:r>
            <a:r>
              <a:rPr lang="en-US" sz="1000" dirty="0"/>
              <a:t>.  </a:t>
            </a:r>
          </a:p>
        </p:txBody>
      </p:sp>
      <p:sp>
        <p:nvSpPr>
          <p:cNvPr id="7" name="AutoShape 6"/>
          <p:cNvSpPr>
            <a:spLocks noChangeArrowheads="1"/>
          </p:cNvSpPr>
          <p:nvPr/>
        </p:nvSpPr>
        <p:spPr bwMode="blackWhite">
          <a:xfrm>
            <a:off x="4561246" y="1510923"/>
            <a:ext cx="4170232" cy="2064790"/>
          </a:xfrm>
          <a:prstGeom prst="wedgeRectCallout">
            <a:avLst>
              <a:gd name="adj1" fmla="val 83697"/>
              <a:gd name="adj2" fmla="val -224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The national debt held steady at $36.2 Trillion in Q1 2025 but will likely continue to grow for the foreseeable future.</a:t>
            </a:r>
          </a:p>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Debt/GDP Ratio = ~120%    (Nearly the Highest Since WW II)</a:t>
            </a:r>
          </a:p>
        </p:txBody>
      </p:sp>
      <p:sp>
        <p:nvSpPr>
          <p:cNvPr id="2" name="TextBox 1"/>
          <p:cNvSpPr txBox="1"/>
          <p:nvPr/>
        </p:nvSpPr>
        <p:spPr>
          <a:xfrm>
            <a:off x="9698995" y="1374736"/>
            <a:ext cx="2362607" cy="461665"/>
          </a:xfrm>
          <a:prstGeom prst="rect">
            <a:avLst/>
          </a:prstGeom>
          <a:noFill/>
        </p:spPr>
        <p:txBody>
          <a:bodyPr wrap="square" rtlCol="0">
            <a:spAutoFit/>
          </a:bodyPr>
          <a:lstStyle/>
          <a:p>
            <a:r>
              <a:rPr lang="en-US" sz="2400" b="1" dirty="0">
                <a:solidFill>
                  <a:srgbClr val="C00000"/>
                </a:solidFill>
              </a:rPr>
              <a:t>$36.2 Trillion</a:t>
            </a:r>
          </a:p>
        </p:txBody>
      </p:sp>
      <p:sp>
        <p:nvSpPr>
          <p:cNvPr id="9" name="Rectangle 31"/>
          <p:cNvSpPr>
            <a:spLocks noChangeArrowheads="1"/>
          </p:cNvSpPr>
          <p:nvPr/>
        </p:nvSpPr>
        <p:spPr bwMode="black">
          <a:xfrm>
            <a:off x="298257" y="924526"/>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Trillions)</a:t>
            </a:r>
          </a:p>
        </p:txBody>
      </p:sp>
      <p:sp>
        <p:nvSpPr>
          <p:cNvPr id="8" name="TextBox 7"/>
          <p:cNvSpPr txBox="1"/>
          <p:nvPr/>
        </p:nvSpPr>
        <p:spPr>
          <a:xfrm>
            <a:off x="11495109" y="6429666"/>
            <a:ext cx="657180" cy="353943"/>
          </a:xfrm>
          <a:prstGeom prst="rect">
            <a:avLst/>
          </a:prstGeom>
          <a:noFill/>
        </p:spPr>
        <p:txBody>
          <a:bodyPr wrap="square" rtlCol="0">
            <a:spAutoFit/>
          </a:bodyPr>
          <a:lstStyle/>
          <a:p>
            <a:r>
              <a:rPr lang="en-US" sz="1700" b="1" dirty="0"/>
              <a:t>18</a:t>
            </a:r>
          </a:p>
        </p:txBody>
      </p:sp>
      <p:sp>
        <p:nvSpPr>
          <p:cNvPr id="10" name="TextBox 9"/>
          <p:cNvSpPr txBox="1"/>
          <p:nvPr/>
        </p:nvSpPr>
        <p:spPr>
          <a:xfrm>
            <a:off x="1737306" y="1720840"/>
            <a:ext cx="2252553" cy="3046988"/>
          </a:xfrm>
          <a:prstGeom prst="rect">
            <a:avLst/>
          </a:prstGeom>
          <a:solidFill>
            <a:srgbClr val="C00000"/>
          </a:solidFill>
        </p:spPr>
        <p:txBody>
          <a:bodyPr wrap="square" rtlCol="0">
            <a:spAutoFit/>
          </a:bodyPr>
          <a:lstStyle/>
          <a:p>
            <a:pPr algn="ctr"/>
            <a:r>
              <a:rPr lang="en-US" sz="2400" b="1" i="1" dirty="0">
                <a:solidFill>
                  <a:schemeClr val="bg1"/>
                </a:solidFill>
              </a:rPr>
              <a:t>Large deficits  that increase as a share of GDP are, at some point, unsustainable and inflationary</a:t>
            </a:r>
          </a:p>
        </p:txBody>
      </p:sp>
    </p:spTree>
    <p:extLst>
      <p:ext uri="{BB962C8B-B14F-4D97-AF65-F5344CB8AC3E}">
        <p14:creationId xmlns:p14="http://schemas.microsoft.com/office/powerpoint/2010/main" val="1880575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127191" y="15876"/>
            <a:ext cx="11662038"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Federal Debt Held by the Public and Composition of Annual Deficits as a Percent of GDP, 1940 – 2055F*</a:t>
            </a:r>
            <a:endParaRPr lang="en-US" b="1" kern="0" dirty="0">
              <a:solidFill>
                <a:srgbClr val="2B7299"/>
              </a:solidFill>
            </a:endParaRPr>
          </a:p>
        </p:txBody>
      </p:sp>
      <p:sp>
        <p:nvSpPr>
          <p:cNvPr id="15" name="TextBox 14"/>
          <p:cNvSpPr txBox="1"/>
          <p:nvPr/>
        </p:nvSpPr>
        <p:spPr>
          <a:xfrm>
            <a:off x="127191" y="6010151"/>
            <a:ext cx="5242475" cy="769441"/>
          </a:xfrm>
          <a:prstGeom prst="rect">
            <a:avLst/>
          </a:prstGeom>
          <a:noFill/>
        </p:spPr>
        <p:txBody>
          <a:bodyPr wrap="square" rtlCol="0">
            <a:spAutoFit/>
          </a:bodyPr>
          <a:lstStyle/>
          <a:p>
            <a:r>
              <a:rPr lang="en-US" sz="1100" dirty="0"/>
              <a:t>*Estimates assumes current laws remain generally unchanged.</a:t>
            </a:r>
          </a:p>
          <a:p>
            <a:endParaRPr lang="en-US" sz="1100" dirty="0"/>
          </a:p>
          <a:p>
            <a:r>
              <a:rPr lang="en-US" sz="1100" dirty="0"/>
              <a:t>Source: CBO Long-Term Budget Outlook: 2025-2055 (March 2025).  Accessed at: </a:t>
            </a:r>
            <a:r>
              <a:rPr lang="en-US" sz="1100" dirty="0">
                <a:hlinkClick r:id="rId3"/>
              </a:rPr>
              <a:t>https://www.cbo.gov/publication/61270</a:t>
            </a:r>
            <a:r>
              <a:rPr lang="en-US" sz="1100" dirty="0"/>
              <a:t>. </a:t>
            </a:r>
          </a:p>
        </p:txBody>
      </p:sp>
      <p:pic>
        <p:nvPicPr>
          <p:cNvPr id="9" name="Picture 8">
            <a:extLst>
              <a:ext uri="{FF2B5EF4-FFF2-40B4-BE49-F238E27FC236}">
                <a16:creationId xmlns:a16="http://schemas.microsoft.com/office/drawing/2014/main" id="{56B43B3A-4EEF-47A5-ADAC-BD3057FF52AC}"/>
              </a:ext>
            </a:extLst>
          </p:cNvPr>
          <p:cNvPicPr>
            <a:picLocks noChangeAspect="1"/>
          </p:cNvPicPr>
          <p:nvPr/>
        </p:nvPicPr>
        <p:blipFill>
          <a:blip r:embed="rId4"/>
          <a:stretch>
            <a:fillRect/>
          </a:stretch>
        </p:blipFill>
        <p:spPr>
          <a:xfrm>
            <a:off x="127191" y="2027088"/>
            <a:ext cx="5473146" cy="3309160"/>
          </a:xfrm>
          <a:prstGeom prst="rect">
            <a:avLst/>
          </a:prstGeom>
        </p:spPr>
      </p:pic>
      <p:sp>
        <p:nvSpPr>
          <p:cNvPr id="19" name="Oval 18">
            <a:extLst>
              <a:ext uri="{FF2B5EF4-FFF2-40B4-BE49-F238E27FC236}">
                <a16:creationId xmlns:a16="http://schemas.microsoft.com/office/drawing/2014/main" id="{EC30C091-B99A-4B51-B78A-EDCCDC964D23}"/>
              </a:ext>
            </a:extLst>
          </p:cNvPr>
          <p:cNvSpPr/>
          <p:nvPr/>
        </p:nvSpPr>
        <p:spPr>
          <a:xfrm flipH="1">
            <a:off x="5126474" y="2879379"/>
            <a:ext cx="243192" cy="2334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utoShape 6">
            <a:extLst>
              <a:ext uri="{FF2B5EF4-FFF2-40B4-BE49-F238E27FC236}">
                <a16:creationId xmlns:a16="http://schemas.microsoft.com/office/drawing/2014/main" id="{5293F8E4-91DA-474B-B50D-33113B8C7316}"/>
              </a:ext>
            </a:extLst>
          </p:cNvPr>
          <p:cNvSpPr>
            <a:spLocks noChangeArrowheads="1"/>
          </p:cNvSpPr>
          <p:nvPr/>
        </p:nvSpPr>
        <p:spPr bwMode="blackWhite">
          <a:xfrm>
            <a:off x="4796721" y="1725773"/>
            <a:ext cx="803616" cy="738664"/>
          </a:xfrm>
          <a:prstGeom prst="wedgeRectCallout">
            <a:avLst>
              <a:gd name="adj1" fmla="val -3023"/>
              <a:gd name="adj2" fmla="val 92472"/>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u="sng" dirty="0">
                <a:solidFill>
                  <a:schemeClr val="bg1"/>
                </a:solidFill>
              </a:rPr>
              <a:t>2055F</a:t>
            </a:r>
          </a:p>
          <a:p>
            <a:pPr algn="ctr" eaLnBrk="0" hangingPunct="0">
              <a:lnSpc>
                <a:spcPct val="90000"/>
              </a:lnSpc>
              <a:spcBef>
                <a:spcPct val="50000"/>
              </a:spcBef>
              <a:buClr>
                <a:schemeClr val="bg1"/>
              </a:buClr>
              <a:buFont typeface="Wingdings" pitchFamily="2" charset="2"/>
              <a:buNone/>
              <a:defRPr/>
            </a:pPr>
            <a:r>
              <a:rPr lang="en-US" sz="1600" b="1" i="1" dirty="0">
                <a:solidFill>
                  <a:schemeClr val="bg1"/>
                </a:solidFill>
              </a:rPr>
              <a:t>156%</a:t>
            </a:r>
            <a:endParaRPr lang="en-US" sz="1600" b="1" i="1" dirty="0">
              <a:solidFill>
                <a:srgbClr val="FFFF00"/>
              </a:solidFill>
            </a:endParaRPr>
          </a:p>
        </p:txBody>
      </p:sp>
      <p:cxnSp>
        <p:nvCxnSpPr>
          <p:cNvPr id="13" name="Straight Connector 12">
            <a:extLst>
              <a:ext uri="{FF2B5EF4-FFF2-40B4-BE49-F238E27FC236}">
                <a16:creationId xmlns:a16="http://schemas.microsoft.com/office/drawing/2014/main" id="{DDD6E72E-BF92-4674-992A-3C6226F5673A}"/>
              </a:ext>
            </a:extLst>
          </p:cNvPr>
          <p:cNvCxnSpPr>
            <a:cxnSpLocks/>
          </p:cNvCxnSpPr>
          <p:nvPr/>
        </p:nvCxnSpPr>
        <p:spPr>
          <a:xfrm>
            <a:off x="556443" y="3665697"/>
            <a:ext cx="4711083" cy="79461"/>
          </a:xfrm>
          <a:prstGeom prst="line">
            <a:avLst/>
          </a:prstGeom>
          <a:ln w="19050">
            <a:solidFill>
              <a:srgbClr val="C00000"/>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E8C0FCEF-B400-4C1C-B360-AF715C0B637F}"/>
              </a:ext>
            </a:extLst>
          </p:cNvPr>
          <p:cNvPicPr>
            <a:picLocks noChangeAspect="1"/>
          </p:cNvPicPr>
          <p:nvPr/>
        </p:nvPicPr>
        <p:blipFill>
          <a:blip r:embed="rId5"/>
          <a:stretch>
            <a:fillRect/>
          </a:stretch>
        </p:blipFill>
        <p:spPr>
          <a:xfrm>
            <a:off x="5789680" y="2027089"/>
            <a:ext cx="6118310" cy="3309160"/>
          </a:xfrm>
          <a:prstGeom prst="rect">
            <a:avLst/>
          </a:prstGeom>
        </p:spPr>
      </p:pic>
      <p:sp>
        <p:nvSpPr>
          <p:cNvPr id="28" name="AutoShape 6">
            <a:extLst>
              <a:ext uri="{FF2B5EF4-FFF2-40B4-BE49-F238E27FC236}">
                <a16:creationId xmlns:a16="http://schemas.microsoft.com/office/drawing/2014/main" id="{6A15C948-97D3-40AA-9D6C-EE0D971C1FF0}"/>
              </a:ext>
            </a:extLst>
          </p:cNvPr>
          <p:cNvSpPr>
            <a:spLocks noChangeArrowheads="1"/>
          </p:cNvSpPr>
          <p:nvPr/>
        </p:nvSpPr>
        <p:spPr bwMode="blackWhite">
          <a:xfrm>
            <a:off x="10912176" y="1349605"/>
            <a:ext cx="1279824" cy="1888135"/>
          </a:xfrm>
          <a:prstGeom prst="wedgeRectCallout">
            <a:avLst>
              <a:gd name="adj1" fmla="val -6627"/>
              <a:gd name="adj2" fmla="val 88078"/>
            </a:avLst>
          </a:prstGeom>
          <a:solidFill>
            <a:srgbClr val="FF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Net interest outlays account for the majority of deficit increase</a:t>
            </a:r>
            <a:endParaRPr lang="en-US" sz="1600" b="1" i="1" dirty="0">
              <a:solidFill>
                <a:srgbClr val="FFFF00"/>
              </a:solidFill>
            </a:endParaRPr>
          </a:p>
        </p:txBody>
      </p:sp>
      <p:sp>
        <p:nvSpPr>
          <p:cNvPr id="26" name="TextBox 25">
            <a:extLst>
              <a:ext uri="{FF2B5EF4-FFF2-40B4-BE49-F238E27FC236}">
                <a16:creationId xmlns:a16="http://schemas.microsoft.com/office/drawing/2014/main" id="{39A3A20F-0246-4BB2-95A9-8B5FE2010F84}"/>
              </a:ext>
            </a:extLst>
          </p:cNvPr>
          <p:cNvSpPr txBox="1"/>
          <p:nvPr/>
        </p:nvSpPr>
        <p:spPr>
          <a:xfrm>
            <a:off x="5468727" y="5394597"/>
            <a:ext cx="6640464" cy="1384995"/>
          </a:xfrm>
          <a:prstGeom prst="rect">
            <a:avLst/>
          </a:prstGeom>
          <a:solidFill>
            <a:schemeClr val="bg1">
              <a:lumMod val="85000"/>
            </a:schemeClr>
          </a:solidFill>
          <a:ln>
            <a:solidFill>
              <a:schemeClr val="tx1"/>
            </a:solidFill>
          </a:ln>
        </p:spPr>
        <p:txBody>
          <a:bodyPr wrap="square" rtlCol="0">
            <a:spAutoFit/>
          </a:bodyPr>
          <a:lstStyle/>
          <a:p>
            <a:r>
              <a:rPr lang="en-US" sz="1400" b="1" i="0" dirty="0">
                <a:solidFill>
                  <a:srgbClr val="333333"/>
                </a:solidFill>
                <a:effectLst/>
                <a:latin typeface="source_sans_probold"/>
              </a:rPr>
              <a:t>CBO: “</a:t>
            </a:r>
            <a:r>
              <a:rPr lang="en-US" sz="1400" i="0" dirty="0">
                <a:solidFill>
                  <a:srgbClr val="333333"/>
                </a:solidFill>
                <a:effectLst/>
                <a:latin typeface="source_sans_probold"/>
              </a:rPr>
              <a:t>Debt held by the public</a:t>
            </a:r>
            <a:r>
              <a:rPr lang="en-US" sz="1400" i="0" dirty="0">
                <a:solidFill>
                  <a:srgbClr val="333333"/>
                </a:solidFill>
                <a:effectLst/>
                <a:latin typeface="source_sans_proregular"/>
              </a:rPr>
              <a:t>, </a:t>
            </a:r>
            <a:r>
              <a:rPr lang="en-US" sz="1400" b="0" i="0" dirty="0">
                <a:solidFill>
                  <a:srgbClr val="333333"/>
                </a:solidFill>
                <a:effectLst/>
                <a:latin typeface="source_sans_proregular"/>
              </a:rPr>
              <a:t>boosted by large deficits, reaches its highest level ever in 2029 (measured as a percentage of gross domestic product, or GDP) and then continues to grow, reaching 156 percent of GDP in 2055. It remains on track to increase thereafter. </a:t>
            </a:r>
            <a:r>
              <a:rPr lang="en-US" sz="1400" b="0" i="0" dirty="0">
                <a:solidFill>
                  <a:srgbClr val="333333"/>
                </a:solidFill>
                <a:effectLst/>
                <a:highlight>
                  <a:srgbClr val="FFFF00"/>
                </a:highlight>
                <a:latin typeface="source_sans_proregular"/>
              </a:rPr>
              <a:t>Mounting debt would slow economic growth, push up interest payments to foreign holders of U.S. debt, and pose significant risks to the fiscal and economic outlook</a:t>
            </a:r>
            <a:r>
              <a:rPr lang="en-US" sz="1400" b="0" i="0" dirty="0">
                <a:solidFill>
                  <a:srgbClr val="333333"/>
                </a:solidFill>
                <a:effectLst/>
                <a:latin typeface="source_sans_proregular"/>
              </a:rPr>
              <a:t>; it could also cause lawmakers to feel constrained in their policy choices.”</a:t>
            </a:r>
            <a:endParaRPr lang="en-US" sz="1400" dirty="0"/>
          </a:p>
        </p:txBody>
      </p:sp>
    </p:spTree>
    <p:extLst>
      <p:ext uri="{BB962C8B-B14F-4D97-AF65-F5344CB8AC3E}">
        <p14:creationId xmlns:p14="http://schemas.microsoft.com/office/powerpoint/2010/main" val="3986971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wipe(right)">
                                      <p:cBhvr>
                                        <p:cTn id="11" dur="500"/>
                                        <p:tgtEl>
                                          <p:spTgt spid="20"/>
                                        </p:tgtEl>
                                      </p:cBhvr>
                                    </p:animEffect>
                                  </p:childTnLst>
                                </p:cTn>
                              </p:par>
                            </p:childTnLst>
                          </p:cTn>
                        </p:par>
                        <p:par>
                          <p:cTn id="12" fill="hold">
                            <p:stCondLst>
                              <p:cond delay="2000"/>
                            </p:stCondLst>
                            <p:childTnLst>
                              <p:par>
                                <p:cTn id="13" presetID="22" presetClass="entr" presetSubtype="2" fill="hold" grpId="0" nodeType="afterEffect">
                                  <p:stCondLst>
                                    <p:cond delay="1000"/>
                                  </p:stCondLst>
                                  <p:childTnLst>
                                    <p:set>
                                      <p:cBhvr>
                                        <p:cTn id="14" dur="1" fill="hold">
                                          <p:stCondLst>
                                            <p:cond delay="0"/>
                                          </p:stCondLst>
                                        </p:cTn>
                                        <p:tgtEl>
                                          <p:spTgt spid="28"/>
                                        </p:tgtEl>
                                        <p:attrNameLst>
                                          <p:attrName>style.visibility</p:attrName>
                                        </p:attrNameLst>
                                      </p:cBhvr>
                                      <p:to>
                                        <p:strVal val="visible"/>
                                      </p:to>
                                    </p:set>
                                    <p:animEffect transition="in" filter="wipe(right)">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20" grpId="0" animBg="1"/>
      <p:bldP spid="28"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717094" y="403191"/>
            <a:ext cx="10518942" cy="246452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How Will US Policy Shifts Impact the P/C Insurance Industry?</a:t>
            </a:r>
            <a:endParaRPr lang="en-US" sz="4200" i="1" dirty="0">
              <a:solidFill>
                <a:schemeClr val="bg1"/>
              </a:solidFill>
            </a:endParaRPr>
          </a:p>
        </p:txBody>
      </p:sp>
      <p:sp>
        <p:nvSpPr>
          <p:cNvPr id="151555" name="Rectangle 3"/>
          <p:cNvSpPr>
            <a:spLocks noChangeArrowheads="1"/>
          </p:cNvSpPr>
          <p:nvPr/>
        </p:nvSpPr>
        <p:spPr bwMode="auto">
          <a:xfrm>
            <a:off x="1524000" y="6556380"/>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52</a:t>
            </a:fld>
            <a:endParaRPr lang="en-US" sz="900">
              <a:solidFill>
                <a:schemeClr val="bg1"/>
              </a:solidFill>
            </a:endParaRPr>
          </a:p>
        </p:txBody>
      </p:sp>
      <p:sp>
        <p:nvSpPr>
          <p:cNvPr id="151558" name="TextBox 5"/>
          <p:cNvSpPr txBox="1">
            <a:spLocks noChangeArrowheads="1"/>
          </p:cNvSpPr>
          <p:nvPr/>
        </p:nvSpPr>
        <p:spPr bwMode="auto">
          <a:xfrm>
            <a:off x="1411970" y="3011418"/>
            <a:ext cx="9368059" cy="3539430"/>
          </a:xfrm>
          <a:prstGeom prst="rect">
            <a:avLst/>
          </a:prstGeom>
          <a:noFill/>
          <a:ln w="9525">
            <a:noFill/>
            <a:miter lim="800000"/>
            <a:headEnd/>
            <a:tailEnd/>
          </a:ln>
        </p:spPr>
        <p:txBody>
          <a:bodyPr wrap="square">
            <a:spAutoFit/>
          </a:bodyPr>
          <a:lstStyle/>
          <a:p>
            <a:pPr algn="ctr"/>
            <a:r>
              <a:rPr lang="en-US" sz="3200" b="1" dirty="0">
                <a:solidFill>
                  <a:srgbClr val="2B7299"/>
                </a:solidFill>
              </a:rPr>
              <a:t>Inflation, Fiscal Policy, Trade Policy, Geopolitical Conflicts and High Interest Rates Have Weighed Heavily on Business and Consumer Sentiment</a:t>
            </a:r>
          </a:p>
          <a:p>
            <a:pPr algn="ctr"/>
            <a:endParaRPr lang="en-US" sz="3200" b="1" dirty="0">
              <a:solidFill>
                <a:srgbClr val="2B7299"/>
              </a:solidFill>
            </a:endParaRPr>
          </a:p>
          <a:p>
            <a:pPr algn="ctr"/>
            <a:r>
              <a:rPr lang="en-US" sz="3200" b="1" i="1" dirty="0">
                <a:solidFill>
                  <a:srgbClr val="FF0000"/>
                </a:solidFill>
              </a:rPr>
              <a:t>Tariffs Will Increase Auto and </a:t>
            </a:r>
          </a:p>
          <a:p>
            <a:pPr algn="ctr"/>
            <a:r>
              <a:rPr lang="en-US" sz="3200" b="1" i="1" dirty="0">
                <a:solidFill>
                  <a:srgbClr val="FF0000"/>
                </a:solidFill>
              </a:rPr>
              <a:t>Property Claim Severities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spTree>
    <p:extLst>
      <p:ext uri="{BB962C8B-B14F-4D97-AF65-F5344CB8AC3E}">
        <p14:creationId xmlns:p14="http://schemas.microsoft.com/office/powerpoint/2010/main" val="25982470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a:extLst>
            <a:ext uri="{FF2B5EF4-FFF2-40B4-BE49-F238E27FC236}">
              <a16:creationId xmlns:a16="http://schemas.microsoft.com/office/drawing/2014/main" id="{63F33988-6687-DC32-F35B-64F866959A2F}"/>
            </a:ext>
          </a:extLst>
        </p:cNvPr>
        <p:cNvGrpSpPr/>
        <p:nvPr/>
      </p:nvGrpSpPr>
      <p:grpSpPr>
        <a:xfrm>
          <a:off x="0" y="0"/>
          <a:ext cx="0" cy="0"/>
          <a:chOff x="0" y="0"/>
          <a:chExt cx="0" cy="0"/>
        </a:xfrm>
      </p:grpSpPr>
      <p:sp>
        <p:nvSpPr>
          <p:cNvPr id="65538" name="Rectangle 105">
            <a:extLst>
              <a:ext uri="{FF2B5EF4-FFF2-40B4-BE49-F238E27FC236}">
                <a16:creationId xmlns:a16="http://schemas.microsoft.com/office/drawing/2014/main" id="{6A0C7678-7142-CA9F-EF22-B71A7E4B96C4}"/>
              </a:ext>
            </a:extLst>
          </p:cNvPr>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a:extLst>
              <a:ext uri="{FF2B5EF4-FFF2-40B4-BE49-F238E27FC236}">
                <a16:creationId xmlns:a16="http://schemas.microsoft.com/office/drawing/2014/main" id="{9E40C138-99BD-C6B9-3E84-916E54884CCB}"/>
              </a:ext>
            </a:extLst>
          </p:cNvPr>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a:solidFill>
                  <a:schemeClr val="bg1"/>
                </a:solidFill>
              </a:rPr>
              <a:t> – P6466 – The Financial Crisis and the Future of the P/C</a:t>
            </a:r>
          </a:p>
        </p:txBody>
      </p:sp>
      <p:sp>
        <p:nvSpPr>
          <p:cNvPr id="1922051" name="Rectangle 3">
            <a:extLst>
              <a:ext uri="{FF2B5EF4-FFF2-40B4-BE49-F238E27FC236}">
                <a16:creationId xmlns:a16="http://schemas.microsoft.com/office/drawing/2014/main" id="{6F72B170-F2B4-B08A-1D34-6EB479C5B256}"/>
              </a:ext>
            </a:extLst>
          </p:cNvPr>
          <p:cNvSpPr>
            <a:spLocks noGrp="1" noChangeArrowheads="1"/>
          </p:cNvSpPr>
          <p:nvPr>
            <p:ph type="body" idx="4294967295"/>
          </p:nvPr>
        </p:nvSpPr>
        <p:spPr>
          <a:xfrm>
            <a:off x="288579" y="313871"/>
            <a:ext cx="11614842" cy="4652963"/>
          </a:xfrm>
        </p:spPr>
        <p:txBody>
          <a:bodyPr/>
          <a:lstStyle/>
          <a:p>
            <a:pPr marL="0" indent="0">
              <a:lnSpc>
                <a:spcPts val="1700"/>
              </a:lnSpc>
              <a:buNone/>
            </a:pPr>
            <a:r>
              <a:rPr lang="en-US" sz="3600" b="1" dirty="0">
                <a:solidFill>
                  <a:srgbClr val="C00000"/>
                </a:solidFill>
              </a:rPr>
              <a:t>Insurance Lines/Segments Impacted by Tariffs</a:t>
            </a:r>
            <a:endParaRPr lang="en-US" sz="2800" b="1" dirty="0"/>
          </a:p>
          <a:p>
            <a:pPr marL="0" indent="0">
              <a:lnSpc>
                <a:spcPts val="1700"/>
              </a:lnSpc>
              <a:buNone/>
            </a:pPr>
            <a:endParaRPr lang="en-US" sz="20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a:extLst>
              <a:ext uri="{FF2B5EF4-FFF2-40B4-BE49-F238E27FC236}">
                <a16:creationId xmlns:a16="http://schemas.microsoft.com/office/drawing/2014/main" id="{28484D50-9CD8-8F1E-8B6B-EFE70157B78F}"/>
              </a:ext>
            </a:extLst>
          </p:cNvPr>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a:extLst>
              <a:ext uri="{FF2B5EF4-FFF2-40B4-BE49-F238E27FC236}">
                <a16:creationId xmlns:a16="http://schemas.microsoft.com/office/drawing/2014/main" id="{7679D83C-D48A-DD21-3043-05392B8A9FC9}"/>
              </a:ext>
            </a:extLst>
          </p:cNvPr>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a:extLst>
              <a:ext uri="{FF2B5EF4-FFF2-40B4-BE49-F238E27FC236}">
                <a16:creationId xmlns:a16="http://schemas.microsoft.com/office/drawing/2014/main" id="{418504B4-C0A4-5C03-E6AF-6D3C4328D1AF}"/>
              </a:ext>
            </a:extLst>
          </p:cNvPr>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a:extLst>
              <a:ext uri="{FF2B5EF4-FFF2-40B4-BE49-F238E27FC236}">
                <a16:creationId xmlns:a16="http://schemas.microsoft.com/office/drawing/2014/main" id="{CB5DC083-E67B-99D6-3801-D3F62E3FDE32}"/>
              </a:ext>
            </a:extLst>
          </p:cNvPr>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a:extLst>
              <a:ext uri="{FF2B5EF4-FFF2-40B4-BE49-F238E27FC236}">
                <a16:creationId xmlns:a16="http://schemas.microsoft.com/office/drawing/2014/main" id="{4EB7F1FD-16BB-85E5-EB37-F798D85CBB22}"/>
              </a:ext>
            </a:extLst>
          </p:cNvPr>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a:extLst>
              <a:ext uri="{FF2B5EF4-FFF2-40B4-BE49-F238E27FC236}">
                <a16:creationId xmlns:a16="http://schemas.microsoft.com/office/drawing/2014/main" id="{14716DA9-D3FF-3BC0-AC72-1D6196A07DE7}"/>
              </a:ext>
            </a:extLst>
          </p:cNvPr>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a:extLst>
              <a:ext uri="{FF2B5EF4-FFF2-40B4-BE49-F238E27FC236}">
                <a16:creationId xmlns:a16="http://schemas.microsoft.com/office/drawing/2014/main" id="{B9932666-7F33-D3E9-A158-0E8C12401F4D}"/>
              </a:ext>
            </a:extLst>
          </p:cNvPr>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02586746-BFBB-E180-67BF-2BEA8442B485}"/>
              </a:ext>
            </a:extLst>
          </p:cNvPr>
          <p:cNvGraphicFramePr>
            <a:graphicFrameLocks noGrp="1"/>
          </p:cNvGraphicFramePr>
          <p:nvPr>
            <p:extLst>
              <p:ext uri="{D42A27DB-BD31-4B8C-83A1-F6EECF244321}">
                <p14:modId xmlns:p14="http://schemas.microsoft.com/office/powerpoint/2010/main" val="3287591136"/>
              </p:ext>
            </p:extLst>
          </p:nvPr>
        </p:nvGraphicFramePr>
        <p:xfrm>
          <a:off x="598824" y="1153251"/>
          <a:ext cx="10684329" cy="4810760"/>
        </p:xfrm>
        <a:graphic>
          <a:graphicData uri="http://schemas.openxmlformats.org/drawingml/2006/table">
            <a:tbl>
              <a:tblPr firstRow="1" bandRow="1">
                <a:tableStyleId>{5C22544A-7EE6-4342-B048-85BDC9FD1C3A}</a:tableStyleId>
              </a:tblPr>
              <a:tblGrid>
                <a:gridCol w="1850481">
                  <a:extLst>
                    <a:ext uri="{9D8B030D-6E8A-4147-A177-3AD203B41FA5}">
                      <a16:colId xmlns:a16="http://schemas.microsoft.com/office/drawing/2014/main" val="2341937501"/>
                    </a:ext>
                  </a:extLst>
                </a:gridCol>
                <a:gridCol w="4737285">
                  <a:extLst>
                    <a:ext uri="{9D8B030D-6E8A-4147-A177-3AD203B41FA5}">
                      <a16:colId xmlns:a16="http://schemas.microsoft.com/office/drawing/2014/main" val="2973437732"/>
                    </a:ext>
                  </a:extLst>
                </a:gridCol>
                <a:gridCol w="4096563">
                  <a:extLst>
                    <a:ext uri="{9D8B030D-6E8A-4147-A177-3AD203B41FA5}">
                      <a16:colId xmlns:a16="http://schemas.microsoft.com/office/drawing/2014/main" val="335401161"/>
                    </a:ext>
                  </a:extLst>
                </a:gridCol>
              </a:tblGrid>
              <a:tr h="421640">
                <a:tc>
                  <a:txBody>
                    <a:bodyPr/>
                    <a:lstStyle/>
                    <a:p>
                      <a:r>
                        <a:rPr lang="en-US" dirty="0">
                          <a:latin typeface="Arial" panose="020B0604020202020204" pitchFamily="34" charset="0"/>
                          <a:cs typeface="Arial" panose="020B0604020202020204" pitchFamily="34" charset="0"/>
                        </a:rPr>
                        <a:t>Line/Segment</a:t>
                      </a:r>
                    </a:p>
                  </a:txBody>
                  <a:tcPr/>
                </a:tc>
                <a:tc>
                  <a:txBody>
                    <a:bodyPr/>
                    <a:lstStyle/>
                    <a:p>
                      <a:r>
                        <a:rPr lang="en-US" dirty="0">
                          <a:latin typeface="Arial" panose="020B0604020202020204" pitchFamily="34" charset="0"/>
                          <a:cs typeface="Arial" panose="020B0604020202020204" pitchFamily="34" charset="0"/>
                        </a:rPr>
                        <a:t>Risk</a:t>
                      </a:r>
                    </a:p>
                  </a:txBody>
                  <a:tcPr/>
                </a:tc>
                <a:tc>
                  <a:txBody>
                    <a:bodyPr/>
                    <a:lstStyle/>
                    <a:p>
                      <a:r>
                        <a:rPr lang="en-US" dirty="0">
                          <a:latin typeface="Arial" panose="020B0604020202020204" pitchFamily="34" charset="0"/>
                          <a:cs typeface="Arial" panose="020B0604020202020204" pitchFamily="34" charset="0"/>
                        </a:rPr>
                        <a:t>Consequences</a:t>
                      </a:r>
                    </a:p>
                  </a:txBody>
                  <a:tcPr/>
                </a:tc>
                <a:extLst>
                  <a:ext uri="{0D108BD9-81ED-4DB2-BD59-A6C34878D82A}">
                    <a16:rowId xmlns:a16="http://schemas.microsoft.com/office/drawing/2014/main" val="773381007"/>
                  </a:ext>
                </a:extLst>
              </a:tr>
              <a:tr h="421640">
                <a:tc>
                  <a:txBody>
                    <a:bodyPr/>
                    <a:lstStyle/>
                    <a:p>
                      <a:r>
                        <a:rPr lang="en-US" b="1" dirty="0">
                          <a:latin typeface="Arial" panose="020B0604020202020204" pitchFamily="34" charset="0"/>
                          <a:cs typeface="Arial" panose="020B0604020202020204" pitchFamily="34" charset="0"/>
                        </a:rPr>
                        <a:t>Personal Auto</a:t>
                      </a:r>
                    </a:p>
                  </a:txBody>
                  <a:tcPr/>
                </a:tc>
                <a:tc>
                  <a:txBody>
                    <a:bodyPr/>
                    <a:lstStyle/>
                    <a:p>
                      <a:r>
                        <a:rPr lang="en-US" dirty="0">
                          <a:latin typeface="Arial" panose="020B0604020202020204" pitchFamily="34" charset="0"/>
                          <a:cs typeface="Arial" panose="020B0604020202020204" pitchFamily="34" charset="0"/>
                        </a:rPr>
                        <a:t>Tariffs imposed on most vehicles and parts</a:t>
                      </a:r>
                    </a:p>
                  </a:txBody>
                  <a:tcPr/>
                </a:tc>
                <a:tc>
                  <a:txBody>
                    <a:bodyPr/>
                    <a:lstStyle/>
                    <a:p>
                      <a:r>
                        <a:rPr lang="en-US" dirty="0">
                          <a:latin typeface="Arial" panose="020B0604020202020204" pitchFamily="34" charset="0"/>
                          <a:cs typeface="Arial" panose="020B0604020202020204" pitchFamily="34" charset="0"/>
                        </a:rPr>
                        <a:t>Rising physical damage severities</a:t>
                      </a:r>
                      <a:r>
                        <a:rPr lang="en-US" dirty="0">
                          <a:latin typeface="Arial" panose="020B0604020202020204" pitchFamily="34" charset="0"/>
                          <a:cs typeface="Arial" panose="020B0604020202020204" pitchFamily="34" charset="0"/>
                          <a:sym typeface="Wingdings" panose="05000000000000000000" pitchFamily="2" charset="2"/>
                        </a:rPr>
                        <a:t></a:t>
                      </a:r>
                      <a:r>
                        <a:rPr lang="en-US" dirty="0">
                          <a:latin typeface="Arial" panose="020B0604020202020204" pitchFamily="34" charset="0"/>
                          <a:cs typeface="Arial" panose="020B0604020202020204" pitchFamily="34" charset="0"/>
                        </a:rPr>
                        <a:t> Rate increases</a:t>
                      </a:r>
                    </a:p>
                  </a:txBody>
                  <a:tcPr/>
                </a:tc>
                <a:extLst>
                  <a:ext uri="{0D108BD9-81ED-4DB2-BD59-A6C34878D82A}">
                    <a16:rowId xmlns:a16="http://schemas.microsoft.com/office/drawing/2014/main" val="1624781703"/>
                  </a:ext>
                </a:extLst>
              </a:tr>
              <a:tr h="421640">
                <a:tc>
                  <a:txBody>
                    <a:bodyPr/>
                    <a:lstStyle/>
                    <a:p>
                      <a:r>
                        <a:rPr lang="en-US" b="1" dirty="0">
                          <a:latin typeface="Arial" panose="020B0604020202020204" pitchFamily="34" charset="0"/>
                          <a:cs typeface="Arial" panose="020B0604020202020204" pitchFamily="34" charset="0"/>
                        </a:rPr>
                        <a:t>Commercial Auto</a:t>
                      </a:r>
                    </a:p>
                  </a:txBody>
                  <a:tcPr/>
                </a:tc>
                <a:tc>
                  <a:txBody>
                    <a:bodyPr/>
                    <a:lstStyle/>
                    <a:p>
                      <a:r>
                        <a:rPr lang="en-US" dirty="0">
                          <a:latin typeface="Arial" panose="020B0604020202020204" pitchFamily="34" charset="0"/>
                          <a:cs typeface="Arial" panose="020B0604020202020204" pitchFamily="34" charset="0"/>
                        </a:rPr>
                        <a:t>Tariffs imposed on most vehicles and parts</a:t>
                      </a:r>
                    </a:p>
                  </a:txBody>
                  <a:tcPr/>
                </a:tc>
                <a:tc>
                  <a:txBody>
                    <a:bodyPr/>
                    <a:lstStyle/>
                    <a:p>
                      <a:r>
                        <a:rPr lang="en-US" dirty="0">
                          <a:latin typeface="Arial" panose="020B0604020202020204" pitchFamily="34" charset="0"/>
                          <a:cs typeface="Arial" panose="020B0604020202020204" pitchFamily="34" charset="0"/>
                        </a:rPr>
                        <a:t>Rising physical damage severities</a:t>
                      </a:r>
                      <a:r>
                        <a:rPr lang="en-US" dirty="0">
                          <a:latin typeface="Arial" panose="020B0604020202020204" pitchFamily="34" charset="0"/>
                          <a:cs typeface="Arial" panose="020B0604020202020204" pitchFamily="34" charset="0"/>
                          <a:sym typeface="Wingdings" panose="05000000000000000000" pitchFamily="2" charset="2"/>
                        </a:rPr>
                        <a:t> Rate increases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34506611"/>
                  </a:ext>
                </a:extLst>
              </a:tr>
              <a:tr h="421640">
                <a:tc>
                  <a:txBody>
                    <a:bodyPr/>
                    <a:lstStyle/>
                    <a:p>
                      <a:r>
                        <a:rPr lang="en-US" b="1" dirty="0">
                          <a:latin typeface="Arial" panose="020B0604020202020204" pitchFamily="34" charset="0"/>
                          <a:cs typeface="Arial" panose="020B0604020202020204" pitchFamily="34" charset="0"/>
                        </a:rPr>
                        <a:t>Ocean Marine</a:t>
                      </a:r>
                    </a:p>
                  </a:txBody>
                  <a:tcPr/>
                </a:tc>
                <a:tc>
                  <a:txBody>
                    <a:bodyPr/>
                    <a:lstStyle/>
                    <a:p>
                      <a:r>
                        <a:rPr lang="en-US" dirty="0">
                          <a:latin typeface="Arial" panose="020B0604020202020204" pitchFamily="34" charset="0"/>
                          <a:cs typeface="Arial" panose="020B0604020202020204" pitchFamily="34" charset="0"/>
                        </a:rPr>
                        <a:t>Decreased transoceanic shipping</a:t>
                      </a:r>
                    </a:p>
                  </a:txBody>
                  <a:tcPr/>
                </a:tc>
                <a:tc>
                  <a:txBody>
                    <a:bodyPr/>
                    <a:lstStyle/>
                    <a:p>
                      <a:r>
                        <a:rPr lang="en-US" dirty="0">
                          <a:latin typeface="Arial" panose="020B0604020202020204" pitchFamily="34" charset="0"/>
                          <a:cs typeface="Arial" panose="020B0604020202020204" pitchFamily="34" charset="0"/>
                        </a:rPr>
                        <a:t>Hull and cargo exposures shrink</a:t>
                      </a:r>
                      <a:r>
                        <a:rPr lang="en-US" dirty="0">
                          <a:latin typeface="Arial" panose="020B0604020202020204" pitchFamily="34" charset="0"/>
                          <a:cs typeface="Arial" panose="020B0604020202020204" pitchFamily="34" charset="0"/>
                          <a:sym typeface="Wingdings" panose="05000000000000000000" pitchFamily="2" charset="2"/>
                        </a:rPr>
                        <a:t> P</a:t>
                      </a:r>
                      <a:r>
                        <a:rPr lang="en-US" dirty="0">
                          <a:latin typeface="Arial" panose="020B0604020202020204" pitchFamily="34" charset="0"/>
                          <a:cs typeface="Arial" panose="020B0604020202020204" pitchFamily="34" charset="0"/>
                        </a:rPr>
                        <a:t>remium volume falls</a:t>
                      </a:r>
                    </a:p>
                  </a:txBody>
                  <a:tcPr/>
                </a:tc>
                <a:extLst>
                  <a:ext uri="{0D108BD9-81ED-4DB2-BD59-A6C34878D82A}">
                    <a16:rowId xmlns:a16="http://schemas.microsoft.com/office/drawing/2014/main" val="2042142658"/>
                  </a:ext>
                </a:extLst>
              </a:tr>
              <a:tr h="421640">
                <a:tc>
                  <a:txBody>
                    <a:bodyPr/>
                    <a:lstStyle/>
                    <a:p>
                      <a:r>
                        <a:rPr lang="en-US" b="1" dirty="0">
                          <a:latin typeface="Arial" panose="020B0604020202020204" pitchFamily="34" charset="0"/>
                          <a:cs typeface="Arial" panose="020B0604020202020204" pitchFamily="34" charset="0"/>
                        </a:rPr>
                        <a:t>Residential &amp; Commercial Property</a:t>
                      </a:r>
                    </a:p>
                  </a:txBody>
                  <a:tcPr/>
                </a:tc>
                <a:tc>
                  <a:txBody>
                    <a:bodyPr/>
                    <a:lstStyle/>
                    <a:p>
                      <a:r>
                        <a:rPr lang="en-US" dirty="0">
                          <a:latin typeface="Arial" panose="020B0604020202020204" pitchFamily="34" charset="0"/>
                          <a:cs typeface="Arial" panose="020B0604020202020204" pitchFamily="34" charset="0"/>
                        </a:rPr>
                        <a:t>Tariffs imposed on many important construction goods, electronics, appliances, etc.</a:t>
                      </a:r>
                    </a:p>
                  </a:txBody>
                  <a:tcPr/>
                </a:tc>
                <a:tc>
                  <a:txBody>
                    <a:bodyPr/>
                    <a:lstStyle/>
                    <a:p>
                      <a:r>
                        <a:rPr lang="en-US" dirty="0">
                          <a:latin typeface="Arial" panose="020B0604020202020204" pitchFamily="34" charset="0"/>
                          <a:cs typeface="Arial" panose="020B0604020202020204" pitchFamily="34" charset="0"/>
                        </a:rPr>
                        <a:t>Rising property claim severities</a:t>
                      </a:r>
                      <a:r>
                        <a:rPr lang="en-US" dirty="0">
                          <a:latin typeface="Arial" panose="020B0604020202020204" pitchFamily="34" charset="0"/>
                          <a:cs typeface="Arial" panose="020B0604020202020204" pitchFamily="34" charset="0"/>
                          <a:sym typeface="Wingdings" panose="05000000000000000000" pitchFamily="2" charset="2"/>
                        </a:rPr>
                        <a:t> Rate increases, Limits become inadequate (ITV)</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520892"/>
                  </a:ext>
                </a:extLst>
              </a:tr>
              <a:tr h="421640">
                <a:tc>
                  <a:txBody>
                    <a:bodyPr/>
                    <a:lstStyle/>
                    <a:p>
                      <a:r>
                        <a:rPr lang="en-US" b="1" dirty="0">
                          <a:latin typeface="Arial" panose="020B0604020202020204" pitchFamily="34" charset="0"/>
                          <a:cs typeface="Arial" panose="020B0604020202020204" pitchFamily="34" charset="0"/>
                        </a:rPr>
                        <a:t>Inland Marine</a:t>
                      </a:r>
                    </a:p>
                  </a:txBody>
                  <a:tcPr/>
                </a:tc>
                <a:tc>
                  <a:txBody>
                    <a:bodyPr/>
                    <a:lstStyle/>
                    <a:p>
                      <a:r>
                        <a:rPr lang="en-US" dirty="0">
                          <a:latin typeface="Arial" panose="020B0604020202020204" pitchFamily="34" charset="0"/>
                          <a:cs typeface="Arial" panose="020B0604020202020204" pitchFamily="34" charset="0"/>
                        </a:rPr>
                        <a:t>Tariffs reduce cargo transport volumes</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Exposures shrink</a:t>
                      </a:r>
                      <a:r>
                        <a:rPr lang="en-US" dirty="0">
                          <a:latin typeface="Arial" panose="020B0604020202020204" pitchFamily="34" charset="0"/>
                          <a:cs typeface="Arial" panose="020B0604020202020204" pitchFamily="34" charset="0"/>
                          <a:sym typeface="Wingdings" panose="05000000000000000000" pitchFamily="2" charset="2"/>
                        </a:rPr>
                        <a:t></a:t>
                      </a:r>
                    </a:p>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Premium volume falls</a:t>
                      </a:r>
                    </a:p>
                  </a:txBody>
                  <a:tcPr/>
                </a:tc>
                <a:extLst>
                  <a:ext uri="{0D108BD9-81ED-4DB2-BD59-A6C34878D82A}">
                    <a16:rowId xmlns:a16="http://schemas.microsoft.com/office/drawing/2014/main" val="4283434361"/>
                  </a:ext>
                </a:extLst>
              </a:tr>
              <a:tr h="421640">
                <a:tc>
                  <a:txBody>
                    <a:bodyPr/>
                    <a:lstStyle/>
                    <a:p>
                      <a:r>
                        <a:rPr lang="en-US" b="1" dirty="0">
                          <a:latin typeface="Arial" panose="020B0604020202020204" pitchFamily="34" charset="0"/>
                          <a:cs typeface="Arial" panose="020B0604020202020204" pitchFamily="34" charset="0"/>
                        </a:rPr>
                        <a:t>Aviation</a:t>
                      </a:r>
                    </a:p>
                  </a:txBody>
                  <a:tcPr/>
                </a:tc>
                <a:tc>
                  <a:txBody>
                    <a:bodyPr/>
                    <a:lstStyle/>
                    <a:p>
                      <a:r>
                        <a:rPr lang="en-US" dirty="0">
                          <a:latin typeface="Arial" panose="020B0604020202020204" pitchFamily="34" charset="0"/>
                          <a:cs typeface="Arial" panose="020B0604020202020204" pitchFamily="34" charset="0"/>
                        </a:rPr>
                        <a:t>Tariffs reduce air cargo volumes; Economic uncertainty and hostility toward US allies is reducing travel demand.</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Exposures shrink</a:t>
                      </a:r>
                      <a:r>
                        <a:rPr lang="en-US" dirty="0">
                          <a:latin typeface="Arial" panose="020B0604020202020204" pitchFamily="34" charset="0"/>
                          <a:cs typeface="Arial" panose="020B0604020202020204" pitchFamily="34" charset="0"/>
                          <a:sym typeface="Wingdings" panose="05000000000000000000" pitchFamily="2" charset="2"/>
                        </a:rPr>
                        <a:t></a:t>
                      </a:r>
                    </a:p>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Premium volume falls</a:t>
                      </a: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03938509"/>
                  </a:ext>
                </a:extLst>
              </a:tr>
            </a:tbl>
          </a:graphicData>
        </a:graphic>
      </p:graphicFrame>
      <p:sp>
        <p:nvSpPr>
          <p:cNvPr id="9" name="TextBox 8">
            <a:extLst>
              <a:ext uri="{FF2B5EF4-FFF2-40B4-BE49-F238E27FC236}">
                <a16:creationId xmlns:a16="http://schemas.microsoft.com/office/drawing/2014/main" id="{82B12474-3E02-0EAE-240C-B475FC239831}"/>
              </a:ext>
            </a:extLst>
          </p:cNvPr>
          <p:cNvSpPr txBox="1"/>
          <p:nvPr/>
        </p:nvSpPr>
        <p:spPr>
          <a:xfrm>
            <a:off x="107735" y="6459107"/>
            <a:ext cx="11263898" cy="307777"/>
          </a:xfrm>
          <a:prstGeom prst="rect">
            <a:avLst/>
          </a:prstGeom>
          <a:noFill/>
        </p:spPr>
        <p:txBody>
          <a:bodyPr wrap="square" rtlCol="0">
            <a:spAutoFit/>
          </a:bodyPr>
          <a:lstStyle/>
          <a:p>
            <a:r>
              <a:rPr lang="en-US" sz="1400" dirty="0"/>
              <a:t>Source: University of South Carolina, Risk &amp; Uncertainty Management Center.</a:t>
            </a:r>
          </a:p>
        </p:txBody>
      </p:sp>
    </p:spTree>
    <p:extLst>
      <p:ext uri="{BB962C8B-B14F-4D97-AF65-F5344CB8AC3E}">
        <p14:creationId xmlns:p14="http://schemas.microsoft.com/office/powerpoint/2010/main" val="32739545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a:extLst>
            <a:ext uri="{FF2B5EF4-FFF2-40B4-BE49-F238E27FC236}">
              <a16:creationId xmlns:a16="http://schemas.microsoft.com/office/drawing/2014/main" id="{89210DAB-2601-AD45-85D8-778D44708984}"/>
            </a:ext>
          </a:extLst>
        </p:cNvPr>
        <p:cNvGrpSpPr/>
        <p:nvPr/>
      </p:nvGrpSpPr>
      <p:grpSpPr>
        <a:xfrm>
          <a:off x="0" y="0"/>
          <a:ext cx="0" cy="0"/>
          <a:chOff x="0" y="0"/>
          <a:chExt cx="0" cy="0"/>
        </a:xfrm>
      </p:grpSpPr>
      <p:sp>
        <p:nvSpPr>
          <p:cNvPr id="65538" name="Rectangle 105">
            <a:extLst>
              <a:ext uri="{FF2B5EF4-FFF2-40B4-BE49-F238E27FC236}">
                <a16:creationId xmlns:a16="http://schemas.microsoft.com/office/drawing/2014/main" id="{FBCAE851-E2F9-C006-3004-C41EF0FB967E}"/>
              </a:ext>
            </a:extLst>
          </p:cNvPr>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a:extLst>
              <a:ext uri="{FF2B5EF4-FFF2-40B4-BE49-F238E27FC236}">
                <a16:creationId xmlns:a16="http://schemas.microsoft.com/office/drawing/2014/main" id="{D2595390-703A-2037-F828-A2DE47B92864}"/>
              </a:ext>
            </a:extLst>
          </p:cNvPr>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a:solidFill>
                  <a:schemeClr val="bg1"/>
                </a:solidFill>
              </a:rPr>
              <a:t> – P6466 – The Financial Crisis and the Future of the P/C</a:t>
            </a:r>
          </a:p>
        </p:txBody>
      </p:sp>
      <p:sp>
        <p:nvSpPr>
          <p:cNvPr id="1922051" name="Rectangle 3">
            <a:extLst>
              <a:ext uri="{FF2B5EF4-FFF2-40B4-BE49-F238E27FC236}">
                <a16:creationId xmlns:a16="http://schemas.microsoft.com/office/drawing/2014/main" id="{08F7C20B-0D6A-9598-4CA7-2703361B8CA9}"/>
              </a:ext>
            </a:extLst>
          </p:cNvPr>
          <p:cNvSpPr>
            <a:spLocks noGrp="1" noChangeArrowheads="1"/>
          </p:cNvSpPr>
          <p:nvPr>
            <p:ph type="body" idx="4294967295"/>
          </p:nvPr>
        </p:nvSpPr>
        <p:spPr>
          <a:xfrm>
            <a:off x="76301" y="313871"/>
            <a:ext cx="12104807" cy="4652963"/>
          </a:xfrm>
        </p:spPr>
        <p:txBody>
          <a:bodyPr/>
          <a:lstStyle/>
          <a:p>
            <a:pPr marL="0" indent="0">
              <a:lnSpc>
                <a:spcPts val="1700"/>
              </a:lnSpc>
              <a:buNone/>
            </a:pPr>
            <a:r>
              <a:rPr lang="en-US" sz="3600" b="1" dirty="0">
                <a:solidFill>
                  <a:srgbClr val="C00000"/>
                </a:solidFill>
              </a:rPr>
              <a:t>Insurance Lines/Segments Impacted by Tariffs (cont’d)</a:t>
            </a:r>
            <a:endParaRPr lang="en-US" sz="2800" b="1" dirty="0"/>
          </a:p>
          <a:p>
            <a:pPr marL="0" indent="0">
              <a:lnSpc>
                <a:spcPts val="1700"/>
              </a:lnSpc>
              <a:buNone/>
            </a:pPr>
            <a:endParaRPr lang="en-US" sz="20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a:extLst>
              <a:ext uri="{FF2B5EF4-FFF2-40B4-BE49-F238E27FC236}">
                <a16:creationId xmlns:a16="http://schemas.microsoft.com/office/drawing/2014/main" id="{FD7E00A7-510F-BEE4-A50A-FC055B0D83C6}"/>
              </a:ext>
            </a:extLst>
          </p:cNvPr>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a:extLst>
              <a:ext uri="{FF2B5EF4-FFF2-40B4-BE49-F238E27FC236}">
                <a16:creationId xmlns:a16="http://schemas.microsoft.com/office/drawing/2014/main" id="{89602588-F343-55AA-BE2B-CD47A09128A2}"/>
              </a:ext>
            </a:extLst>
          </p:cNvPr>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a:extLst>
              <a:ext uri="{FF2B5EF4-FFF2-40B4-BE49-F238E27FC236}">
                <a16:creationId xmlns:a16="http://schemas.microsoft.com/office/drawing/2014/main" id="{5455B734-F9BB-14DD-9076-A29CB7D4090C}"/>
              </a:ext>
            </a:extLst>
          </p:cNvPr>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a:extLst>
              <a:ext uri="{FF2B5EF4-FFF2-40B4-BE49-F238E27FC236}">
                <a16:creationId xmlns:a16="http://schemas.microsoft.com/office/drawing/2014/main" id="{FD9DE28C-E4ED-EC2A-5982-148F0A485323}"/>
              </a:ext>
            </a:extLst>
          </p:cNvPr>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a:extLst>
              <a:ext uri="{FF2B5EF4-FFF2-40B4-BE49-F238E27FC236}">
                <a16:creationId xmlns:a16="http://schemas.microsoft.com/office/drawing/2014/main" id="{1CD967D8-E5B7-771D-702F-E34A5C68F606}"/>
              </a:ext>
            </a:extLst>
          </p:cNvPr>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a:extLst>
              <a:ext uri="{FF2B5EF4-FFF2-40B4-BE49-F238E27FC236}">
                <a16:creationId xmlns:a16="http://schemas.microsoft.com/office/drawing/2014/main" id="{029B66F5-911B-C961-1CC9-4C8EA8FE1A81}"/>
              </a:ext>
            </a:extLst>
          </p:cNvPr>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a:extLst>
              <a:ext uri="{FF2B5EF4-FFF2-40B4-BE49-F238E27FC236}">
                <a16:creationId xmlns:a16="http://schemas.microsoft.com/office/drawing/2014/main" id="{328A9FE9-74EC-26DE-E5CB-23A367DDD667}"/>
              </a:ext>
            </a:extLst>
          </p:cNvPr>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8415027C-CC7E-0511-950C-C9A4338E2883}"/>
              </a:ext>
            </a:extLst>
          </p:cNvPr>
          <p:cNvGraphicFramePr>
            <a:graphicFrameLocks noGrp="1"/>
          </p:cNvGraphicFramePr>
          <p:nvPr>
            <p:extLst>
              <p:ext uri="{D42A27DB-BD31-4B8C-83A1-F6EECF244321}">
                <p14:modId xmlns:p14="http://schemas.microsoft.com/office/powerpoint/2010/main" val="1268921628"/>
              </p:ext>
            </p:extLst>
          </p:nvPr>
        </p:nvGraphicFramePr>
        <p:xfrm>
          <a:off x="707515" y="1149372"/>
          <a:ext cx="10450393" cy="3622040"/>
        </p:xfrm>
        <a:graphic>
          <a:graphicData uri="http://schemas.openxmlformats.org/drawingml/2006/table">
            <a:tbl>
              <a:tblPr firstRow="1" bandRow="1">
                <a:tableStyleId>{5C22544A-7EE6-4342-B048-85BDC9FD1C3A}</a:tableStyleId>
              </a:tblPr>
              <a:tblGrid>
                <a:gridCol w="1823465">
                  <a:extLst>
                    <a:ext uri="{9D8B030D-6E8A-4147-A177-3AD203B41FA5}">
                      <a16:colId xmlns:a16="http://schemas.microsoft.com/office/drawing/2014/main" val="2341937501"/>
                    </a:ext>
                  </a:extLst>
                </a:gridCol>
                <a:gridCol w="4626321">
                  <a:extLst>
                    <a:ext uri="{9D8B030D-6E8A-4147-A177-3AD203B41FA5}">
                      <a16:colId xmlns:a16="http://schemas.microsoft.com/office/drawing/2014/main" val="2973437732"/>
                    </a:ext>
                  </a:extLst>
                </a:gridCol>
                <a:gridCol w="4000607">
                  <a:extLst>
                    <a:ext uri="{9D8B030D-6E8A-4147-A177-3AD203B41FA5}">
                      <a16:colId xmlns:a16="http://schemas.microsoft.com/office/drawing/2014/main" val="335401161"/>
                    </a:ext>
                  </a:extLst>
                </a:gridCol>
              </a:tblGrid>
              <a:tr h="421640">
                <a:tc>
                  <a:txBody>
                    <a:bodyPr/>
                    <a:lstStyle/>
                    <a:p>
                      <a:r>
                        <a:rPr lang="en-US" dirty="0">
                          <a:latin typeface="Arial" panose="020B0604020202020204" pitchFamily="34" charset="0"/>
                          <a:cs typeface="Arial" panose="020B0604020202020204" pitchFamily="34" charset="0"/>
                        </a:rPr>
                        <a:t>Line/Segment</a:t>
                      </a:r>
                    </a:p>
                  </a:txBody>
                  <a:tcPr/>
                </a:tc>
                <a:tc>
                  <a:txBody>
                    <a:bodyPr/>
                    <a:lstStyle/>
                    <a:p>
                      <a:r>
                        <a:rPr lang="en-US" dirty="0">
                          <a:latin typeface="Arial" panose="020B0604020202020204" pitchFamily="34" charset="0"/>
                          <a:cs typeface="Arial" panose="020B0604020202020204" pitchFamily="34" charset="0"/>
                        </a:rPr>
                        <a:t>Risk</a:t>
                      </a:r>
                    </a:p>
                  </a:txBody>
                  <a:tcPr/>
                </a:tc>
                <a:tc>
                  <a:txBody>
                    <a:bodyPr/>
                    <a:lstStyle/>
                    <a:p>
                      <a:r>
                        <a:rPr lang="en-US" dirty="0">
                          <a:latin typeface="Arial" panose="020B0604020202020204" pitchFamily="34" charset="0"/>
                          <a:cs typeface="Arial" panose="020B0604020202020204" pitchFamily="34" charset="0"/>
                        </a:rPr>
                        <a:t>Consequence</a:t>
                      </a:r>
                    </a:p>
                  </a:txBody>
                  <a:tcPr/>
                </a:tc>
                <a:extLst>
                  <a:ext uri="{0D108BD9-81ED-4DB2-BD59-A6C34878D82A}">
                    <a16:rowId xmlns:a16="http://schemas.microsoft.com/office/drawing/2014/main" val="773381007"/>
                  </a:ext>
                </a:extLst>
              </a:tr>
              <a:tr h="421640">
                <a:tc>
                  <a:txBody>
                    <a:bodyPr/>
                    <a:lstStyle/>
                    <a:p>
                      <a:r>
                        <a:rPr lang="en-US" b="1" dirty="0">
                          <a:latin typeface="Arial" panose="020B0604020202020204" pitchFamily="34" charset="0"/>
                          <a:cs typeface="Arial" panose="020B0604020202020204" pitchFamily="34" charset="0"/>
                        </a:rPr>
                        <a:t>Trade Credit</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Decreased international trade</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Exposures shrink</a:t>
                      </a:r>
                      <a:r>
                        <a:rPr lang="en-US" dirty="0">
                          <a:latin typeface="Arial" panose="020B0604020202020204" pitchFamily="34" charset="0"/>
                          <a:cs typeface="Arial" panose="020B0604020202020204" pitchFamily="34" charset="0"/>
                          <a:sym typeface="Wingdings" panose="05000000000000000000" pitchFamily="2" charset="2"/>
                        </a:rPr>
                        <a:t></a:t>
                      </a:r>
                    </a:p>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Premium volume falls</a:t>
                      </a:r>
                    </a:p>
                  </a:txBody>
                  <a:tcPr/>
                </a:tc>
                <a:extLst>
                  <a:ext uri="{0D108BD9-81ED-4DB2-BD59-A6C34878D82A}">
                    <a16:rowId xmlns:a16="http://schemas.microsoft.com/office/drawing/2014/main" val="643813332"/>
                  </a:ext>
                </a:extLst>
              </a:tr>
              <a:tr h="421640">
                <a:tc>
                  <a:txBody>
                    <a:bodyPr/>
                    <a:lstStyle/>
                    <a:p>
                      <a:r>
                        <a:rPr lang="en-US" b="1" dirty="0">
                          <a:latin typeface="Arial" panose="020B0604020202020204" pitchFamily="34" charset="0"/>
                          <a:cs typeface="Arial" panose="020B0604020202020204" pitchFamily="34" charset="0"/>
                        </a:rPr>
                        <a:t>Farm/Ag</a:t>
                      </a:r>
                    </a:p>
                  </a:txBody>
                  <a:tcPr/>
                </a:tc>
                <a:tc>
                  <a:txBody>
                    <a:bodyPr/>
                    <a:lstStyle/>
                    <a:p>
                      <a:r>
                        <a:rPr lang="en-US" dirty="0">
                          <a:latin typeface="Arial" panose="020B0604020202020204" pitchFamily="34" charset="0"/>
                          <a:cs typeface="Arial" panose="020B0604020202020204" pitchFamily="34" charset="0"/>
                        </a:rPr>
                        <a:t>Retaliatory tariffs against US ag exports</a:t>
                      </a:r>
                    </a:p>
                  </a:txBody>
                  <a:tcPr/>
                </a:tc>
                <a:tc>
                  <a:txBody>
                    <a:bodyPr/>
                    <a:lstStyle/>
                    <a:p>
                      <a:r>
                        <a:rPr lang="en-US" dirty="0">
                          <a:latin typeface="Arial" panose="020B0604020202020204" pitchFamily="34" charset="0"/>
                          <a:cs typeface="Arial" panose="020B0604020202020204" pitchFamily="34" charset="0"/>
                        </a:rPr>
                        <a:t>Lower farm production/income</a:t>
                      </a:r>
                      <a:r>
                        <a:rPr lang="en-US" dirty="0">
                          <a:latin typeface="Arial" panose="020B0604020202020204" pitchFamily="34" charset="0"/>
                          <a:cs typeface="Arial" panose="020B0604020202020204" pitchFamily="34" charset="0"/>
                          <a:sym typeface="Wingdings" panose="05000000000000000000" pitchFamily="2" charset="2"/>
                        </a:rPr>
                        <a:t></a:t>
                      </a:r>
                    </a:p>
                    <a:p>
                      <a:r>
                        <a:rPr lang="en-US" dirty="0">
                          <a:latin typeface="Arial" panose="020B0604020202020204" pitchFamily="34" charset="0"/>
                          <a:cs typeface="Arial" panose="020B0604020202020204" pitchFamily="34" charset="0"/>
                          <a:sym typeface="Wingdings" panose="05000000000000000000" pitchFamily="2" charset="2"/>
                        </a:rPr>
                        <a:t>Premium volumes falls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51105545"/>
                  </a:ext>
                </a:extLst>
              </a:tr>
              <a:tr h="421640">
                <a:tc>
                  <a:txBody>
                    <a:bodyPr/>
                    <a:lstStyle/>
                    <a:p>
                      <a:r>
                        <a:rPr lang="en-US" b="1" dirty="0">
                          <a:latin typeface="Arial" panose="020B0604020202020204" pitchFamily="34" charset="0"/>
                          <a:cs typeface="Arial" panose="020B0604020202020204" pitchFamily="34" charset="0"/>
                        </a:rPr>
                        <a:t>USL&amp;H</a:t>
                      </a:r>
                    </a:p>
                  </a:txBody>
                  <a:tcPr/>
                </a:tc>
                <a:tc>
                  <a:txBody>
                    <a:bodyPr/>
                    <a:lstStyle/>
                    <a:p>
                      <a:r>
                        <a:rPr lang="en-US" dirty="0">
                          <a:latin typeface="Arial" panose="020B0604020202020204" pitchFamily="34" charset="0"/>
                          <a:cs typeface="Arial" panose="020B0604020202020204" pitchFamily="34" charset="0"/>
                        </a:rPr>
                        <a:t>Decreased import and export activity at US ports reduces port employment</a:t>
                      </a:r>
                    </a:p>
                  </a:txBody>
                  <a:tcPr/>
                </a:tc>
                <a:tc>
                  <a:txBody>
                    <a:bodyPr/>
                    <a:lstStyle/>
                    <a:p>
                      <a:r>
                        <a:rPr lang="en-US" dirty="0">
                          <a:latin typeface="Arial" panose="020B0604020202020204" pitchFamily="34" charset="0"/>
                          <a:cs typeface="Arial" panose="020B0604020202020204" pitchFamily="34" charset="0"/>
                        </a:rPr>
                        <a:t>Exposures fall</a:t>
                      </a:r>
                      <a:r>
                        <a:rPr lang="en-US" dirty="0">
                          <a:latin typeface="Arial" panose="020B0604020202020204" pitchFamily="34" charset="0"/>
                          <a:cs typeface="Arial" panose="020B0604020202020204" pitchFamily="34" charset="0"/>
                          <a:sym typeface="Wingdings" panose="05000000000000000000" pitchFamily="2" charset="2"/>
                        </a:rPr>
                        <a:t></a:t>
                      </a:r>
                    </a:p>
                    <a:p>
                      <a:r>
                        <a:rPr lang="en-US" dirty="0">
                          <a:latin typeface="Arial" panose="020B0604020202020204" pitchFamily="34" charset="0"/>
                          <a:cs typeface="Arial" panose="020B0604020202020204" pitchFamily="34" charset="0"/>
                          <a:sym typeface="Wingdings" panose="05000000000000000000" pitchFamily="2" charset="2"/>
                        </a:rPr>
                        <a:t>Premium volume slows or shrinks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3008310"/>
                  </a:ext>
                </a:extLst>
              </a:tr>
              <a:tr h="421640">
                <a:tc>
                  <a:txBody>
                    <a:bodyPr/>
                    <a:lstStyle/>
                    <a:p>
                      <a:r>
                        <a:rPr lang="en-US" b="1" dirty="0">
                          <a:latin typeface="Arial" panose="020B0604020202020204" pitchFamily="34" charset="0"/>
                          <a:cs typeface="Arial" panose="020B0604020202020204" pitchFamily="34" charset="0"/>
                        </a:rPr>
                        <a:t>Workers Comp.</a:t>
                      </a:r>
                    </a:p>
                  </a:txBody>
                  <a:tcPr/>
                </a:tc>
                <a:tc>
                  <a:txBody>
                    <a:bodyPr/>
                    <a:lstStyle/>
                    <a:p>
                      <a:r>
                        <a:rPr lang="en-US" dirty="0">
                          <a:latin typeface="Arial" panose="020B0604020202020204" pitchFamily="34" charset="0"/>
                          <a:cs typeface="Arial" panose="020B0604020202020204" pitchFamily="34" charset="0"/>
                        </a:rPr>
                        <a:t>Economic slowdown results in higher unemployment rate</a:t>
                      </a:r>
                    </a:p>
                  </a:txBody>
                  <a:tcPr/>
                </a:tc>
                <a:tc>
                  <a:txBody>
                    <a:bodyPr/>
                    <a:lstStyle/>
                    <a:p>
                      <a:r>
                        <a:rPr lang="en-US" dirty="0">
                          <a:latin typeface="Arial" panose="020B0604020202020204" pitchFamily="34" charset="0"/>
                          <a:cs typeface="Arial" panose="020B0604020202020204" pitchFamily="34" charset="0"/>
                        </a:rPr>
                        <a:t>Reduced payroll exposure</a:t>
                      </a:r>
                      <a:r>
                        <a:rPr lang="en-US" dirty="0">
                          <a:latin typeface="Arial" panose="020B0604020202020204" pitchFamily="34" charset="0"/>
                          <a:cs typeface="Arial" panose="020B0604020202020204" pitchFamily="34" charset="0"/>
                          <a:sym typeface="Wingdings" panose="05000000000000000000" pitchFamily="2" charset="2"/>
                        </a:rPr>
                        <a:t> Premium volumes slows or shrinks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72338001"/>
                  </a:ext>
                </a:extLst>
              </a:tr>
              <a:tr h="421640">
                <a:tc>
                  <a:txBody>
                    <a:bodyPr/>
                    <a:lstStyle/>
                    <a:p>
                      <a:r>
                        <a:rPr lang="en-US" b="1" dirty="0">
                          <a:latin typeface="Arial" panose="020B0604020202020204" pitchFamily="34" charset="0"/>
                          <a:cs typeface="Arial" panose="020B0604020202020204" pitchFamily="34" charset="0"/>
                        </a:rPr>
                        <a:t>D&amp;O</a:t>
                      </a:r>
                    </a:p>
                  </a:txBody>
                  <a:tcPr/>
                </a:tc>
                <a:tc>
                  <a:txBody>
                    <a:bodyPr/>
                    <a:lstStyle/>
                    <a:p>
                      <a:r>
                        <a:rPr lang="en-US" dirty="0">
                          <a:latin typeface="Arial" panose="020B0604020202020204" pitchFamily="34" charset="0"/>
                          <a:cs typeface="Arial" panose="020B0604020202020204" pitchFamily="34" charset="0"/>
                        </a:rPr>
                        <a:t>Earnings uncertainty; Share price plunges; Supply chain disruptions</a:t>
                      </a:r>
                    </a:p>
                  </a:txBody>
                  <a:tcPr/>
                </a:tc>
                <a:tc>
                  <a:txBody>
                    <a:bodyPr/>
                    <a:lstStyle/>
                    <a:p>
                      <a:r>
                        <a:rPr lang="en-US" dirty="0">
                          <a:latin typeface="Arial" panose="020B0604020202020204" pitchFamily="34" charset="0"/>
                          <a:cs typeface="Arial" panose="020B0604020202020204" pitchFamily="34" charset="0"/>
                        </a:rPr>
                        <a:t>Increased shareholder litigation</a:t>
                      </a:r>
                    </a:p>
                  </a:txBody>
                  <a:tcPr/>
                </a:tc>
                <a:extLst>
                  <a:ext uri="{0D108BD9-81ED-4DB2-BD59-A6C34878D82A}">
                    <a16:rowId xmlns:a16="http://schemas.microsoft.com/office/drawing/2014/main" val="377824017"/>
                  </a:ext>
                </a:extLst>
              </a:tr>
            </a:tbl>
          </a:graphicData>
        </a:graphic>
      </p:graphicFrame>
      <p:sp>
        <p:nvSpPr>
          <p:cNvPr id="9" name="TextBox 8">
            <a:extLst>
              <a:ext uri="{FF2B5EF4-FFF2-40B4-BE49-F238E27FC236}">
                <a16:creationId xmlns:a16="http://schemas.microsoft.com/office/drawing/2014/main" id="{7AD44A1B-701E-BC1A-DD27-AF1971840557}"/>
              </a:ext>
            </a:extLst>
          </p:cNvPr>
          <p:cNvSpPr txBox="1"/>
          <p:nvPr/>
        </p:nvSpPr>
        <p:spPr>
          <a:xfrm>
            <a:off x="107735" y="6459107"/>
            <a:ext cx="11263898" cy="307777"/>
          </a:xfrm>
          <a:prstGeom prst="rect">
            <a:avLst/>
          </a:prstGeom>
          <a:noFill/>
        </p:spPr>
        <p:txBody>
          <a:bodyPr wrap="square" rtlCol="0">
            <a:spAutoFit/>
          </a:bodyPr>
          <a:lstStyle/>
          <a:p>
            <a:r>
              <a:rPr lang="en-US" sz="1400" dirty="0"/>
              <a:t>Source: University of South Carolina, Risk &amp; Uncertainty Management Center.</a:t>
            </a:r>
          </a:p>
        </p:txBody>
      </p:sp>
    </p:spTree>
    <p:extLst>
      <p:ext uri="{BB962C8B-B14F-4D97-AF65-F5344CB8AC3E}">
        <p14:creationId xmlns:p14="http://schemas.microsoft.com/office/powerpoint/2010/main" val="41726349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a:extLst>
            <a:ext uri="{FF2B5EF4-FFF2-40B4-BE49-F238E27FC236}">
              <a16:creationId xmlns:a16="http://schemas.microsoft.com/office/drawing/2014/main" id="{77127B58-BD8F-AC55-ADDF-4BFC45829C5F}"/>
            </a:ext>
          </a:extLst>
        </p:cNvPr>
        <p:cNvGrpSpPr/>
        <p:nvPr/>
      </p:nvGrpSpPr>
      <p:grpSpPr>
        <a:xfrm>
          <a:off x="0" y="0"/>
          <a:ext cx="0" cy="0"/>
          <a:chOff x="0" y="0"/>
          <a:chExt cx="0" cy="0"/>
        </a:xfrm>
      </p:grpSpPr>
      <p:sp>
        <p:nvSpPr>
          <p:cNvPr id="65538" name="Rectangle 105">
            <a:extLst>
              <a:ext uri="{FF2B5EF4-FFF2-40B4-BE49-F238E27FC236}">
                <a16:creationId xmlns:a16="http://schemas.microsoft.com/office/drawing/2014/main" id="{C0553E55-59F2-9367-90AC-F0B7965E4A53}"/>
              </a:ext>
            </a:extLst>
          </p:cNvPr>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a:extLst>
              <a:ext uri="{FF2B5EF4-FFF2-40B4-BE49-F238E27FC236}">
                <a16:creationId xmlns:a16="http://schemas.microsoft.com/office/drawing/2014/main" id="{43B3665A-C6F7-200B-4AF6-FACC825A2025}"/>
              </a:ext>
            </a:extLst>
          </p:cNvPr>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a:extLst>
              <a:ext uri="{FF2B5EF4-FFF2-40B4-BE49-F238E27FC236}">
                <a16:creationId xmlns:a16="http://schemas.microsoft.com/office/drawing/2014/main" id="{91A15F2D-1BD3-86FE-B58C-A7039325A111}"/>
              </a:ext>
            </a:extLst>
          </p:cNvPr>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a:extLst>
              <a:ext uri="{FF2B5EF4-FFF2-40B4-BE49-F238E27FC236}">
                <a16:creationId xmlns:a16="http://schemas.microsoft.com/office/drawing/2014/main" id="{D30CA237-E263-A456-84E8-838C9195640A}"/>
              </a:ext>
            </a:extLst>
          </p:cNvPr>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a:extLst>
              <a:ext uri="{FF2B5EF4-FFF2-40B4-BE49-F238E27FC236}">
                <a16:creationId xmlns:a16="http://schemas.microsoft.com/office/drawing/2014/main" id="{D225747D-60F8-3C00-9255-CEF131EC7287}"/>
              </a:ext>
            </a:extLst>
          </p:cNvPr>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a:extLst>
              <a:ext uri="{FF2B5EF4-FFF2-40B4-BE49-F238E27FC236}">
                <a16:creationId xmlns:a16="http://schemas.microsoft.com/office/drawing/2014/main" id="{D09AF0B1-0599-0CCA-142E-8C60F695822E}"/>
              </a:ext>
            </a:extLst>
          </p:cNvPr>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a:extLst>
              <a:ext uri="{FF2B5EF4-FFF2-40B4-BE49-F238E27FC236}">
                <a16:creationId xmlns:a16="http://schemas.microsoft.com/office/drawing/2014/main" id="{A8CB1577-9001-BAA7-F4A0-2CCAE20CB1A3}"/>
              </a:ext>
            </a:extLst>
          </p:cNvPr>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a:extLst>
              <a:ext uri="{FF2B5EF4-FFF2-40B4-BE49-F238E27FC236}">
                <a16:creationId xmlns:a16="http://schemas.microsoft.com/office/drawing/2014/main" id="{B10CF619-35B5-5D53-B840-9C6D390E97E3}"/>
              </a:ext>
            </a:extLst>
          </p:cNvPr>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a:extLst>
              <a:ext uri="{FF2B5EF4-FFF2-40B4-BE49-F238E27FC236}">
                <a16:creationId xmlns:a16="http://schemas.microsoft.com/office/drawing/2014/main" id="{4551FE9F-8CA8-6C9D-53FA-5780EA050ECC}"/>
              </a:ext>
            </a:extLst>
          </p:cNvPr>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a:extLst>
              <a:ext uri="{FF2B5EF4-FFF2-40B4-BE49-F238E27FC236}">
                <a16:creationId xmlns:a16="http://schemas.microsoft.com/office/drawing/2014/main" id="{7DCA8FD2-BF8D-CCC9-60BE-4624C43C19D4}"/>
              </a:ext>
            </a:extLst>
          </p:cNvPr>
          <p:cNvSpPr txBox="1">
            <a:spLocks noChangeArrowheads="1"/>
          </p:cNvSpPr>
          <p:nvPr/>
        </p:nvSpPr>
        <p:spPr bwMode="auto">
          <a:xfrm>
            <a:off x="132490" y="-12063"/>
            <a:ext cx="11927019" cy="686835"/>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Est. US Average Effective Tariff Rate, Jan. – Aug. 2025*</a:t>
            </a:r>
          </a:p>
        </p:txBody>
      </p:sp>
      <p:sp>
        <p:nvSpPr>
          <p:cNvPr id="15" name="TextBox 14">
            <a:extLst>
              <a:ext uri="{FF2B5EF4-FFF2-40B4-BE49-F238E27FC236}">
                <a16:creationId xmlns:a16="http://schemas.microsoft.com/office/drawing/2014/main" id="{6DA4FDF0-83F2-F988-3B99-18DA6BB1CE85}"/>
              </a:ext>
            </a:extLst>
          </p:cNvPr>
          <p:cNvSpPr txBox="1"/>
          <p:nvPr/>
        </p:nvSpPr>
        <p:spPr>
          <a:xfrm>
            <a:off x="-20880" y="6341190"/>
            <a:ext cx="11263898" cy="523220"/>
          </a:xfrm>
          <a:prstGeom prst="rect">
            <a:avLst/>
          </a:prstGeom>
          <a:noFill/>
        </p:spPr>
        <p:txBody>
          <a:bodyPr wrap="square" rtlCol="0">
            <a:spAutoFit/>
          </a:bodyPr>
          <a:lstStyle/>
          <a:p>
            <a:r>
              <a:rPr lang="en-US" sz="1400" dirty="0"/>
              <a:t>*August 2025 figures are estimates based on information available as of 7/23/25.</a:t>
            </a:r>
          </a:p>
          <a:p>
            <a:r>
              <a:rPr lang="en-US" sz="1400" dirty="0"/>
              <a:t>Source:  US Dept. of Commerce and Wells Fargo Economics.</a:t>
            </a:r>
          </a:p>
        </p:txBody>
      </p:sp>
      <p:sp>
        <p:nvSpPr>
          <p:cNvPr id="24" name="AutoShape 8">
            <a:extLst>
              <a:ext uri="{FF2B5EF4-FFF2-40B4-BE49-F238E27FC236}">
                <a16:creationId xmlns:a16="http://schemas.microsoft.com/office/drawing/2014/main" id="{F3827409-9468-4F48-B36A-B3BA29D288FD}"/>
              </a:ext>
            </a:extLst>
          </p:cNvPr>
          <p:cNvSpPr>
            <a:spLocks noChangeArrowheads="1"/>
          </p:cNvSpPr>
          <p:nvPr/>
        </p:nvSpPr>
        <p:spPr bwMode="blackWhite">
          <a:xfrm>
            <a:off x="8780388" y="930275"/>
            <a:ext cx="2824007" cy="3469290"/>
          </a:xfrm>
          <a:prstGeom prst="wedgeRectCallout">
            <a:avLst>
              <a:gd name="adj1" fmla="val -48504"/>
              <a:gd name="adj2" fmla="val 32618"/>
            </a:avLst>
          </a:prstGeom>
          <a:solidFill>
            <a:srgbClr val="225A7A"/>
          </a:soli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2000" b="1" dirty="0">
                <a:solidFill>
                  <a:srgbClr val="FFFFFF"/>
                </a:solidFill>
              </a:rPr>
              <a:t>Effective tariff rates have fluctuated wildly in 2025, starting the year ~2%, peaking at 30% and currently standing at 14%</a:t>
            </a:r>
          </a:p>
          <a:p>
            <a:pPr algn="ctr">
              <a:lnSpc>
                <a:spcPct val="90000"/>
              </a:lnSpc>
              <a:spcBef>
                <a:spcPct val="50000"/>
              </a:spcBef>
              <a:buClr>
                <a:srgbClr val="FFFFFF"/>
              </a:buClr>
              <a:buFont typeface="Wingdings" pitchFamily="2" charset="2"/>
              <a:buNone/>
              <a:defRPr/>
            </a:pPr>
            <a:r>
              <a:rPr lang="en-US" sz="2000" b="1" i="1" dirty="0">
                <a:solidFill>
                  <a:srgbClr val="FFFF00"/>
                </a:solidFill>
              </a:rPr>
              <a:t>Renewed tariff threat could push effective rate far higher as of Aug. 1. (e.g., EU, Mexico, Brazil)</a:t>
            </a:r>
          </a:p>
        </p:txBody>
      </p:sp>
      <p:pic>
        <p:nvPicPr>
          <p:cNvPr id="10" name="Picture 9">
            <a:extLst>
              <a:ext uri="{FF2B5EF4-FFF2-40B4-BE49-F238E27FC236}">
                <a16:creationId xmlns:a16="http://schemas.microsoft.com/office/drawing/2014/main" id="{91A879E3-B19E-45B6-9B08-D6EE1A600775}"/>
              </a:ext>
            </a:extLst>
          </p:cNvPr>
          <p:cNvPicPr>
            <a:picLocks noChangeAspect="1"/>
          </p:cNvPicPr>
          <p:nvPr/>
        </p:nvPicPr>
        <p:blipFill>
          <a:blip r:embed="rId3"/>
          <a:stretch>
            <a:fillRect/>
          </a:stretch>
        </p:blipFill>
        <p:spPr>
          <a:xfrm>
            <a:off x="268240" y="913213"/>
            <a:ext cx="7978158" cy="5331199"/>
          </a:xfrm>
          <a:prstGeom prst="rect">
            <a:avLst/>
          </a:prstGeom>
        </p:spPr>
      </p:pic>
      <p:sp>
        <p:nvSpPr>
          <p:cNvPr id="20" name="AutoShape 8">
            <a:extLst>
              <a:ext uri="{FF2B5EF4-FFF2-40B4-BE49-F238E27FC236}">
                <a16:creationId xmlns:a16="http://schemas.microsoft.com/office/drawing/2014/main" id="{C42021E6-D2C8-4B32-878C-C8D693D87D44}"/>
              </a:ext>
            </a:extLst>
          </p:cNvPr>
          <p:cNvSpPr>
            <a:spLocks noChangeArrowheads="1"/>
          </p:cNvSpPr>
          <p:nvPr/>
        </p:nvSpPr>
        <p:spPr bwMode="blackWhite">
          <a:xfrm>
            <a:off x="4257319" y="4399565"/>
            <a:ext cx="1463180" cy="745026"/>
          </a:xfrm>
          <a:prstGeom prst="wedgeRectCallout">
            <a:avLst>
              <a:gd name="adj1" fmla="val 56481"/>
              <a:gd name="adj2" fmla="val -112791"/>
            </a:avLst>
          </a:prstGeom>
          <a:solidFill>
            <a:srgbClr val="FF0000"/>
          </a:soli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2000" b="1" u="sng" dirty="0">
                <a:solidFill>
                  <a:srgbClr val="FFFFFF"/>
                </a:solidFill>
              </a:rPr>
              <a:t>July 2025</a:t>
            </a:r>
            <a:r>
              <a:rPr lang="en-US" sz="2000" b="1" dirty="0">
                <a:solidFill>
                  <a:srgbClr val="FFFFFF"/>
                </a:solidFill>
              </a:rPr>
              <a:t> 16%</a:t>
            </a:r>
          </a:p>
        </p:txBody>
      </p:sp>
      <p:sp>
        <p:nvSpPr>
          <p:cNvPr id="21" name="AutoShape 8">
            <a:extLst>
              <a:ext uri="{FF2B5EF4-FFF2-40B4-BE49-F238E27FC236}">
                <a16:creationId xmlns:a16="http://schemas.microsoft.com/office/drawing/2014/main" id="{46D7FE5D-10A2-4DAD-84F9-3AF8F21FE64E}"/>
              </a:ext>
            </a:extLst>
          </p:cNvPr>
          <p:cNvSpPr>
            <a:spLocks noChangeArrowheads="1"/>
          </p:cNvSpPr>
          <p:nvPr/>
        </p:nvSpPr>
        <p:spPr bwMode="blackWhite">
          <a:xfrm>
            <a:off x="4372011" y="1088733"/>
            <a:ext cx="2062842" cy="745026"/>
          </a:xfrm>
          <a:prstGeom prst="wedgeRectCallout">
            <a:avLst>
              <a:gd name="adj1" fmla="val -66048"/>
              <a:gd name="adj2" fmla="val 4575"/>
            </a:avLst>
          </a:prstGeom>
          <a:solidFill>
            <a:srgbClr val="FF0000"/>
          </a:soli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2000" b="1" u="sng" dirty="0">
                <a:solidFill>
                  <a:srgbClr val="FFFFFF"/>
                </a:solidFill>
              </a:rPr>
              <a:t>Peak Apr. 2025</a:t>
            </a:r>
          </a:p>
          <a:p>
            <a:pPr algn="ctr">
              <a:lnSpc>
                <a:spcPct val="90000"/>
              </a:lnSpc>
              <a:spcBef>
                <a:spcPct val="50000"/>
              </a:spcBef>
              <a:buClr>
                <a:srgbClr val="FFFFFF"/>
              </a:buClr>
              <a:buFont typeface="Wingdings" pitchFamily="2" charset="2"/>
              <a:buNone/>
              <a:defRPr/>
            </a:pPr>
            <a:r>
              <a:rPr lang="en-US" sz="2000" b="1" dirty="0">
                <a:solidFill>
                  <a:srgbClr val="FFFFFF"/>
                </a:solidFill>
              </a:rPr>
              <a:t>30%</a:t>
            </a:r>
          </a:p>
        </p:txBody>
      </p:sp>
      <p:sp>
        <p:nvSpPr>
          <p:cNvPr id="25" name="AutoShape 8">
            <a:extLst>
              <a:ext uri="{FF2B5EF4-FFF2-40B4-BE49-F238E27FC236}">
                <a16:creationId xmlns:a16="http://schemas.microsoft.com/office/drawing/2014/main" id="{37F70F79-F82B-4E3A-BA66-28A9DA05DA48}"/>
              </a:ext>
            </a:extLst>
          </p:cNvPr>
          <p:cNvSpPr>
            <a:spLocks noChangeArrowheads="1"/>
          </p:cNvSpPr>
          <p:nvPr/>
        </p:nvSpPr>
        <p:spPr bwMode="blackWhite">
          <a:xfrm>
            <a:off x="5938431" y="4132385"/>
            <a:ext cx="1573338" cy="745026"/>
          </a:xfrm>
          <a:prstGeom prst="wedgeRectCallout">
            <a:avLst>
              <a:gd name="adj1" fmla="val 21465"/>
              <a:gd name="adj2" fmla="val -236790"/>
            </a:avLst>
          </a:prstGeom>
          <a:solidFill>
            <a:srgbClr val="FF0000"/>
          </a:soli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2000" b="1" u="sng" dirty="0">
                <a:solidFill>
                  <a:srgbClr val="FFFFFF"/>
                </a:solidFill>
              </a:rPr>
              <a:t>Aug. 2025*</a:t>
            </a:r>
            <a:r>
              <a:rPr lang="en-US" sz="2000" b="1" dirty="0">
                <a:solidFill>
                  <a:srgbClr val="FFFFFF"/>
                </a:solidFill>
              </a:rPr>
              <a:t> ~24%</a:t>
            </a:r>
          </a:p>
        </p:txBody>
      </p:sp>
      <p:sp>
        <p:nvSpPr>
          <p:cNvPr id="26" name="TextBox 25">
            <a:extLst>
              <a:ext uri="{FF2B5EF4-FFF2-40B4-BE49-F238E27FC236}">
                <a16:creationId xmlns:a16="http://schemas.microsoft.com/office/drawing/2014/main" id="{CDB5D06D-0891-4724-87CB-8D83EEA3A891}"/>
              </a:ext>
            </a:extLst>
          </p:cNvPr>
          <p:cNvSpPr txBox="1"/>
          <p:nvPr/>
        </p:nvSpPr>
        <p:spPr>
          <a:xfrm>
            <a:off x="8083467" y="4839703"/>
            <a:ext cx="4004263" cy="1754326"/>
          </a:xfrm>
          <a:prstGeom prst="rect">
            <a:avLst/>
          </a:prstGeom>
          <a:noFill/>
          <a:ln>
            <a:solidFill>
              <a:srgbClr val="C00000"/>
            </a:solidFill>
          </a:ln>
        </p:spPr>
        <p:txBody>
          <a:bodyPr wrap="square" rtlCol="0">
            <a:spAutoFit/>
          </a:bodyPr>
          <a:lstStyle/>
          <a:p>
            <a:pPr algn="ctr"/>
            <a:r>
              <a:rPr lang="en-US" sz="2000" b="1" u="sng" dirty="0">
                <a:solidFill>
                  <a:srgbClr val="225A7A"/>
                </a:solidFill>
              </a:rPr>
              <a:t>Estimated Impact of Tariffs</a:t>
            </a:r>
          </a:p>
          <a:p>
            <a:pPr algn="ctr"/>
            <a:endParaRPr lang="en-US" b="1" dirty="0">
              <a:solidFill>
                <a:srgbClr val="225A7A"/>
              </a:solidFill>
            </a:endParaRPr>
          </a:p>
          <a:p>
            <a:pPr algn="ctr"/>
            <a:r>
              <a:rPr lang="en-US" b="1" i="1" dirty="0">
                <a:solidFill>
                  <a:srgbClr val="225A7A"/>
                </a:solidFill>
              </a:rPr>
              <a:t>New Home Price: $9,200 </a:t>
            </a:r>
            <a:r>
              <a:rPr lang="en-US" sz="1600" b="1" i="1" dirty="0">
                <a:solidFill>
                  <a:srgbClr val="225A7A"/>
                </a:solidFill>
              </a:rPr>
              <a:t>(NAHB)</a:t>
            </a:r>
          </a:p>
          <a:p>
            <a:pPr algn="ctr"/>
            <a:endParaRPr lang="en-US" b="1" i="1" dirty="0">
              <a:solidFill>
                <a:srgbClr val="225A7A"/>
              </a:solidFill>
            </a:endParaRPr>
          </a:p>
          <a:p>
            <a:pPr algn="ctr"/>
            <a:r>
              <a:rPr lang="en-US" b="1" i="1" dirty="0">
                <a:solidFill>
                  <a:srgbClr val="225A7A"/>
                </a:solidFill>
              </a:rPr>
              <a:t>New Car Prices: $2,000 - $15,000 </a:t>
            </a:r>
            <a:r>
              <a:rPr lang="en-US" sz="1600" b="1" i="1" dirty="0">
                <a:solidFill>
                  <a:srgbClr val="225A7A"/>
                </a:solidFill>
              </a:rPr>
              <a:t>(Anderson Economics Group)</a:t>
            </a:r>
          </a:p>
        </p:txBody>
      </p:sp>
    </p:spTree>
    <p:extLst>
      <p:ext uri="{BB962C8B-B14F-4D97-AF65-F5344CB8AC3E}">
        <p14:creationId xmlns:p14="http://schemas.microsoft.com/office/powerpoint/2010/main" val="29889073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77127B58-BD8F-AC55-ADDF-4BFC45829C5F}"/>
            </a:ext>
          </a:extLst>
        </p:cNvPr>
        <p:cNvGrpSpPr/>
        <p:nvPr/>
      </p:nvGrpSpPr>
      <p:grpSpPr>
        <a:xfrm>
          <a:off x="0" y="0"/>
          <a:ext cx="0" cy="0"/>
          <a:chOff x="0" y="0"/>
          <a:chExt cx="0" cy="0"/>
        </a:xfrm>
      </p:grpSpPr>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a:extLst>
              <a:ext uri="{FF2B5EF4-FFF2-40B4-BE49-F238E27FC236}">
                <a16:creationId xmlns:a16="http://schemas.microsoft.com/office/drawing/2014/main" id="{91A15F2D-1BD3-86FE-B58C-A7039325A111}"/>
              </a:ext>
            </a:extLst>
          </p:cNvPr>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a:extLst>
              <a:ext uri="{FF2B5EF4-FFF2-40B4-BE49-F238E27FC236}">
                <a16:creationId xmlns:a16="http://schemas.microsoft.com/office/drawing/2014/main" id="{D30CA237-E263-A456-84E8-838C9195640A}"/>
              </a:ext>
            </a:extLst>
          </p:cNvPr>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a:extLst>
              <a:ext uri="{FF2B5EF4-FFF2-40B4-BE49-F238E27FC236}">
                <a16:creationId xmlns:a16="http://schemas.microsoft.com/office/drawing/2014/main" id="{D225747D-60F8-3C00-9255-CEF131EC7287}"/>
              </a:ext>
            </a:extLst>
          </p:cNvPr>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a:extLst>
              <a:ext uri="{FF2B5EF4-FFF2-40B4-BE49-F238E27FC236}">
                <a16:creationId xmlns:a16="http://schemas.microsoft.com/office/drawing/2014/main" id="{D09AF0B1-0599-0CCA-142E-8C60F695822E}"/>
              </a:ext>
            </a:extLst>
          </p:cNvPr>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a:extLst>
              <a:ext uri="{FF2B5EF4-FFF2-40B4-BE49-F238E27FC236}">
                <a16:creationId xmlns:a16="http://schemas.microsoft.com/office/drawing/2014/main" id="{A8CB1577-9001-BAA7-F4A0-2CCAE20CB1A3}"/>
              </a:ext>
            </a:extLst>
          </p:cNvPr>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a:extLst>
              <a:ext uri="{FF2B5EF4-FFF2-40B4-BE49-F238E27FC236}">
                <a16:creationId xmlns:a16="http://schemas.microsoft.com/office/drawing/2014/main" id="{B10CF619-35B5-5D53-B840-9C6D390E97E3}"/>
              </a:ext>
            </a:extLst>
          </p:cNvPr>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a:extLst>
              <a:ext uri="{FF2B5EF4-FFF2-40B4-BE49-F238E27FC236}">
                <a16:creationId xmlns:a16="http://schemas.microsoft.com/office/drawing/2014/main" id="{4551FE9F-8CA8-6C9D-53FA-5780EA050ECC}"/>
              </a:ext>
            </a:extLst>
          </p:cNvPr>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a:extLst>
              <a:ext uri="{FF2B5EF4-FFF2-40B4-BE49-F238E27FC236}">
                <a16:creationId xmlns:a16="http://schemas.microsoft.com/office/drawing/2014/main" id="{7DCA8FD2-BF8D-CCC9-60BE-4624C43C19D4}"/>
              </a:ext>
            </a:extLst>
          </p:cNvPr>
          <p:cNvSpPr txBox="1">
            <a:spLocks noChangeArrowheads="1"/>
          </p:cNvSpPr>
          <p:nvPr/>
        </p:nvSpPr>
        <p:spPr bwMode="auto">
          <a:xfrm>
            <a:off x="132490" y="-12063"/>
            <a:ext cx="11927019" cy="686835"/>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US Average Effective Tariff Rate, Jan. – Aug. 2025*</a:t>
            </a:r>
          </a:p>
        </p:txBody>
      </p:sp>
      <p:sp>
        <p:nvSpPr>
          <p:cNvPr id="15" name="TextBox 14">
            <a:extLst>
              <a:ext uri="{FF2B5EF4-FFF2-40B4-BE49-F238E27FC236}">
                <a16:creationId xmlns:a16="http://schemas.microsoft.com/office/drawing/2014/main" id="{6DA4FDF0-83F2-F988-3B99-18DA6BB1CE85}"/>
              </a:ext>
            </a:extLst>
          </p:cNvPr>
          <p:cNvSpPr txBox="1"/>
          <p:nvPr/>
        </p:nvSpPr>
        <p:spPr>
          <a:xfrm>
            <a:off x="-20880" y="6341190"/>
            <a:ext cx="11263898" cy="523220"/>
          </a:xfrm>
          <a:prstGeom prst="rect">
            <a:avLst/>
          </a:prstGeom>
          <a:noFill/>
        </p:spPr>
        <p:txBody>
          <a:bodyPr wrap="square" rtlCol="0">
            <a:spAutoFit/>
          </a:bodyPr>
          <a:lstStyle/>
          <a:p>
            <a:r>
              <a:rPr lang="en-US" sz="1400" dirty="0"/>
              <a:t>*Reflects US policy through August 6, 2025.</a:t>
            </a:r>
          </a:p>
          <a:p>
            <a:r>
              <a:rPr lang="en-US" sz="1400" dirty="0"/>
              <a:t>Source:  Yale Budget Lab accessed as of 9/1/25: </a:t>
            </a:r>
            <a:r>
              <a:rPr lang="en-US" sz="1400" dirty="0">
                <a:hlinkClick r:id="rId3"/>
              </a:rPr>
              <a:t>https://budgetlab.yale.edu/research/state-us-tariffs-august-7-2025</a:t>
            </a:r>
            <a:r>
              <a:rPr lang="en-US" sz="1400" dirty="0"/>
              <a:t>. </a:t>
            </a:r>
          </a:p>
        </p:txBody>
      </p:sp>
      <p:sp>
        <p:nvSpPr>
          <p:cNvPr id="24" name="AutoShape 8">
            <a:extLst>
              <a:ext uri="{FF2B5EF4-FFF2-40B4-BE49-F238E27FC236}">
                <a16:creationId xmlns:a16="http://schemas.microsoft.com/office/drawing/2014/main" id="{F3827409-9468-4F48-B36A-B3BA29D288FD}"/>
              </a:ext>
            </a:extLst>
          </p:cNvPr>
          <p:cNvSpPr>
            <a:spLocks noChangeArrowheads="1"/>
          </p:cNvSpPr>
          <p:nvPr/>
        </p:nvSpPr>
        <p:spPr bwMode="blackWhite">
          <a:xfrm>
            <a:off x="9025485" y="962989"/>
            <a:ext cx="2824007" cy="5121733"/>
          </a:xfrm>
          <a:prstGeom prst="wedgeRectCallout">
            <a:avLst>
              <a:gd name="adj1" fmla="val -48504"/>
              <a:gd name="adj2" fmla="val 32618"/>
            </a:avLst>
          </a:prstGeom>
          <a:solidFill>
            <a:srgbClr val="225A7A"/>
          </a:soli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2000" b="1" dirty="0">
                <a:solidFill>
                  <a:srgbClr val="FFFFFF"/>
                </a:solidFill>
              </a:rPr>
              <a:t>Effective tariff rates have fluctuated wildly in 2025, starting the year ~2%, peaking at ~30% and currently standing at 18.6%, according to the YBL.</a:t>
            </a:r>
          </a:p>
          <a:p>
            <a:pPr algn="ctr">
              <a:lnSpc>
                <a:spcPct val="90000"/>
              </a:lnSpc>
              <a:spcBef>
                <a:spcPct val="50000"/>
              </a:spcBef>
              <a:buClr>
                <a:srgbClr val="FFFFFF"/>
              </a:buClr>
              <a:buFont typeface="Wingdings" pitchFamily="2" charset="2"/>
              <a:buNone/>
              <a:defRPr/>
            </a:pPr>
            <a:r>
              <a:rPr lang="en-US" sz="2000" b="1" i="1" dirty="0">
                <a:solidFill>
                  <a:srgbClr val="FFFF00"/>
                </a:solidFill>
              </a:rPr>
              <a:t>NOTE: On Aug. 29, the US Court of Appeals ruled that most tariffs imposed by President Trump are </a:t>
            </a:r>
            <a:r>
              <a:rPr lang="en-US" sz="2000" b="1" i="1" u="sng" dirty="0">
                <a:solidFill>
                  <a:srgbClr val="FFFF00"/>
                </a:solidFill>
              </a:rPr>
              <a:t>illegal</a:t>
            </a:r>
            <a:r>
              <a:rPr lang="en-US" sz="2000" b="1" i="1" dirty="0">
                <a:solidFill>
                  <a:srgbClr val="FFFF00"/>
                </a:solidFill>
              </a:rPr>
              <a:t>. Tariffs remain in place while the case is appealed, likely all the way to the Supreme Court.</a:t>
            </a:r>
          </a:p>
        </p:txBody>
      </p:sp>
      <p:pic>
        <p:nvPicPr>
          <p:cNvPr id="9" name="Picture 8">
            <a:extLst>
              <a:ext uri="{FF2B5EF4-FFF2-40B4-BE49-F238E27FC236}">
                <a16:creationId xmlns:a16="http://schemas.microsoft.com/office/drawing/2014/main" id="{5989E973-6029-4089-9621-7BB7B7E9AA22}"/>
              </a:ext>
            </a:extLst>
          </p:cNvPr>
          <p:cNvPicPr>
            <a:picLocks noChangeAspect="1"/>
          </p:cNvPicPr>
          <p:nvPr/>
        </p:nvPicPr>
        <p:blipFill>
          <a:blip r:embed="rId4"/>
          <a:stretch>
            <a:fillRect/>
          </a:stretch>
        </p:blipFill>
        <p:spPr>
          <a:xfrm>
            <a:off x="52423" y="1651597"/>
            <a:ext cx="8639175" cy="3752850"/>
          </a:xfrm>
          <a:prstGeom prst="rect">
            <a:avLst/>
          </a:prstGeom>
        </p:spPr>
      </p:pic>
      <p:sp>
        <p:nvSpPr>
          <p:cNvPr id="22" name="AutoShape 8">
            <a:extLst>
              <a:ext uri="{FF2B5EF4-FFF2-40B4-BE49-F238E27FC236}">
                <a16:creationId xmlns:a16="http://schemas.microsoft.com/office/drawing/2014/main" id="{B4FE6A4D-8069-4F29-9AEB-D8D8C628E055}"/>
              </a:ext>
            </a:extLst>
          </p:cNvPr>
          <p:cNvSpPr>
            <a:spLocks noChangeArrowheads="1"/>
          </p:cNvSpPr>
          <p:nvPr/>
        </p:nvSpPr>
        <p:spPr bwMode="blackWhite">
          <a:xfrm>
            <a:off x="3834683" y="1239002"/>
            <a:ext cx="2062842" cy="745026"/>
          </a:xfrm>
          <a:prstGeom prst="wedgeRectCallout">
            <a:avLst>
              <a:gd name="adj1" fmla="val -39086"/>
              <a:gd name="adj2" fmla="val 93146"/>
            </a:avLst>
          </a:prstGeom>
          <a:solidFill>
            <a:srgbClr val="FF0000"/>
          </a:soli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2000" b="1" u="sng" dirty="0">
                <a:solidFill>
                  <a:srgbClr val="FFFFFF"/>
                </a:solidFill>
              </a:rPr>
              <a:t>Peak Apr. 2025</a:t>
            </a:r>
          </a:p>
          <a:p>
            <a:pPr algn="ctr">
              <a:lnSpc>
                <a:spcPct val="90000"/>
              </a:lnSpc>
              <a:spcBef>
                <a:spcPct val="50000"/>
              </a:spcBef>
              <a:buClr>
                <a:srgbClr val="FFFFFF"/>
              </a:buClr>
              <a:buFont typeface="Wingdings" pitchFamily="2" charset="2"/>
              <a:buNone/>
              <a:defRPr/>
            </a:pPr>
            <a:r>
              <a:rPr lang="en-US" sz="2000" b="1" dirty="0">
                <a:solidFill>
                  <a:srgbClr val="FFFFFF"/>
                </a:solidFill>
              </a:rPr>
              <a:t>27.99%</a:t>
            </a:r>
          </a:p>
        </p:txBody>
      </p:sp>
      <p:sp>
        <p:nvSpPr>
          <p:cNvPr id="23" name="AutoShape 8">
            <a:extLst>
              <a:ext uri="{FF2B5EF4-FFF2-40B4-BE49-F238E27FC236}">
                <a16:creationId xmlns:a16="http://schemas.microsoft.com/office/drawing/2014/main" id="{41D48168-76DD-4B7D-870A-A817F0558A01}"/>
              </a:ext>
            </a:extLst>
          </p:cNvPr>
          <p:cNvSpPr>
            <a:spLocks noChangeArrowheads="1"/>
          </p:cNvSpPr>
          <p:nvPr/>
        </p:nvSpPr>
        <p:spPr bwMode="blackWhite">
          <a:xfrm>
            <a:off x="587605" y="3454528"/>
            <a:ext cx="1463180" cy="745026"/>
          </a:xfrm>
          <a:prstGeom prst="wedgeRectCallout">
            <a:avLst>
              <a:gd name="adj1" fmla="val -40803"/>
              <a:gd name="adj2" fmla="val 121289"/>
            </a:avLst>
          </a:prstGeom>
          <a:solidFill>
            <a:srgbClr val="FF0000"/>
          </a:soli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2000" b="1" u="sng" dirty="0">
                <a:solidFill>
                  <a:srgbClr val="FFFFFF"/>
                </a:solidFill>
              </a:rPr>
              <a:t>Jan. 2025</a:t>
            </a:r>
            <a:r>
              <a:rPr lang="en-US" sz="2000" b="1" dirty="0">
                <a:solidFill>
                  <a:srgbClr val="FFFFFF"/>
                </a:solidFill>
              </a:rPr>
              <a:t> 2.4%</a:t>
            </a:r>
          </a:p>
        </p:txBody>
      </p:sp>
      <p:sp>
        <p:nvSpPr>
          <p:cNvPr id="27" name="AutoShape 8">
            <a:extLst>
              <a:ext uri="{FF2B5EF4-FFF2-40B4-BE49-F238E27FC236}">
                <a16:creationId xmlns:a16="http://schemas.microsoft.com/office/drawing/2014/main" id="{53FC071A-BABE-465D-AD12-B1CE37454F40}"/>
              </a:ext>
            </a:extLst>
          </p:cNvPr>
          <p:cNvSpPr>
            <a:spLocks noChangeArrowheads="1"/>
          </p:cNvSpPr>
          <p:nvPr/>
        </p:nvSpPr>
        <p:spPr bwMode="blackWhite">
          <a:xfrm>
            <a:off x="6607734" y="2018297"/>
            <a:ext cx="1573338" cy="745026"/>
          </a:xfrm>
          <a:prstGeom prst="wedgeRectCallout">
            <a:avLst>
              <a:gd name="adj1" fmla="val 34047"/>
              <a:gd name="adj2" fmla="val 104841"/>
            </a:avLst>
          </a:prstGeom>
          <a:solidFill>
            <a:srgbClr val="FF0000"/>
          </a:solidFill>
          <a:ln w="28575" algn="ctr">
            <a:no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2000" b="1" u="sng" dirty="0">
                <a:solidFill>
                  <a:srgbClr val="FFFFFF"/>
                </a:solidFill>
              </a:rPr>
              <a:t>Aug. 2025*</a:t>
            </a:r>
          </a:p>
          <a:p>
            <a:pPr algn="ctr">
              <a:lnSpc>
                <a:spcPct val="90000"/>
              </a:lnSpc>
              <a:spcBef>
                <a:spcPct val="50000"/>
              </a:spcBef>
              <a:buClr>
                <a:srgbClr val="FFFFFF"/>
              </a:buClr>
              <a:buFont typeface="Wingdings" pitchFamily="2" charset="2"/>
              <a:buNone/>
              <a:defRPr/>
            </a:pPr>
            <a:r>
              <a:rPr lang="en-US" sz="2000" b="1" dirty="0">
                <a:solidFill>
                  <a:srgbClr val="FFFFFF"/>
                </a:solidFill>
              </a:rPr>
              <a:t>18.61%</a:t>
            </a:r>
          </a:p>
        </p:txBody>
      </p:sp>
    </p:spTree>
    <p:extLst>
      <p:ext uri="{BB962C8B-B14F-4D97-AF65-F5344CB8AC3E}">
        <p14:creationId xmlns:p14="http://schemas.microsoft.com/office/powerpoint/2010/main" val="41901433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3"/>
          <p:cNvSpPr txBox="1">
            <a:spLocks noChangeArrowheads="1"/>
          </p:cNvSpPr>
          <p:nvPr/>
        </p:nvSpPr>
        <p:spPr bwMode="auto">
          <a:xfrm>
            <a:off x="264981" y="19573"/>
            <a:ext cx="11662038" cy="686835"/>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US Imports of Auto Parts, by Source Country, 2022</a:t>
            </a:r>
          </a:p>
        </p:txBody>
      </p:sp>
      <p:sp>
        <p:nvSpPr>
          <p:cNvPr id="15" name="TextBox 14"/>
          <p:cNvSpPr txBox="1"/>
          <p:nvPr/>
        </p:nvSpPr>
        <p:spPr>
          <a:xfrm>
            <a:off x="13646" y="6488952"/>
            <a:ext cx="12178354" cy="276999"/>
          </a:xfrm>
          <a:prstGeom prst="rect">
            <a:avLst/>
          </a:prstGeom>
          <a:noFill/>
        </p:spPr>
        <p:txBody>
          <a:bodyPr wrap="square" rtlCol="0">
            <a:spAutoFit/>
          </a:bodyPr>
          <a:lstStyle/>
          <a:p>
            <a:r>
              <a:rPr lang="en-US" sz="1200" dirty="0"/>
              <a:t>Source:  Observatory of Economic Complexity (OEC) available at: </a:t>
            </a:r>
            <a:r>
              <a:rPr lang="en-US" sz="1200" dirty="0">
                <a:hlinkClick r:id="rId3"/>
              </a:rPr>
              <a:t>https://oec.world/en/profile/bilateral-product/motor-vehicles-parts-and-accessories-8701-to-8705/reporter/usa</a:t>
            </a:r>
            <a:r>
              <a:rPr lang="en-US" sz="1200" dirty="0"/>
              <a:t>. </a:t>
            </a:r>
          </a:p>
        </p:txBody>
      </p:sp>
      <p:sp>
        <p:nvSpPr>
          <p:cNvPr id="19" name="PPTShape_2">
            <a:extLst>
              <a:ext uri="{FF2B5EF4-FFF2-40B4-BE49-F238E27FC236}">
                <a16:creationId xmlns:a16="http://schemas.microsoft.com/office/drawing/2014/main" id="{F60E4C3F-9EC0-4351-AFE1-9F887D151326}"/>
              </a:ext>
            </a:extLst>
          </p:cNvPr>
          <p:cNvSpPr>
            <a:spLocks noChangeArrowheads="1"/>
          </p:cNvSpPr>
          <p:nvPr/>
        </p:nvSpPr>
        <p:spPr bwMode="blackWhite">
          <a:xfrm>
            <a:off x="6462460" y="1237407"/>
            <a:ext cx="3019929" cy="2631501"/>
          </a:xfrm>
          <a:prstGeom prst="wedgeRectCallout">
            <a:avLst>
              <a:gd name="adj1" fmla="val -90556"/>
              <a:gd name="adj2" fmla="val -1414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pPr>
            <a:r>
              <a:rPr lang="en-US" b="1" dirty="0">
                <a:solidFill>
                  <a:schemeClr val="bg1"/>
                </a:solidFill>
              </a:rPr>
              <a:t>36.2% of auto part imports into the US in 2022 were from Mexico.  China and Canada are a distant second and third.  All are vulnerable to potential sharp price increases due to threatened tariffs ranging from 20% to 60%.</a:t>
            </a:r>
            <a:endParaRPr lang="en-US" b="1" dirty="0">
              <a:solidFill>
                <a:srgbClr val="FFFFFF"/>
              </a:solidFill>
            </a:endParaRPr>
          </a:p>
        </p:txBody>
      </p:sp>
      <p:pic>
        <p:nvPicPr>
          <p:cNvPr id="9" name="Picture 8">
            <a:extLst>
              <a:ext uri="{FF2B5EF4-FFF2-40B4-BE49-F238E27FC236}">
                <a16:creationId xmlns:a16="http://schemas.microsoft.com/office/drawing/2014/main" id="{8936016A-5BBE-4356-947A-EB479AD8F375}"/>
              </a:ext>
            </a:extLst>
          </p:cNvPr>
          <p:cNvPicPr>
            <a:picLocks noChangeAspect="1"/>
          </p:cNvPicPr>
          <p:nvPr/>
        </p:nvPicPr>
        <p:blipFill>
          <a:blip r:embed="rId4"/>
          <a:stretch>
            <a:fillRect/>
          </a:stretch>
        </p:blipFill>
        <p:spPr>
          <a:xfrm>
            <a:off x="459733" y="1247134"/>
            <a:ext cx="4791075" cy="5114925"/>
          </a:xfrm>
          <a:prstGeom prst="rect">
            <a:avLst/>
          </a:prstGeom>
        </p:spPr>
      </p:pic>
      <p:sp>
        <p:nvSpPr>
          <p:cNvPr id="10" name="TextBox 9">
            <a:extLst>
              <a:ext uri="{FF2B5EF4-FFF2-40B4-BE49-F238E27FC236}">
                <a16:creationId xmlns:a16="http://schemas.microsoft.com/office/drawing/2014/main" id="{3B6E910B-24EE-4835-B4CF-614CE66789EA}"/>
              </a:ext>
            </a:extLst>
          </p:cNvPr>
          <p:cNvSpPr txBox="1"/>
          <p:nvPr/>
        </p:nvSpPr>
        <p:spPr>
          <a:xfrm>
            <a:off x="1569935" y="822844"/>
            <a:ext cx="2570669" cy="369332"/>
          </a:xfrm>
          <a:prstGeom prst="rect">
            <a:avLst/>
          </a:prstGeom>
          <a:noFill/>
        </p:spPr>
        <p:txBody>
          <a:bodyPr wrap="square" rtlCol="0">
            <a:spAutoFit/>
          </a:bodyPr>
          <a:lstStyle/>
          <a:p>
            <a:pPr algn="ctr"/>
            <a:r>
              <a:rPr lang="en-US" b="1" u="sng" dirty="0"/>
              <a:t>Total = $88 Billion</a:t>
            </a:r>
          </a:p>
        </p:txBody>
      </p:sp>
      <p:sp>
        <p:nvSpPr>
          <p:cNvPr id="18" name="Text Box 6">
            <a:extLst>
              <a:ext uri="{FF2B5EF4-FFF2-40B4-BE49-F238E27FC236}">
                <a16:creationId xmlns:a16="http://schemas.microsoft.com/office/drawing/2014/main" id="{643F7EAD-9B35-40AD-AAF7-7D654524D7F1}"/>
              </a:ext>
            </a:extLst>
          </p:cNvPr>
          <p:cNvSpPr txBox="1">
            <a:spLocks noChangeArrowheads="1"/>
          </p:cNvSpPr>
          <p:nvPr/>
        </p:nvSpPr>
        <p:spPr bwMode="blackWhite">
          <a:xfrm>
            <a:off x="6837530" y="4503906"/>
            <a:ext cx="3123593" cy="1593530"/>
          </a:xfrm>
          <a:prstGeom prst="rect">
            <a:avLst/>
          </a:prstGeom>
          <a:solidFill>
            <a:srgbClr val="FF0000"/>
          </a:soli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Imported auto parts account for a large share of those used in repairs paid for by insurers (esp. aftermarket parts).  Tariffs will likely drive up personal and commercial auto claim severities.</a:t>
            </a:r>
          </a:p>
        </p:txBody>
      </p:sp>
    </p:spTree>
    <p:extLst>
      <p:ext uri="{BB962C8B-B14F-4D97-AF65-F5344CB8AC3E}">
        <p14:creationId xmlns:p14="http://schemas.microsoft.com/office/powerpoint/2010/main" val="18465431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19" grpId="0" animBg="1"/>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1996611" y="70355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The Inflation Threat</a:t>
            </a:r>
          </a:p>
        </p:txBody>
      </p:sp>
      <p:sp>
        <p:nvSpPr>
          <p:cNvPr id="151558" name="TextBox 5"/>
          <p:cNvSpPr txBox="1">
            <a:spLocks noChangeArrowheads="1"/>
          </p:cNvSpPr>
          <p:nvPr/>
        </p:nvSpPr>
        <p:spPr bwMode="auto">
          <a:xfrm>
            <a:off x="1886408" y="3038905"/>
            <a:ext cx="8092153" cy="2554545"/>
          </a:xfrm>
          <a:prstGeom prst="rect">
            <a:avLst/>
          </a:prstGeom>
          <a:noFill/>
          <a:ln w="9525">
            <a:noFill/>
            <a:miter lim="800000"/>
            <a:headEnd/>
            <a:tailEnd/>
          </a:ln>
        </p:spPr>
        <p:txBody>
          <a:bodyPr wrap="square">
            <a:spAutoFit/>
          </a:bodyPr>
          <a:lstStyle/>
          <a:p>
            <a:pPr algn="ctr"/>
            <a:endParaRPr lang="en-US" sz="3200" b="1" dirty="0">
              <a:solidFill>
                <a:srgbClr val="2B7299"/>
              </a:solidFill>
            </a:endParaRPr>
          </a:p>
          <a:p>
            <a:pPr algn="ctr"/>
            <a:r>
              <a:rPr lang="en-US" sz="3200" b="1" dirty="0">
                <a:solidFill>
                  <a:srgbClr val="2B7299"/>
                </a:solidFill>
              </a:rPr>
              <a:t>Inflation Has Been a Major Driver of Auto and Property Claims Severities</a:t>
            </a:r>
          </a:p>
          <a:p>
            <a:pPr algn="ctr"/>
            <a:endParaRPr lang="en-US" sz="3200" b="1" dirty="0">
              <a:solidFill>
                <a:srgbClr val="2B7299"/>
              </a:solidFill>
            </a:endParaRPr>
          </a:p>
          <a:p>
            <a:pPr algn="ctr"/>
            <a:r>
              <a:rPr lang="en-US" sz="3200" b="1" i="1" dirty="0">
                <a:solidFill>
                  <a:srgbClr val="FF0000"/>
                </a:solidFill>
              </a:rPr>
              <a:t>Will Tariffs Reignite Inflation?</a:t>
            </a:r>
            <a:endParaRPr lang="en-US" sz="3200" b="1" i="1" dirty="0">
              <a:solidFill>
                <a:srgbClr val="66FF33"/>
              </a:solidFill>
            </a:endParaRPr>
          </a:p>
        </p:txBody>
      </p:sp>
      <p:sp>
        <p:nvSpPr>
          <p:cNvPr id="7" name="Date Placeholder 6"/>
          <p:cNvSpPr>
            <a:spLocks noGrp="1"/>
          </p:cNvSpPr>
          <p:nvPr>
            <p:ph type="dt" sz="half" idx="10"/>
          </p:nvPr>
        </p:nvSpPr>
        <p:spPr/>
        <p:txBody>
          <a:bodyPr/>
          <a:lstStyle/>
          <a:p>
            <a:pPr>
              <a:defRPr/>
            </a:pPr>
            <a:r>
              <a:rPr lang="en-US"/>
              <a:t>12/01/09 - 9pm</a:t>
            </a:r>
          </a:p>
        </p:txBody>
      </p:sp>
    </p:spTree>
    <p:extLst>
      <p:ext uri="{BB962C8B-B14F-4D97-AF65-F5344CB8AC3E}">
        <p14:creationId xmlns:p14="http://schemas.microsoft.com/office/powerpoint/2010/main" val="22289600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82" name="Rectangle 2"/>
          <p:cNvSpPr>
            <a:spLocks noGrp="1" noChangeArrowheads="1"/>
          </p:cNvSpPr>
          <p:nvPr>
            <p:ph type="title"/>
          </p:nvPr>
        </p:nvSpPr>
        <p:spPr>
          <a:xfrm>
            <a:off x="295353" y="164660"/>
            <a:ext cx="8797847" cy="860425"/>
          </a:xfrm>
        </p:spPr>
        <p:txBody>
          <a:bodyPr/>
          <a:lstStyle/>
          <a:p>
            <a:r>
              <a:rPr lang="en-US" dirty="0"/>
              <a:t>U.S. Inflation Rate:  2009-2027F*</a:t>
            </a:r>
          </a:p>
        </p:txBody>
      </p:sp>
      <p:sp>
        <p:nvSpPr>
          <p:cNvPr id="101383" name="Rectangle 4"/>
          <p:cNvSpPr>
            <a:spLocks noChangeArrowheads="1"/>
          </p:cNvSpPr>
          <p:nvPr/>
        </p:nvSpPr>
        <p:spPr bwMode="auto">
          <a:xfrm>
            <a:off x="-1" y="6608847"/>
            <a:ext cx="9980579" cy="28238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rPr>
              <a:t>Source: U.S. Bureau of Labor Statistics; Wells Fargo Securities (9/25); USC Center for Risk and Uncertainty Management.</a:t>
            </a:r>
          </a:p>
        </p:txBody>
      </p:sp>
      <p:sp>
        <p:nvSpPr>
          <p:cNvPr id="101385" name="Rectangle 6"/>
          <p:cNvSpPr>
            <a:spLocks noChangeArrowheads="1"/>
          </p:cNvSpPr>
          <p:nvPr/>
        </p:nvSpPr>
        <p:spPr bwMode="black">
          <a:xfrm>
            <a:off x="114300" y="161303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graphicFrame>
        <p:nvGraphicFramePr>
          <p:cNvPr id="101378" name="Object 7"/>
          <p:cNvGraphicFramePr>
            <a:graphicFrameLocks noChangeAspect="1"/>
          </p:cNvGraphicFramePr>
          <p:nvPr/>
        </p:nvGraphicFramePr>
        <p:xfrm>
          <a:off x="268045" y="2212860"/>
          <a:ext cx="9637712" cy="3775075"/>
        </p:xfrm>
        <a:graphic>
          <a:graphicData uri="http://schemas.openxmlformats.org/presentationml/2006/ole">
            <mc:AlternateContent xmlns:mc="http://schemas.openxmlformats.org/markup-compatibility/2006">
              <mc:Choice xmlns:v="urn:schemas-microsoft-com:vml" Requires="v">
                <p:oleObj name="Chart" r:id="rId3" imgW="9629829" imgH="3771784" progId="MSGraph.Chart.8">
                  <p:embed followColorScheme="full"/>
                </p:oleObj>
              </mc:Choice>
              <mc:Fallback>
                <p:oleObj name="Chart" r:id="rId3" imgW="9629829" imgH="3771784" progId="MSGraph.Chart.8">
                  <p:embed followColorScheme="full"/>
                  <p:pic>
                    <p:nvPicPr>
                      <p:cNvPr id="101378" name="Object 7"/>
                      <p:cNvPicPr>
                        <a:picLocks noChangeAspect="1" noChangeArrowheads="1"/>
                      </p:cNvPicPr>
                      <p:nvPr/>
                    </p:nvPicPr>
                    <p:blipFill>
                      <a:blip r:embed="rId4"/>
                      <a:srcRect/>
                      <a:stretch>
                        <a:fillRect/>
                      </a:stretch>
                    </p:blipFill>
                    <p:spPr bwMode="auto">
                      <a:xfrm>
                        <a:off x="268045" y="2212860"/>
                        <a:ext cx="9637712" cy="377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481062" y="2418892"/>
            <a:ext cx="2903675" cy="1121004"/>
          </a:xfrm>
          <a:prstGeom prst="wedgeRectCallout">
            <a:avLst>
              <a:gd name="adj1" fmla="val 19522"/>
              <a:gd name="adj2" fmla="val 48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There’s concern that the Fed may need to keep rates higher for longer to achieve its 2% inflation target</a:t>
            </a:r>
          </a:p>
        </p:txBody>
      </p:sp>
      <p:sp>
        <p:nvSpPr>
          <p:cNvPr id="11" name="Rectangle 4"/>
          <p:cNvSpPr>
            <a:spLocks noChangeArrowheads="1"/>
          </p:cNvSpPr>
          <p:nvPr/>
        </p:nvSpPr>
        <p:spPr bwMode="auto">
          <a:xfrm>
            <a:off x="0" y="6367098"/>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tabLst>
                <a:tab pos="112713" algn="r"/>
              </a:tabLst>
            </a:pPr>
            <a:r>
              <a:rPr lang="en-US" sz="1100" dirty="0"/>
              <a:t>*Annual change in Consumer Price Index for All Urban Consumers (CPI-U).</a:t>
            </a:r>
          </a:p>
        </p:txBody>
      </p:sp>
      <p:sp>
        <p:nvSpPr>
          <p:cNvPr id="12" name="AutoShape 7"/>
          <p:cNvSpPr>
            <a:spLocks noChangeArrowheads="1"/>
          </p:cNvSpPr>
          <p:nvPr/>
        </p:nvSpPr>
        <p:spPr bwMode="blackWhite">
          <a:xfrm>
            <a:off x="7678521" y="772943"/>
            <a:ext cx="3643767" cy="1438198"/>
          </a:xfrm>
          <a:prstGeom prst="wedgeRectCallout">
            <a:avLst>
              <a:gd name="adj1" fmla="val -40019"/>
              <a:gd name="adj2" fmla="val 113824"/>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rgbClr val="FFFFFF"/>
                </a:solidFill>
              </a:rPr>
              <a:t>Inflation accelerated sharply in 2021 before peaking at 9.1% in June 2022.  Inflation was nearly halved in 2023 and fell further in 2024, but will remain above the Fed’s 2% target in 2025-27</a:t>
            </a:r>
            <a:endParaRPr lang="en-US" sz="1600" b="1" dirty="0">
              <a:solidFill>
                <a:schemeClr val="bg1"/>
              </a:solidFill>
              <a:latin typeface="Arial" pitchFamily="34" charset="0"/>
              <a:cs typeface="+mn-cs"/>
            </a:endParaRPr>
          </a:p>
        </p:txBody>
      </p:sp>
      <p:sp>
        <p:nvSpPr>
          <p:cNvPr id="14" name="Text Box 6"/>
          <p:cNvSpPr txBox="1">
            <a:spLocks noChangeArrowheads="1"/>
          </p:cNvSpPr>
          <p:nvPr/>
        </p:nvSpPr>
        <p:spPr bwMode="blackWhite">
          <a:xfrm>
            <a:off x="10106025" y="4683095"/>
            <a:ext cx="2060562" cy="1684003"/>
          </a:xfrm>
          <a:prstGeom prst="rect">
            <a:avLst/>
          </a:prstGeom>
          <a:solidFill>
            <a:srgbClr val="FF0000"/>
          </a:soli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Insurer Concerns </a:t>
            </a:r>
            <a:r>
              <a:rPr lang="en-US" sz="1600" b="1" u="sng" dirty="0">
                <a:solidFill>
                  <a:schemeClr val="bg1"/>
                </a:solidFill>
                <a:cs typeface="+mn-cs"/>
              </a:rPr>
              <a:t>About Inflation</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Rate Inadequacy</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Reserve Inadequacy</a:t>
            </a:r>
          </a:p>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Insurance-to-Value</a:t>
            </a:r>
          </a:p>
        </p:txBody>
      </p:sp>
      <p:sp>
        <p:nvSpPr>
          <p:cNvPr id="13" name="AutoShape 7">
            <a:extLst>
              <a:ext uri="{FF2B5EF4-FFF2-40B4-BE49-F238E27FC236}">
                <a16:creationId xmlns:a16="http://schemas.microsoft.com/office/drawing/2014/main" id="{19F5D6C2-89A0-4879-ADD0-5DC2FB6338F3}"/>
              </a:ext>
            </a:extLst>
          </p:cNvPr>
          <p:cNvSpPr>
            <a:spLocks noChangeArrowheads="1"/>
          </p:cNvSpPr>
          <p:nvPr/>
        </p:nvSpPr>
        <p:spPr bwMode="blackWhite">
          <a:xfrm>
            <a:off x="9093200" y="2454811"/>
            <a:ext cx="2539575" cy="1201784"/>
          </a:xfrm>
          <a:prstGeom prst="wedgeRectCallout">
            <a:avLst>
              <a:gd name="adj1" fmla="val -48556"/>
              <a:gd name="adj2" fmla="val 804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rgbClr val="FFFFFF"/>
                </a:solidFill>
              </a:rPr>
              <a:t>Inflation projections for 2025-26 remain stubbornly high, due largely to anticipated tariff impacts</a:t>
            </a:r>
            <a:endParaRPr lang="en-US" sz="1600" b="1" dirty="0">
              <a:solidFill>
                <a:schemeClr val="bg1"/>
              </a:solidFill>
              <a:latin typeface="Arial" pitchFamily="34" charset="0"/>
              <a:cs typeface="+mn-cs"/>
            </a:endParaRPr>
          </a:p>
        </p:txBody>
      </p:sp>
      <p:sp>
        <p:nvSpPr>
          <p:cNvPr id="15" name="AutoShape 6">
            <a:extLst>
              <a:ext uri="{FF2B5EF4-FFF2-40B4-BE49-F238E27FC236}">
                <a16:creationId xmlns:a16="http://schemas.microsoft.com/office/drawing/2014/main" id="{04F2E2F1-8E5E-4921-AD64-91C3E24708E4}"/>
              </a:ext>
            </a:extLst>
          </p:cNvPr>
          <p:cNvSpPr>
            <a:spLocks noChangeArrowheads="1"/>
          </p:cNvSpPr>
          <p:nvPr/>
        </p:nvSpPr>
        <p:spPr bwMode="blackWhite">
          <a:xfrm>
            <a:off x="5813589" y="1472192"/>
            <a:ext cx="1124764" cy="860425"/>
          </a:xfrm>
          <a:prstGeom prst="wedgeRectCallout">
            <a:avLst>
              <a:gd name="adj1" fmla="val 50444"/>
              <a:gd name="adj2" fmla="val 95297"/>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u="sng" dirty="0">
                <a:solidFill>
                  <a:schemeClr val="bg1"/>
                </a:solidFill>
              </a:rPr>
              <a:t>40-Year High</a:t>
            </a:r>
          </a:p>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rPr>
              <a:t>Highest inflation rate since 1982</a:t>
            </a:r>
          </a:p>
        </p:txBody>
      </p:sp>
    </p:spTree>
    <p:extLst>
      <p:ext uri="{BB962C8B-B14F-4D97-AF65-F5344CB8AC3E}">
        <p14:creationId xmlns:p14="http://schemas.microsoft.com/office/powerpoint/2010/main" val="2406356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39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5100"/>
                            </p:stCondLst>
                            <p:childTnLst>
                              <p:par>
                                <p:cTn id="21" presetID="22" presetClass="entr" presetSubtype="2"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248451" name="Rectangle 110"/>
          <p:cNvSpPr txBox="1">
            <a:spLocks noGrp="1" noChangeArrowheads="1"/>
          </p:cNvSpPr>
          <p:nvPr/>
        </p:nvSpPr>
        <p:spPr bwMode="auto">
          <a:xfrm>
            <a:off x="10085122" y="6596897"/>
            <a:ext cx="1777364" cy="117725"/>
          </a:xfrm>
          <a:prstGeom prst="rect">
            <a:avLst/>
          </a:prstGeom>
          <a:noFill/>
          <a:ln w="9525">
            <a:noFill/>
            <a:miter lim="800000"/>
            <a:headEnd/>
            <a:tailEnd/>
          </a:ln>
        </p:spPr>
        <p:txBody>
          <a:bodyPr wrap="square" lIns="0" tIns="0" rIns="0" bIns="0">
            <a:spAutoFit/>
          </a:bodyPr>
          <a:lstStyle/>
          <a:p>
            <a:pPr algn="r" eaLnBrk="0" hangingPunct="0">
              <a:lnSpc>
                <a:spcPct val="85000"/>
              </a:lnSpc>
              <a:spcBef>
                <a:spcPct val="20000"/>
              </a:spcBef>
            </a:pPr>
            <a:fld id="{5DBA5129-B17F-4106-984C-613F289D1A61}" type="slidenum">
              <a:rPr lang="en-US" sz="900"/>
              <a:pPr algn="r" eaLnBrk="0" hangingPunct="0">
                <a:lnSpc>
                  <a:spcPct val="85000"/>
                </a:lnSpc>
                <a:spcBef>
                  <a:spcPct val="20000"/>
                </a:spcBef>
              </a:pPr>
              <a:t>6</a:t>
            </a:fld>
            <a:endParaRPr lang="en-US" sz="900" dirty="0"/>
          </a:p>
        </p:txBody>
      </p:sp>
      <p:sp>
        <p:nvSpPr>
          <p:cNvPr id="6248452" name="Rectangle 2"/>
          <p:cNvSpPr>
            <a:spLocks noGrp="1" noChangeArrowheads="1"/>
          </p:cNvSpPr>
          <p:nvPr>
            <p:ph type="title" idx="4294967295"/>
          </p:nvPr>
        </p:nvSpPr>
        <p:spPr>
          <a:xfrm>
            <a:off x="205947" y="-101817"/>
            <a:ext cx="11480800" cy="860425"/>
          </a:xfrm>
        </p:spPr>
        <p:txBody>
          <a:bodyPr/>
          <a:lstStyle/>
          <a:p>
            <a:r>
              <a:rPr lang="en-US" dirty="0"/>
              <a:t>Combined Ratios by Line: 2019 – 2024*</a:t>
            </a:r>
          </a:p>
        </p:txBody>
      </p:sp>
      <p:graphicFrame>
        <p:nvGraphicFramePr>
          <p:cNvPr id="6248450" name="Object 5"/>
          <p:cNvGraphicFramePr>
            <a:graphicFrameLocks noChangeAspect="1"/>
          </p:cNvGraphicFramePr>
          <p:nvPr>
            <p:extLst>
              <p:ext uri="{D42A27DB-BD31-4B8C-83A1-F6EECF244321}">
                <p14:modId xmlns:p14="http://schemas.microsoft.com/office/powerpoint/2010/main" val="1264165835"/>
              </p:ext>
            </p:extLst>
          </p:nvPr>
        </p:nvGraphicFramePr>
        <p:xfrm>
          <a:off x="323850" y="1778000"/>
          <a:ext cx="11544300" cy="4337050"/>
        </p:xfrm>
        <a:graphic>
          <a:graphicData uri="http://schemas.openxmlformats.org/presentationml/2006/ole">
            <mc:AlternateContent xmlns:mc="http://schemas.openxmlformats.org/markup-compatibility/2006">
              <mc:Choice xmlns:v="urn:schemas-microsoft-com:vml" Requires="v">
                <p:oleObj name="Chart" r:id="rId3" imgW="8810697" imgH="3314700" progId="MSGraph.Chart.8">
                  <p:embed followColorScheme="full"/>
                </p:oleObj>
              </mc:Choice>
              <mc:Fallback>
                <p:oleObj name="Chart" r:id="rId3" imgW="8810697" imgH="3314700" progId="MSGraph.Chart.8">
                  <p:embed followColorScheme="full"/>
                  <p:pic>
                    <p:nvPicPr>
                      <p:cNvPr id="6248450" name="Object 5"/>
                      <p:cNvPicPr>
                        <a:picLocks noChangeAspect="1" noChangeArrowheads="1"/>
                      </p:cNvPicPr>
                      <p:nvPr/>
                    </p:nvPicPr>
                    <p:blipFill>
                      <a:blip r:embed="rId4"/>
                      <a:srcRect/>
                      <a:stretch>
                        <a:fillRect/>
                      </a:stretch>
                    </p:blipFill>
                    <p:spPr bwMode="gray">
                      <a:xfrm>
                        <a:off x="323850" y="1778000"/>
                        <a:ext cx="11544300" cy="4337050"/>
                      </a:xfrm>
                      <a:prstGeom prst="rect">
                        <a:avLst/>
                      </a:prstGeom>
                      <a:noFill/>
                    </p:spPr>
                  </p:pic>
                </p:oleObj>
              </mc:Fallback>
            </mc:AlternateContent>
          </a:graphicData>
        </a:graphic>
      </p:graphicFrame>
      <p:sp>
        <p:nvSpPr>
          <p:cNvPr id="7" name="AutoShape 10"/>
          <p:cNvSpPr>
            <a:spLocks noChangeArrowheads="1"/>
          </p:cNvSpPr>
          <p:nvPr/>
        </p:nvSpPr>
        <p:spPr bwMode="blackWhite">
          <a:xfrm>
            <a:off x="9931940" y="143378"/>
            <a:ext cx="1930546" cy="1442231"/>
          </a:xfrm>
          <a:prstGeom prst="wedgeRectCallout">
            <a:avLst>
              <a:gd name="adj1" fmla="val -41081"/>
              <a:gd name="adj2" fmla="val 454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Lingering inflation will continue to pressure  combined ratios in 2024</a:t>
            </a:r>
          </a:p>
        </p:txBody>
      </p:sp>
      <p:sp>
        <p:nvSpPr>
          <p:cNvPr id="9" name="AutoShape 10"/>
          <p:cNvSpPr>
            <a:spLocks noChangeArrowheads="1"/>
          </p:cNvSpPr>
          <p:nvPr/>
        </p:nvSpPr>
        <p:spPr bwMode="blackWhite">
          <a:xfrm>
            <a:off x="771570" y="828940"/>
            <a:ext cx="2328021" cy="804922"/>
          </a:xfrm>
          <a:prstGeom prst="wedgeRectCallout">
            <a:avLst>
              <a:gd name="adj1" fmla="val -30763"/>
              <a:gd name="adj2" fmla="val 1395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High CAT losses and inflation are pushing up combined ratios</a:t>
            </a:r>
          </a:p>
        </p:txBody>
      </p:sp>
      <p:sp>
        <p:nvSpPr>
          <p:cNvPr id="11" name="Rectangle 6"/>
          <p:cNvSpPr>
            <a:spLocks noChangeArrowheads="1"/>
          </p:cNvSpPr>
          <p:nvPr/>
        </p:nvSpPr>
        <p:spPr bwMode="auto">
          <a:xfrm>
            <a:off x="0" y="6531510"/>
            <a:ext cx="11360727" cy="277641"/>
          </a:xfrm>
          <a:prstGeom prst="rect">
            <a:avLst/>
          </a:prstGeom>
          <a:noFill/>
          <a:ln w="9525">
            <a:noFill/>
            <a:miter lim="800000"/>
            <a:headEnd/>
            <a:tailEnd/>
          </a:ln>
        </p:spPr>
        <p:txBody>
          <a:bodyPr wrap="square" lIns="92075" tIns="46038" rIns="92075" bIns="46038">
            <a:spAutoFit/>
          </a:bodyPr>
          <a:lstStyle/>
          <a:p>
            <a:pPr eaLnBrk="0" hangingPunct="0"/>
            <a:r>
              <a:rPr lang="en-US" sz="1200" dirty="0"/>
              <a:t>Source: A.M. Best </a:t>
            </a:r>
            <a:r>
              <a:rPr lang="en-US" sz="1200" i="1" dirty="0"/>
              <a:t>Review &amp; Preview</a:t>
            </a:r>
            <a:r>
              <a:rPr lang="en-US" sz="1200" dirty="0"/>
              <a:t> (2019-2023) and </a:t>
            </a:r>
            <a:r>
              <a:rPr lang="en-US" sz="1200" i="1" dirty="0"/>
              <a:t>2024 P/C Snapshot</a:t>
            </a:r>
            <a:r>
              <a:rPr lang="en-US" sz="1200" dirty="0"/>
              <a:t> (as of June 26, 2025);. Univ. of South Carolina, Risk and Uncertainty Management Center.</a:t>
            </a:r>
          </a:p>
        </p:txBody>
      </p:sp>
      <p:sp>
        <p:nvSpPr>
          <p:cNvPr id="10" name="AutoShape 10">
            <a:extLst>
              <a:ext uri="{FF2B5EF4-FFF2-40B4-BE49-F238E27FC236}">
                <a16:creationId xmlns:a16="http://schemas.microsoft.com/office/drawing/2014/main" id="{A486CCDD-257C-4CC0-80F9-387D5CAFFCB1}"/>
              </a:ext>
            </a:extLst>
          </p:cNvPr>
          <p:cNvSpPr>
            <a:spLocks noChangeArrowheads="1"/>
          </p:cNvSpPr>
          <p:nvPr/>
        </p:nvSpPr>
        <p:spPr bwMode="blackWhite">
          <a:xfrm>
            <a:off x="4672778" y="665431"/>
            <a:ext cx="2209171" cy="732680"/>
          </a:xfrm>
          <a:prstGeom prst="wedgeRectCallout">
            <a:avLst>
              <a:gd name="adj1" fmla="val -17177"/>
              <a:gd name="adj2" fmla="val 85885"/>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Commercial Auto, MP have struggled amid inflation, CATs</a:t>
            </a:r>
          </a:p>
        </p:txBody>
      </p:sp>
      <p:sp>
        <p:nvSpPr>
          <p:cNvPr id="2" name="Rectangle 1">
            <a:extLst>
              <a:ext uri="{FF2B5EF4-FFF2-40B4-BE49-F238E27FC236}">
                <a16:creationId xmlns:a16="http://schemas.microsoft.com/office/drawing/2014/main" id="{058F71ED-6DD7-4F49-AEC0-079CB07BE525}"/>
              </a:ext>
            </a:extLst>
          </p:cNvPr>
          <p:cNvSpPr/>
          <p:nvPr/>
        </p:nvSpPr>
        <p:spPr>
          <a:xfrm>
            <a:off x="6726307" y="1740870"/>
            <a:ext cx="1044395" cy="36968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5629F26-9794-6F3E-014A-8A712A28D901}"/>
              </a:ext>
            </a:extLst>
          </p:cNvPr>
          <p:cNvSpPr/>
          <p:nvPr/>
        </p:nvSpPr>
        <p:spPr>
          <a:xfrm>
            <a:off x="1971675" y="1751443"/>
            <a:ext cx="1914525" cy="35944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10">
            <a:extLst>
              <a:ext uri="{FF2B5EF4-FFF2-40B4-BE49-F238E27FC236}">
                <a16:creationId xmlns:a16="http://schemas.microsoft.com/office/drawing/2014/main" id="{CCCEE4E7-3F94-2638-17D5-4BEEFDD09272}"/>
              </a:ext>
            </a:extLst>
          </p:cNvPr>
          <p:cNvSpPr>
            <a:spLocks noChangeArrowheads="1"/>
          </p:cNvSpPr>
          <p:nvPr/>
        </p:nvSpPr>
        <p:spPr bwMode="blackWhite">
          <a:xfrm>
            <a:off x="329514" y="5593699"/>
            <a:ext cx="2328021" cy="722860"/>
          </a:xfrm>
          <a:prstGeom prst="wedgeRectCallout">
            <a:avLst>
              <a:gd name="adj1" fmla="val 59286"/>
              <a:gd name="adj2" fmla="val -83599"/>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CATS, inflation hurt personal lines in 2021-2023</a:t>
            </a:r>
          </a:p>
        </p:txBody>
      </p:sp>
      <p:sp>
        <p:nvSpPr>
          <p:cNvPr id="5" name="Rectangle 4">
            <a:extLst>
              <a:ext uri="{FF2B5EF4-FFF2-40B4-BE49-F238E27FC236}">
                <a16:creationId xmlns:a16="http://schemas.microsoft.com/office/drawing/2014/main" id="{B3DA692E-9CA7-0965-2CDB-526FCFBF51F0}"/>
              </a:ext>
            </a:extLst>
          </p:cNvPr>
          <p:cNvSpPr/>
          <p:nvPr/>
        </p:nvSpPr>
        <p:spPr>
          <a:xfrm>
            <a:off x="4822155" y="1745602"/>
            <a:ext cx="1044395" cy="36968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3152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12290" name="Rectangle 2"/>
          <p:cNvSpPr>
            <a:spLocks noGrp="1" noChangeArrowheads="1"/>
          </p:cNvSpPr>
          <p:nvPr>
            <p:ph type="title"/>
          </p:nvPr>
        </p:nvSpPr>
        <p:spPr>
          <a:xfrm>
            <a:off x="118359" y="108066"/>
            <a:ext cx="11710476" cy="841375"/>
          </a:xfrm>
        </p:spPr>
        <p:txBody>
          <a:bodyPr/>
          <a:lstStyle/>
          <a:p>
            <a:r>
              <a:rPr lang="en-US" altLang="en-US" dirty="0">
                <a:latin typeface="Arial" panose="020B0604020202020204" pitchFamily="34" charset="0"/>
              </a:rPr>
              <a:t>Cost Indicators for Residential Const., Price Index Changes, Jan. 2020 – June 2025</a:t>
            </a:r>
          </a:p>
        </p:txBody>
      </p:sp>
      <p:graphicFrame>
        <p:nvGraphicFramePr>
          <p:cNvPr id="3212291" name="Object 2"/>
          <p:cNvGraphicFramePr>
            <a:graphicFrameLocks noGrp="1" noChangeAspect="1"/>
          </p:cNvGraphicFramePr>
          <p:nvPr>
            <p:ph type="chart" idx="1"/>
          </p:nvPr>
        </p:nvGraphicFramePr>
        <p:xfrm>
          <a:off x="0" y="1577074"/>
          <a:ext cx="11218863" cy="5003800"/>
        </p:xfrm>
        <a:graphic>
          <a:graphicData uri="http://schemas.openxmlformats.org/presentationml/2006/ole">
            <mc:AlternateContent xmlns:mc="http://schemas.openxmlformats.org/markup-compatibility/2006">
              <mc:Choice xmlns:v="urn:schemas-microsoft-com:vml" Requires="v">
                <p:oleObj name="Chart" r:id="rId3" imgW="10696571" imgH="4771986" progId="MSGraph.Chart.8">
                  <p:embed followColorScheme="full"/>
                </p:oleObj>
              </mc:Choice>
              <mc:Fallback>
                <p:oleObj name="Chart" r:id="rId3" imgW="10696571" imgH="4771986" progId="MSGraph.Chart.8">
                  <p:embed followColorScheme="full"/>
                  <p:pic>
                    <p:nvPicPr>
                      <p:cNvPr id="3212291" name="Object 2"/>
                      <p:cNvPicPr>
                        <a:picLocks noChangeAspect="1" noChangeArrowheads="1"/>
                      </p:cNvPicPr>
                      <p:nvPr/>
                    </p:nvPicPr>
                    <p:blipFill>
                      <a:blip r:embed="rId4"/>
                      <a:srcRect/>
                      <a:stretch>
                        <a:fillRect/>
                      </a:stretch>
                    </p:blipFill>
                    <p:spPr bwMode="auto">
                      <a:xfrm>
                        <a:off x="0" y="1577074"/>
                        <a:ext cx="11218863" cy="5003800"/>
                      </a:xfrm>
                      <a:prstGeom prst="rect">
                        <a:avLst/>
                      </a:prstGeom>
                    </p:spPr>
                  </p:pic>
                </p:oleObj>
              </mc:Fallback>
            </mc:AlternateContent>
          </a:graphicData>
        </a:graphic>
      </p:graphicFrame>
      <p:sp>
        <p:nvSpPr>
          <p:cNvPr id="52228" name="Rectangle 4"/>
          <p:cNvSpPr>
            <a:spLocks noChangeArrowheads="1"/>
          </p:cNvSpPr>
          <p:nvPr/>
        </p:nvSpPr>
        <p:spPr bwMode="auto">
          <a:xfrm>
            <a:off x="0" y="6488994"/>
            <a:ext cx="9077513" cy="41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50" dirty="0"/>
              <a:t>Source: U.S. Bureau of Labor Statistics from Federal Reserve Bank of St. Louis: </a:t>
            </a:r>
            <a:r>
              <a:rPr lang="en-US" altLang="en-US" sz="1050" dirty="0">
                <a:hlinkClick r:id="rId5"/>
              </a:rPr>
              <a:t>https://fred.stlouisfed.org/series/WPUIP23111021</a:t>
            </a:r>
            <a:r>
              <a:rPr lang="en-US" altLang="en-US" sz="1050" dirty="0"/>
              <a:t> (Trade Services) and </a:t>
            </a:r>
            <a:r>
              <a:rPr lang="en-US" altLang="en-US" sz="1050" dirty="0">
                <a:hlinkClick r:id="rId6"/>
              </a:rPr>
              <a:t>https://fred.stlouisfed.org/series/WPUSI012011</a:t>
            </a:r>
            <a:r>
              <a:rPr lang="en-US" altLang="en-US" sz="1050" dirty="0"/>
              <a:t> (Construction Materials). </a:t>
            </a:r>
          </a:p>
        </p:txBody>
      </p:sp>
      <p:sp>
        <p:nvSpPr>
          <p:cNvPr id="52229" name="Oval 6"/>
          <p:cNvSpPr>
            <a:spLocks noChangeArrowheads="1"/>
          </p:cNvSpPr>
          <p:nvPr/>
        </p:nvSpPr>
        <p:spPr bwMode="auto">
          <a:xfrm>
            <a:off x="3471863" y="4539681"/>
            <a:ext cx="261569" cy="52025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 name="AutoShape 8"/>
          <p:cNvSpPr>
            <a:spLocks noChangeArrowheads="1"/>
          </p:cNvSpPr>
          <p:nvPr/>
        </p:nvSpPr>
        <p:spPr bwMode="blackWhite">
          <a:xfrm>
            <a:off x="1598632" y="1428171"/>
            <a:ext cx="4688313" cy="1538157"/>
          </a:xfrm>
          <a:prstGeom prst="wedgeRectCallout">
            <a:avLst>
              <a:gd name="adj1" fmla="val -136"/>
              <a:gd name="adj2" fmla="val 490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a:solidFill>
                  <a:schemeClr val="bg1"/>
                </a:solidFill>
              </a:rPr>
              <a:t>The cost of construction materials and labor has increased at a pace far above that of the overall CPI</a:t>
            </a:r>
          </a:p>
        </p:txBody>
      </p:sp>
    </p:spTree>
    <p:extLst>
      <p:ext uri="{BB962C8B-B14F-4D97-AF65-F5344CB8AC3E}">
        <p14:creationId xmlns:p14="http://schemas.microsoft.com/office/powerpoint/2010/main" val="2667314251"/>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212290"/>
                                        </p:tgtEl>
                                        <p:attrNameLst>
                                          <p:attrName>style.visibility</p:attrName>
                                        </p:attrNameLst>
                                      </p:cBhvr>
                                      <p:to>
                                        <p:strVal val="visible"/>
                                      </p:to>
                                    </p:set>
                                    <p:animEffect transition="in" filter="blinds(vertical)">
                                      <p:cBhvr>
                                        <p:cTn id="7" dur="500"/>
                                        <p:tgtEl>
                                          <p:spTgt spid="321229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12291"/>
                                        </p:tgtEl>
                                        <p:attrNameLst>
                                          <p:attrName>style.visibility</p:attrName>
                                        </p:attrNameLst>
                                      </p:cBhvr>
                                      <p:to>
                                        <p:strVal val="visible"/>
                                      </p:to>
                                    </p:set>
                                    <p:animEffect transition="in" filter="wipe(left)">
                                      <p:cBhvr>
                                        <p:cTn id="11" dur="500"/>
                                        <p:tgtEl>
                                          <p:spTgt spid="3212291"/>
                                        </p:tgtEl>
                                      </p:cBhvr>
                                    </p:animEffect>
                                  </p:childTnLst>
                                </p:cTn>
                              </p:par>
                            </p:childTnLst>
                          </p:cTn>
                        </p:par>
                        <p:par>
                          <p:cTn id="12" fill="hold">
                            <p:stCondLst>
                              <p:cond delay="1000"/>
                            </p:stCondLst>
                            <p:childTnLst>
                              <p:par>
                                <p:cTn id="13" presetID="22" presetClass="entr" presetSubtype="8"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2290" grpId="0" autoUpdateAnimBg="0"/>
      <p:bldOleChart spid="3212291" grpId="0"/>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12290" name="Rectangle 2"/>
          <p:cNvSpPr>
            <a:spLocks noGrp="1" noChangeArrowheads="1"/>
          </p:cNvSpPr>
          <p:nvPr>
            <p:ph type="title"/>
          </p:nvPr>
        </p:nvSpPr>
        <p:spPr>
          <a:xfrm>
            <a:off x="225367" y="108066"/>
            <a:ext cx="9978948" cy="841375"/>
          </a:xfrm>
        </p:spPr>
        <p:txBody>
          <a:bodyPr/>
          <a:lstStyle/>
          <a:p>
            <a:r>
              <a:rPr lang="en-US" altLang="en-US" dirty="0">
                <a:latin typeface="Arial" panose="020B0604020202020204" pitchFamily="34" charset="0"/>
              </a:rPr>
              <a:t>Change in Cost Indicators for Selected Construction Inputs, Jan. 2020 – June 2025</a:t>
            </a:r>
          </a:p>
        </p:txBody>
      </p:sp>
      <p:graphicFrame>
        <p:nvGraphicFramePr>
          <p:cNvPr id="3212291" name="Object 2"/>
          <p:cNvGraphicFramePr>
            <a:graphicFrameLocks noGrp="1" noChangeAspect="1"/>
          </p:cNvGraphicFramePr>
          <p:nvPr>
            <p:ph type="chart" idx="1"/>
          </p:nvPr>
        </p:nvGraphicFramePr>
        <p:xfrm>
          <a:off x="0" y="1643063"/>
          <a:ext cx="11218863" cy="5003800"/>
        </p:xfrm>
        <a:graphic>
          <a:graphicData uri="http://schemas.openxmlformats.org/presentationml/2006/ole">
            <mc:AlternateContent xmlns:mc="http://schemas.openxmlformats.org/markup-compatibility/2006">
              <mc:Choice xmlns:v="urn:schemas-microsoft-com:vml" Requires="v">
                <p:oleObj name="Chart" r:id="rId3" imgW="10696571" imgH="4771986" progId="MSGraph.Chart.8">
                  <p:embed followColorScheme="full"/>
                </p:oleObj>
              </mc:Choice>
              <mc:Fallback>
                <p:oleObj name="Chart" r:id="rId3" imgW="10696571" imgH="4771986" progId="MSGraph.Chart.8">
                  <p:embed followColorScheme="full"/>
                  <p:pic>
                    <p:nvPicPr>
                      <p:cNvPr id="3212291" name="Object 2"/>
                      <p:cNvPicPr>
                        <a:picLocks noChangeAspect="1" noChangeArrowheads="1"/>
                      </p:cNvPicPr>
                      <p:nvPr/>
                    </p:nvPicPr>
                    <p:blipFill>
                      <a:blip r:embed="rId4"/>
                      <a:srcRect/>
                      <a:stretch>
                        <a:fillRect/>
                      </a:stretch>
                    </p:blipFill>
                    <p:spPr bwMode="auto">
                      <a:xfrm>
                        <a:off x="0" y="1643063"/>
                        <a:ext cx="11218863" cy="5003800"/>
                      </a:xfrm>
                      <a:prstGeom prst="rect">
                        <a:avLst/>
                      </a:prstGeom>
                    </p:spPr>
                  </p:pic>
                </p:oleObj>
              </mc:Fallback>
            </mc:AlternateContent>
          </a:graphicData>
        </a:graphic>
      </p:graphicFrame>
      <p:sp>
        <p:nvSpPr>
          <p:cNvPr id="52228" name="Rectangle 4"/>
          <p:cNvSpPr>
            <a:spLocks noChangeArrowheads="1"/>
          </p:cNvSpPr>
          <p:nvPr/>
        </p:nvSpPr>
        <p:spPr bwMode="auto">
          <a:xfrm>
            <a:off x="141903" y="6525333"/>
            <a:ext cx="2673809" cy="2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dirty="0"/>
              <a:t>Source: U.S. Bureau of Labor Statistics.</a:t>
            </a:r>
          </a:p>
        </p:txBody>
      </p:sp>
      <p:sp>
        <p:nvSpPr>
          <p:cNvPr id="52229" name="Oval 6"/>
          <p:cNvSpPr>
            <a:spLocks noChangeArrowheads="1"/>
          </p:cNvSpPr>
          <p:nvPr/>
        </p:nvSpPr>
        <p:spPr bwMode="auto">
          <a:xfrm>
            <a:off x="3471863" y="4539681"/>
            <a:ext cx="261569" cy="52025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 name="AutoShape 8"/>
          <p:cNvSpPr>
            <a:spLocks noChangeArrowheads="1"/>
          </p:cNvSpPr>
          <p:nvPr/>
        </p:nvSpPr>
        <p:spPr bwMode="blackWhite">
          <a:xfrm>
            <a:off x="1846453" y="1287274"/>
            <a:ext cx="5052831" cy="1864616"/>
          </a:xfrm>
          <a:prstGeom prst="wedgeRectCallout">
            <a:avLst>
              <a:gd name="adj1" fmla="val -136"/>
              <a:gd name="adj2" fmla="val 490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a:solidFill>
                  <a:schemeClr val="bg1"/>
                </a:solidFill>
              </a:rPr>
              <a:t>The rapid increase in and still-elevated cost of building materials has immediate and longer-term implications for property insurers and reinsurers</a:t>
            </a:r>
          </a:p>
        </p:txBody>
      </p:sp>
    </p:spTree>
    <p:extLst>
      <p:ext uri="{BB962C8B-B14F-4D97-AF65-F5344CB8AC3E}">
        <p14:creationId xmlns:p14="http://schemas.microsoft.com/office/powerpoint/2010/main" val="2976791972"/>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212290"/>
                                        </p:tgtEl>
                                        <p:attrNameLst>
                                          <p:attrName>style.visibility</p:attrName>
                                        </p:attrNameLst>
                                      </p:cBhvr>
                                      <p:to>
                                        <p:strVal val="visible"/>
                                      </p:to>
                                    </p:set>
                                    <p:animEffect transition="in" filter="blinds(vertical)">
                                      <p:cBhvr>
                                        <p:cTn id="7" dur="500"/>
                                        <p:tgtEl>
                                          <p:spTgt spid="321229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12291"/>
                                        </p:tgtEl>
                                        <p:attrNameLst>
                                          <p:attrName>style.visibility</p:attrName>
                                        </p:attrNameLst>
                                      </p:cBhvr>
                                      <p:to>
                                        <p:strVal val="visible"/>
                                      </p:to>
                                    </p:set>
                                    <p:animEffect transition="in" filter="wipe(left)">
                                      <p:cBhvr>
                                        <p:cTn id="11" dur="500"/>
                                        <p:tgtEl>
                                          <p:spTgt spid="3212291"/>
                                        </p:tgtEl>
                                      </p:cBhvr>
                                    </p:animEffect>
                                  </p:childTnLst>
                                </p:cTn>
                              </p:par>
                            </p:childTnLst>
                          </p:cTn>
                        </p:par>
                        <p:par>
                          <p:cTn id="12" fill="hold">
                            <p:stCondLst>
                              <p:cond delay="1000"/>
                            </p:stCondLst>
                            <p:childTnLst>
                              <p:par>
                                <p:cTn id="13" presetID="22" presetClass="entr" presetSubtype="8"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2290" grpId="0" autoUpdateAnimBg="0"/>
      <p:bldOleChart spid="3212291" grpId="0"/>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a:extLst>
            <a:ext uri="{FF2B5EF4-FFF2-40B4-BE49-F238E27FC236}">
              <a16:creationId xmlns:a16="http://schemas.microsoft.com/office/drawing/2014/main" id="{0B5F8016-00DB-8BF3-2718-F5DAACA76986}"/>
            </a:ext>
          </a:extLst>
        </p:cNvPr>
        <p:cNvGrpSpPr/>
        <p:nvPr/>
      </p:nvGrpSpPr>
      <p:grpSpPr>
        <a:xfrm>
          <a:off x="0" y="0"/>
          <a:ext cx="0" cy="0"/>
          <a:chOff x="0" y="0"/>
          <a:chExt cx="0" cy="0"/>
        </a:xfrm>
      </p:grpSpPr>
      <p:sp>
        <p:nvSpPr>
          <p:cNvPr id="6924290" name="Rectangle 2">
            <a:extLst>
              <a:ext uri="{FF2B5EF4-FFF2-40B4-BE49-F238E27FC236}">
                <a16:creationId xmlns:a16="http://schemas.microsoft.com/office/drawing/2014/main" id="{1D88816C-7740-A9B4-0F7C-5AE10CF12E68}"/>
              </a:ext>
            </a:extLst>
          </p:cNvPr>
          <p:cNvSpPr>
            <a:spLocks noGrp="1" noChangeArrowheads="1"/>
          </p:cNvSpPr>
          <p:nvPr>
            <p:ph type="title" idx="4294967295"/>
          </p:nvPr>
        </p:nvSpPr>
        <p:spPr>
          <a:xfrm>
            <a:off x="234316" y="115889"/>
            <a:ext cx="11784620" cy="1066800"/>
          </a:xfrm>
        </p:spPr>
        <p:txBody>
          <a:bodyPr/>
          <a:lstStyle/>
          <a:p>
            <a:pPr>
              <a:lnSpc>
                <a:spcPct val="80000"/>
              </a:lnSpc>
            </a:pPr>
            <a:r>
              <a:rPr lang="en-US" altLang="en-US" sz="3200" dirty="0"/>
              <a:t>PPI: Net Inputs to Residential Construction, Goods, </a:t>
            </a:r>
            <a:br>
              <a:rPr lang="en-US" altLang="en-US" sz="3200" dirty="0"/>
            </a:br>
            <a:r>
              <a:rPr lang="en-US" altLang="en-US" sz="2800" dirty="0"/>
              <a:t>Jan. 2019 – Aug. 2025</a:t>
            </a:r>
            <a:endParaRPr lang="en-US" altLang="en-US" sz="2400" dirty="0"/>
          </a:p>
        </p:txBody>
      </p:sp>
      <p:sp>
        <p:nvSpPr>
          <p:cNvPr id="3080" name="Slide Number Placeholder 7">
            <a:extLst>
              <a:ext uri="{FF2B5EF4-FFF2-40B4-BE49-F238E27FC236}">
                <a16:creationId xmlns:a16="http://schemas.microsoft.com/office/drawing/2014/main" id="{55F29676-11CE-4F60-9FEA-0A3EF3A6182A}"/>
              </a:ext>
            </a:extLst>
          </p:cNvPr>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62</a:t>
            </a:fld>
            <a:endParaRPr lang="en-US" altLang="en-US" sz="1400">
              <a:latin typeface="Arial" panose="020B0604020202020204" pitchFamily="34" charset="0"/>
            </a:endParaRPr>
          </a:p>
        </p:txBody>
      </p:sp>
      <p:sp>
        <p:nvSpPr>
          <p:cNvPr id="13" name="Rectangle 5">
            <a:extLst>
              <a:ext uri="{FF2B5EF4-FFF2-40B4-BE49-F238E27FC236}">
                <a16:creationId xmlns:a16="http://schemas.microsoft.com/office/drawing/2014/main" id="{31E7ADB7-EC24-59DD-730D-7CC1293882B5}"/>
              </a:ext>
            </a:extLst>
          </p:cNvPr>
          <p:cNvSpPr>
            <a:spLocks noChangeArrowheads="1"/>
          </p:cNvSpPr>
          <p:nvPr/>
        </p:nvSpPr>
        <p:spPr bwMode="auto">
          <a:xfrm>
            <a:off x="-1" y="6292362"/>
            <a:ext cx="10810875" cy="61247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of St. Louis from US Bureau of Labor Statistics: </a:t>
            </a:r>
            <a:r>
              <a:rPr lang="en-US" sz="1100" dirty="0">
                <a:hlinkClick r:id="rId3"/>
              </a:rPr>
              <a:t>https://fred.stlouisfed.org/series/WPUIP2311001</a:t>
            </a:r>
            <a:r>
              <a:rPr lang="en-US" sz="1100" dirty="0"/>
              <a:t>; Risk and Uncertainty Management Center, University of South Carolina.</a:t>
            </a:r>
          </a:p>
        </p:txBody>
      </p:sp>
      <p:pic>
        <p:nvPicPr>
          <p:cNvPr id="4" name="Picture 3">
            <a:extLst>
              <a:ext uri="{FF2B5EF4-FFF2-40B4-BE49-F238E27FC236}">
                <a16:creationId xmlns:a16="http://schemas.microsoft.com/office/drawing/2014/main" id="{829A52EC-93B0-4F00-86D7-420F9F907F56}"/>
              </a:ext>
            </a:extLst>
          </p:cNvPr>
          <p:cNvPicPr>
            <a:picLocks noChangeAspect="1"/>
          </p:cNvPicPr>
          <p:nvPr/>
        </p:nvPicPr>
        <p:blipFill>
          <a:blip r:embed="rId4"/>
          <a:stretch>
            <a:fillRect/>
          </a:stretch>
        </p:blipFill>
        <p:spPr>
          <a:xfrm>
            <a:off x="-7688" y="2040340"/>
            <a:ext cx="12192000" cy="3930193"/>
          </a:xfrm>
          <a:prstGeom prst="rect">
            <a:avLst/>
          </a:prstGeom>
        </p:spPr>
      </p:pic>
      <p:sp>
        <p:nvSpPr>
          <p:cNvPr id="11" name="AutoShape 6">
            <a:extLst>
              <a:ext uri="{FF2B5EF4-FFF2-40B4-BE49-F238E27FC236}">
                <a16:creationId xmlns:a16="http://schemas.microsoft.com/office/drawing/2014/main" id="{6FA74E2D-364D-40B5-9298-FBBF62DF4164}"/>
              </a:ext>
            </a:extLst>
          </p:cNvPr>
          <p:cNvSpPr>
            <a:spLocks noChangeArrowheads="1"/>
          </p:cNvSpPr>
          <p:nvPr/>
        </p:nvSpPr>
        <p:spPr bwMode="blackWhite">
          <a:xfrm>
            <a:off x="975401" y="1314450"/>
            <a:ext cx="3520399" cy="2362200"/>
          </a:xfrm>
          <a:prstGeom prst="wedgeRectCallout">
            <a:avLst>
              <a:gd name="adj1" fmla="val 77835"/>
              <a:gd name="adj2" fmla="val 4394"/>
            </a:avLst>
          </a:prstGeom>
          <a:solidFill>
            <a:srgbClr val="28688C"/>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2000" b="1" dirty="0">
                <a:solidFill>
                  <a:srgbClr val="FFFFFF"/>
                </a:solidFill>
              </a:rPr>
              <a:t>The cost of Residential Construction materials surged during and after the pandemic, +41.2% from Jan. 2020 before peaking in June 2022, putting significant pressure on home insurers</a:t>
            </a:r>
            <a:endParaRPr lang="pt-BR" sz="2400" b="1" i="1" dirty="0">
              <a:solidFill>
                <a:srgbClr val="FFFFFF"/>
              </a:solidFill>
            </a:endParaRPr>
          </a:p>
        </p:txBody>
      </p:sp>
      <p:sp>
        <p:nvSpPr>
          <p:cNvPr id="16" name="AutoShape 6">
            <a:extLst>
              <a:ext uri="{FF2B5EF4-FFF2-40B4-BE49-F238E27FC236}">
                <a16:creationId xmlns:a16="http://schemas.microsoft.com/office/drawing/2014/main" id="{3060F15B-C4A2-4968-819E-781C33A3A009}"/>
              </a:ext>
            </a:extLst>
          </p:cNvPr>
          <p:cNvSpPr>
            <a:spLocks noChangeArrowheads="1"/>
          </p:cNvSpPr>
          <p:nvPr/>
        </p:nvSpPr>
        <p:spPr bwMode="blackWhite">
          <a:xfrm>
            <a:off x="10471834" y="1796052"/>
            <a:ext cx="1362075" cy="669872"/>
          </a:xfrm>
          <a:prstGeom prst="wedgeRectCallout">
            <a:avLst>
              <a:gd name="adj1" fmla="val 72873"/>
              <a:gd name="adj2" fmla="val 69965"/>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1600" b="1" u="sng" dirty="0">
                <a:solidFill>
                  <a:srgbClr val="FFFFFF"/>
                </a:solidFill>
              </a:rPr>
              <a:t>Aug. 2025</a:t>
            </a:r>
          </a:p>
          <a:p>
            <a:pPr algn="ctr" eaLnBrk="0" hangingPunct="0">
              <a:lnSpc>
                <a:spcPct val="90000"/>
              </a:lnSpc>
              <a:spcBef>
                <a:spcPct val="50000"/>
              </a:spcBef>
              <a:buClr>
                <a:schemeClr val="bg1"/>
              </a:buClr>
              <a:defRPr/>
            </a:pPr>
            <a:r>
              <a:rPr lang="pt-BR" sz="1600" b="1" dirty="0">
                <a:solidFill>
                  <a:srgbClr val="FFFFFF"/>
                </a:solidFill>
              </a:rPr>
              <a:t>+42.0%</a:t>
            </a:r>
            <a:endParaRPr lang="pt-BR" b="1" dirty="0">
              <a:solidFill>
                <a:srgbClr val="FFFFFF"/>
              </a:solidFill>
            </a:endParaRPr>
          </a:p>
        </p:txBody>
      </p:sp>
      <p:sp>
        <p:nvSpPr>
          <p:cNvPr id="17" name="AutoShape 6">
            <a:extLst>
              <a:ext uri="{FF2B5EF4-FFF2-40B4-BE49-F238E27FC236}">
                <a16:creationId xmlns:a16="http://schemas.microsoft.com/office/drawing/2014/main" id="{C021A62C-12ED-43EB-9BA8-993B1C5A83BB}"/>
              </a:ext>
            </a:extLst>
          </p:cNvPr>
          <p:cNvSpPr>
            <a:spLocks noChangeArrowheads="1"/>
          </p:cNvSpPr>
          <p:nvPr/>
        </p:nvSpPr>
        <p:spPr bwMode="blackWhite">
          <a:xfrm>
            <a:off x="7500026" y="3440795"/>
            <a:ext cx="4071642" cy="1902564"/>
          </a:xfrm>
          <a:prstGeom prst="wedgeRectCallout">
            <a:avLst>
              <a:gd name="adj1" fmla="val 39600"/>
              <a:gd name="adj2" fmla="val -80753"/>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2000" b="1" dirty="0">
                <a:solidFill>
                  <a:srgbClr val="FFFFFF"/>
                </a:solidFill>
              </a:rPr>
              <a:t>The cost of Residential Construction materials peaked in 2022, moderated a bit in 2023-24, but has begun to climb again in 2025, with tariffs a likely important driver</a:t>
            </a:r>
            <a:endParaRPr lang="pt-BR" sz="2400" b="1" i="1" dirty="0">
              <a:solidFill>
                <a:srgbClr val="FFFFFF"/>
              </a:solidFill>
            </a:endParaRPr>
          </a:p>
        </p:txBody>
      </p:sp>
    </p:spTree>
    <p:extLst>
      <p:ext uri="{BB962C8B-B14F-4D97-AF65-F5344CB8AC3E}">
        <p14:creationId xmlns:p14="http://schemas.microsoft.com/office/powerpoint/2010/main" val="3963675392"/>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2000"/>
                            </p:stCondLst>
                            <p:childTnLst>
                              <p:par>
                                <p:cTn id="13" presetID="22" presetClass="entr" presetSubtype="1" fill="hold" grpId="0" nodeType="after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3500"/>
                            </p:stCondLst>
                            <p:childTnLst>
                              <p:par>
                                <p:cTn id="17" presetID="22" presetClass="entr" presetSubtype="1"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11" grpId="0" animBg="1"/>
      <p:bldP spid="16" grpId="0" animBg="1"/>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B5F8016-00DB-8BF3-2718-F5DAACA76986}"/>
            </a:ext>
          </a:extLst>
        </p:cNvPr>
        <p:cNvGrpSpPr/>
        <p:nvPr/>
      </p:nvGrpSpPr>
      <p:grpSpPr>
        <a:xfrm>
          <a:off x="0" y="0"/>
          <a:ext cx="0" cy="0"/>
          <a:chOff x="0" y="0"/>
          <a:chExt cx="0" cy="0"/>
        </a:xfrm>
      </p:grpSpPr>
      <p:sp>
        <p:nvSpPr>
          <p:cNvPr id="6924290" name="Rectangle 2">
            <a:extLst>
              <a:ext uri="{FF2B5EF4-FFF2-40B4-BE49-F238E27FC236}">
                <a16:creationId xmlns:a16="http://schemas.microsoft.com/office/drawing/2014/main" id="{1D88816C-7740-A9B4-0F7C-5AE10CF12E68}"/>
              </a:ext>
            </a:extLst>
          </p:cNvPr>
          <p:cNvSpPr>
            <a:spLocks noGrp="1" noChangeArrowheads="1"/>
          </p:cNvSpPr>
          <p:nvPr>
            <p:ph type="title" idx="4294967295"/>
          </p:nvPr>
        </p:nvSpPr>
        <p:spPr>
          <a:xfrm>
            <a:off x="234316" y="115889"/>
            <a:ext cx="11784620" cy="1066800"/>
          </a:xfrm>
        </p:spPr>
        <p:txBody>
          <a:bodyPr/>
          <a:lstStyle/>
          <a:p>
            <a:pPr>
              <a:lnSpc>
                <a:spcPct val="80000"/>
              </a:lnSpc>
            </a:pPr>
            <a:r>
              <a:rPr lang="en-US" altLang="en-US" sz="3200" dirty="0"/>
              <a:t>PPI: Net Inputs to Residential Construction, Goods, </a:t>
            </a:r>
            <a:br>
              <a:rPr lang="en-US" altLang="en-US" sz="3200" dirty="0"/>
            </a:br>
            <a:r>
              <a:rPr lang="en-US" altLang="en-US" sz="2800" dirty="0"/>
              <a:t>Jan. 2019 – Aug. 2025</a:t>
            </a:r>
            <a:endParaRPr lang="en-US" altLang="en-US" sz="2400" dirty="0"/>
          </a:p>
        </p:txBody>
      </p:sp>
      <p:sp>
        <p:nvSpPr>
          <p:cNvPr id="3080" name="Slide Number Placeholder 7">
            <a:extLst>
              <a:ext uri="{FF2B5EF4-FFF2-40B4-BE49-F238E27FC236}">
                <a16:creationId xmlns:a16="http://schemas.microsoft.com/office/drawing/2014/main" id="{55F29676-11CE-4F60-9FEA-0A3EF3A6182A}"/>
              </a:ext>
            </a:extLst>
          </p:cNvPr>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63</a:t>
            </a:fld>
            <a:endParaRPr lang="en-US" altLang="en-US" sz="1400">
              <a:latin typeface="Arial" panose="020B0604020202020204" pitchFamily="34" charset="0"/>
            </a:endParaRPr>
          </a:p>
        </p:txBody>
      </p:sp>
      <p:sp>
        <p:nvSpPr>
          <p:cNvPr id="13" name="Rectangle 5">
            <a:extLst>
              <a:ext uri="{FF2B5EF4-FFF2-40B4-BE49-F238E27FC236}">
                <a16:creationId xmlns:a16="http://schemas.microsoft.com/office/drawing/2014/main" id="{31E7ADB7-EC24-59DD-730D-7CC1293882B5}"/>
              </a:ext>
            </a:extLst>
          </p:cNvPr>
          <p:cNvSpPr>
            <a:spLocks noChangeArrowheads="1"/>
          </p:cNvSpPr>
          <p:nvPr/>
        </p:nvSpPr>
        <p:spPr bwMode="auto">
          <a:xfrm>
            <a:off x="-1" y="6292362"/>
            <a:ext cx="10810875" cy="61247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of St. Louis from US Bureau of Labor Statistics: </a:t>
            </a:r>
            <a:r>
              <a:rPr lang="en-US" sz="1100" dirty="0">
                <a:hlinkClick r:id="rId3"/>
              </a:rPr>
              <a:t>https://fred.stlouisfed.org/series/WPUIP2311001</a:t>
            </a:r>
            <a:r>
              <a:rPr lang="en-US" sz="1100" dirty="0"/>
              <a:t>; Risk and Uncertainty Management Center, University of South Carolina.</a:t>
            </a:r>
          </a:p>
        </p:txBody>
      </p:sp>
      <p:pic>
        <p:nvPicPr>
          <p:cNvPr id="3" name="Picture 2">
            <a:extLst>
              <a:ext uri="{FF2B5EF4-FFF2-40B4-BE49-F238E27FC236}">
                <a16:creationId xmlns:a16="http://schemas.microsoft.com/office/drawing/2014/main" id="{28ED2F74-983C-40B1-AB65-4E4A7A88E28B}"/>
              </a:ext>
            </a:extLst>
          </p:cNvPr>
          <p:cNvPicPr>
            <a:picLocks noChangeAspect="1"/>
          </p:cNvPicPr>
          <p:nvPr/>
        </p:nvPicPr>
        <p:blipFill>
          <a:blip r:embed="rId4"/>
          <a:stretch>
            <a:fillRect/>
          </a:stretch>
        </p:blipFill>
        <p:spPr>
          <a:xfrm>
            <a:off x="0" y="1796052"/>
            <a:ext cx="12192000" cy="4039182"/>
          </a:xfrm>
          <a:prstGeom prst="rect">
            <a:avLst/>
          </a:prstGeom>
        </p:spPr>
      </p:pic>
      <p:sp>
        <p:nvSpPr>
          <p:cNvPr id="14" name="AutoShape 6">
            <a:extLst>
              <a:ext uri="{FF2B5EF4-FFF2-40B4-BE49-F238E27FC236}">
                <a16:creationId xmlns:a16="http://schemas.microsoft.com/office/drawing/2014/main" id="{DAD153B5-44A5-47CA-B9EA-B754281400FE}"/>
              </a:ext>
            </a:extLst>
          </p:cNvPr>
          <p:cNvSpPr>
            <a:spLocks noChangeArrowheads="1"/>
          </p:cNvSpPr>
          <p:nvPr/>
        </p:nvSpPr>
        <p:spPr bwMode="blackWhite">
          <a:xfrm>
            <a:off x="8978630" y="1258170"/>
            <a:ext cx="2513281" cy="669872"/>
          </a:xfrm>
          <a:prstGeom prst="wedgeRectCallout">
            <a:avLst>
              <a:gd name="adj1" fmla="val 68228"/>
              <a:gd name="adj2" fmla="val 91748"/>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1600" b="1" u="sng" dirty="0">
                <a:solidFill>
                  <a:srgbClr val="FFFFFF"/>
                </a:solidFill>
              </a:rPr>
              <a:t>Dec. 2024 -  Aug. 2025</a:t>
            </a:r>
          </a:p>
          <a:p>
            <a:pPr algn="ctr" eaLnBrk="0" hangingPunct="0">
              <a:lnSpc>
                <a:spcPct val="90000"/>
              </a:lnSpc>
              <a:spcBef>
                <a:spcPct val="50000"/>
              </a:spcBef>
              <a:buClr>
                <a:schemeClr val="bg1"/>
              </a:buClr>
              <a:defRPr/>
            </a:pPr>
            <a:r>
              <a:rPr lang="pt-BR" sz="1600" b="1" dirty="0">
                <a:solidFill>
                  <a:srgbClr val="FFFFFF"/>
                </a:solidFill>
              </a:rPr>
              <a:t>+3.3%</a:t>
            </a:r>
            <a:endParaRPr lang="pt-BR" b="1" dirty="0">
              <a:solidFill>
                <a:srgbClr val="FFFFFF"/>
              </a:solidFill>
            </a:endParaRPr>
          </a:p>
        </p:txBody>
      </p:sp>
      <p:sp>
        <p:nvSpPr>
          <p:cNvPr id="15" name="AutoShape 6">
            <a:extLst>
              <a:ext uri="{FF2B5EF4-FFF2-40B4-BE49-F238E27FC236}">
                <a16:creationId xmlns:a16="http://schemas.microsoft.com/office/drawing/2014/main" id="{CBEC8816-69F8-4AF9-A6F3-E9E70FE4861E}"/>
              </a:ext>
            </a:extLst>
          </p:cNvPr>
          <p:cNvSpPr>
            <a:spLocks noChangeArrowheads="1"/>
          </p:cNvSpPr>
          <p:nvPr/>
        </p:nvSpPr>
        <p:spPr bwMode="blackWhite">
          <a:xfrm>
            <a:off x="2363822" y="1988808"/>
            <a:ext cx="3346314" cy="1513458"/>
          </a:xfrm>
          <a:prstGeom prst="wedgeRectCallout">
            <a:avLst>
              <a:gd name="adj1" fmla="val 65915"/>
              <a:gd name="adj2" fmla="val 35177"/>
            </a:avLst>
          </a:prstGeom>
          <a:solidFill>
            <a:srgbClr val="225A7A"/>
          </a:solidFill>
          <a:ln w="28575" algn="ctr">
            <a:solidFill>
              <a:srgbClr val="225A7A"/>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2000" b="1" dirty="0">
                <a:solidFill>
                  <a:srgbClr val="FFFFFF"/>
                </a:solidFill>
              </a:rPr>
              <a:t>The cost of Residential Construction has accelerated markedly in 2025, with tariffs a likely important driver</a:t>
            </a:r>
            <a:endParaRPr lang="pt-BR" sz="2400" b="1" i="1" dirty="0">
              <a:solidFill>
                <a:srgbClr val="FFFFFF"/>
              </a:solidFill>
            </a:endParaRPr>
          </a:p>
        </p:txBody>
      </p:sp>
      <p:sp>
        <p:nvSpPr>
          <p:cNvPr id="5" name="Arrow: Right 4">
            <a:extLst>
              <a:ext uri="{FF2B5EF4-FFF2-40B4-BE49-F238E27FC236}">
                <a16:creationId xmlns:a16="http://schemas.microsoft.com/office/drawing/2014/main" id="{5FC6E953-5FC7-40F1-8E6D-AEC78D27B43F}"/>
              </a:ext>
            </a:extLst>
          </p:cNvPr>
          <p:cNvSpPr/>
          <p:nvPr/>
        </p:nvSpPr>
        <p:spPr>
          <a:xfrm rot="20512891">
            <a:off x="5672488" y="3478606"/>
            <a:ext cx="5719864" cy="669872"/>
          </a:xfrm>
          <a:prstGeom prst="rightArrow">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+3.3%</a:t>
            </a:r>
          </a:p>
        </p:txBody>
      </p:sp>
    </p:spTree>
    <p:extLst>
      <p:ext uri="{BB962C8B-B14F-4D97-AF65-F5344CB8AC3E}">
        <p14:creationId xmlns:p14="http://schemas.microsoft.com/office/powerpoint/2010/main" val="1679887846"/>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2000"/>
                            </p:stCondLst>
                            <p:childTnLst>
                              <p:par>
                                <p:cTn id="13" presetID="22" presetClass="entr" presetSubtype="1"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14" grpId="0" animBg="1"/>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B5F8016-00DB-8BF3-2718-F5DAACA76986}"/>
            </a:ext>
          </a:extLst>
        </p:cNvPr>
        <p:cNvGrpSpPr/>
        <p:nvPr/>
      </p:nvGrpSpPr>
      <p:grpSpPr>
        <a:xfrm>
          <a:off x="0" y="0"/>
          <a:ext cx="0" cy="0"/>
          <a:chOff x="0" y="0"/>
          <a:chExt cx="0" cy="0"/>
        </a:xfrm>
      </p:grpSpPr>
      <p:sp>
        <p:nvSpPr>
          <p:cNvPr id="6924290" name="Rectangle 2">
            <a:extLst>
              <a:ext uri="{FF2B5EF4-FFF2-40B4-BE49-F238E27FC236}">
                <a16:creationId xmlns:a16="http://schemas.microsoft.com/office/drawing/2014/main" id="{1D88816C-7740-A9B4-0F7C-5AE10CF12E68}"/>
              </a:ext>
            </a:extLst>
          </p:cNvPr>
          <p:cNvSpPr>
            <a:spLocks noGrp="1" noChangeArrowheads="1"/>
          </p:cNvSpPr>
          <p:nvPr>
            <p:ph type="title" idx="4294967295"/>
          </p:nvPr>
        </p:nvSpPr>
        <p:spPr>
          <a:xfrm>
            <a:off x="203689" y="-43044"/>
            <a:ext cx="11784620" cy="1066800"/>
          </a:xfrm>
        </p:spPr>
        <p:txBody>
          <a:bodyPr/>
          <a:lstStyle/>
          <a:p>
            <a:pPr>
              <a:lnSpc>
                <a:spcPct val="80000"/>
              </a:lnSpc>
            </a:pPr>
            <a:r>
              <a:rPr lang="en-US" altLang="en-US" sz="3200" dirty="0"/>
              <a:t>Household Furnishings Inflation, Jan. 2012 – July 2025</a:t>
            </a:r>
            <a:br>
              <a:rPr lang="en-US" altLang="en-US" sz="3200" dirty="0"/>
            </a:br>
            <a:r>
              <a:rPr lang="en-US" altLang="en-US" sz="2000" i="1" dirty="0"/>
              <a:t>(Year-over-Year vs. 3-Month Moving Avg.)</a:t>
            </a:r>
            <a:endParaRPr lang="en-US" altLang="en-US" sz="2400" i="1" dirty="0"/>
          </a:p>
        </p:txBody>
      </p:sp>
      <p:sp>
        <p:nvSpPr>
          <p:cNvPr id="3080" name="Slide Number Placeholder 7">
            <a:extLst>
              <a:ext uri="{FF2B5EF4-FFF2-40B4-BE49-F238E27FC236}">
                <a16:creationId xmlns:a16="http://schemas.microsoft.com/office/drawing/2014/main" id="{55F29676-11CE-4F60-9FEA-0A3EF3A6182A}"/>
              </a:ext>
            </a:extLst>
          </p:cNvPr>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64</a:t>
            </a:fld>
            <a:endParaRPr lang="en-US" altLang="en-US" sz="1400">
              <a:latin typeface="Arial" panose="020B0604020202020204" pitchFamily="34" charset="0"/>
            </a:endParaRPr>
          </a:p>
        </p:txBody>
      </p:sp>
      <p:pic>
        <p:nvPicPr>
          <p:cNvPr id="3" name="Picture 2">
            <a:extLst>
              <a:ext uri="{FF2B5EF4-FFF2-40B4-BE49-F238E27FC236}">
                <a16:creationId xmlns:a16="http://schemas.microsoft.com/office/drawing/2014/main" id="{F8559AE4-85D4-44AB-B8CD-CAFCD82CCA5C}"/>
              </a:ext>
            </a:extLst>
          </p:cNvPr>
          <p:cNvPicPr>
            <a:picLocks noChangeAspect="1"/>
          </p:cNvPicPr>
          <p:nvPr/>
        </p:nvPicPr>
        <p:blipFill>
          <a:blip r:embed="rId3"/>
          <a:stretch>
            <a:fillRect/>
          </a:stretch>
        </p:blipFill>
        <p:spPr>
          <a:xfrm>
            <a:off x="254159" y="1023756"/>
            <a:ext cx="7843838" cy="5286331"/>
          </a:xfrm>
          <a:prstGeom prst="rect">
            <a:avLst/>
          </a:prstGeom>
        </p:spPr>
      </p:pic>
      <p:sp>
        <p:nvSpPr>
          <p:cNvPr id="8" name="Rectangle 3">
            <a:extLst>
              <a:ext uri="{FF2B5EF4-FFF2-40B4-BE49-F238E27FC236}">
                <a16:creationId xmlns:a16="http://schemas.microsoft.com/office/drawing/2014/main" id="{51F7BE85-DDD3-4A84-A6C3-0BD3CBB80604}"/>
              </a:ext>
            </a:extLst>
          </p:cNvPr>
          <p:cNvSpPr>
            <a:spLocks noChangeArrowheads="1"/>
          </p:cNvSpPr>
          <p:nvPr/>
        </p:nvSpPr>
        <p:spPr bwMode="auto">
          <a:xfrm>
            <a:off x="213678" y="6545214"/>
            <a:ext cx="11978322"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tabLst>
                <a:tab pos="342900" algn="l"/>
              </a:tabLst>
            </a:pPr>
            <a:r>
              <a:rPr lang="en-US" sz="1100" dirty="0"/>
              <a:t>Source: US Department of Commerce, Wells Fargo Securities (8/25); Center for Risk and Uncertainty Management, University of South Carolina.</a:t>
            </a:r>
          </a:p>
        </p:txBody>
      </p:sp>
      <p:sp>
        <p:nvSpPr>
          <p:cNvPr id="9" name="AutoShape 6">
            <a:extLst>
              <a:ext uri="{FF2B5EF4-FFF2-40B4-BE49-F238E27FC236}">
                <a16:creationId xmlns:a16="http://schemas.microsoft.com/office/drawing/2014/main" id="{770B29E6-F5BB-448F-A118-7A3A46E50E09}"/>
              </a:ext>
            </a:extLst>
          </p:cNvPr>
          <p:cNvSpPr>
            <a:spLocks noChangeArrowheads="1"/>
          </p:cNvSpPr>
          <p:nvPr/>
        </p:nvSpPr>
        <p:spPr bwMode="blackWhite">
          <a:xfrm>
            <a:off x="8378204" y="2146185"/>
            <a:ext cx="3489946" cy="1638300"/>
          </a:xfrm>
          <a:prstGeom prst="wedgeRectCallout">
            <a:avLst>
              <a:gd name="adj1" fmla="val -81877"/>
              <a:gd name="adj2" fmla="val 14323"/>
            </a:avLst>
          </a:prstGeom>
          <a:solidFill>
            <a:srgbClr val="28688C"/>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2000" b="1" dirty="0">
                <a:solidFill>
                  <a:srgbClr val="FFFFFF"/>
                </a:solidFill>
              </a:rPr>
              <a:t>Sharp accelration in inflation for household furnishings in recent months—a high proportion of which are imported.</a:t>
            </a:r>
            <a:endParaRPr lang="pt-BR" sz="2400" b="1" i="1" dirty="0">
              <a:solidFill>
                <a:srgbClr val="FFFFFF"/>
              </a:solidFill>
            </a:endParaRPr>
          </a:p>
        </p:txBody>
      </p:sp>
    </p:spTree>
    <p:extLst>
      <p:ext uri="{BB962C8B-B14F-4D97-AF65-F5344CB8AC3E}">
        <p14:creationId xmlns:p14="http://schemas.microsoft.com/office/powerpoint/2010/main" val="4163905974"/>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B5F8016-00DB-8BF3-2718-F5DAACA76986}"/>
            </a:ext>
          </a:extLst>
        </p:cNvPr>
        <p:cNvGrpSpPr/>
        <p:nvPr/>
      </p:nvGrpSpPr>
      <p:grpSpPr>
        <a:xfrm>
          <a:off x="0" y="0"/>
          <a:ext cx="0" cy="0"/>
          <a:chOff x="0" y="0"/>
          <a:chExt cx="0" cy="0"/>
        </a:xfrm>
      </p:grpSpPr>
      <p:sp>
        <p:nvSpPr>
          <p:cNvPr id="6924290" name="Rectangle 2">
            <a:extLst>
              <a:ext uri="{FF2B5EF4-FFF2-40B4-BE49-F238E27FC236}">
                <a16:creationId xmlns:a16="http://schemas.microsoft.com/office/drawing/2014/main" id="{1D88816C-7740-A9B4-0F7C-5AE10CF12E68}"/>
              </a:ext>
            </a:extLst>
          </p:cNvPr>
          <p:cNvSpPr>
            <a:spLocks noGrp="1" noChangeArrowheads="1"/>
          </p:cNvSpPr>
          <p:nvPr>
            <p:ph type="title" idx="4294967295"/>
          </p:nvPr>
        </p:nvSpPr>
        <p:spPr>
          <a:xfrm>
            <a:off x="234316" y="115889"/>
            <a:ext cx="11784620" cy="1066800"/>
          </a:xfrm>
        </p:spPr>
        <p:txBody>
          <a:bodyPr/>
          <a:lstStyle/>
          <a:p>
            <a:pPr>
              <a:lnSpc>
                <a:spcPct val="80000"/>
              </a:lnSpc>
            </a:pPr>
            <a:r>
              <a:rPr lang="en-US" altLang="en-US" sz="3200" dirty="0"/>
              <a:t>PPI: Price Index Changes for Major Household Appliance Manufacturing, </a:t>
            </a:r>
            <a:r>
              <a:rPr lang="en-US" altLang="en-US" sz="2800" dirty="0"/>
              <a:t>Jan. 2020 – July 2025</a:t>
            </a:r>
            <a:endParaRPr lang="en-US" altLang="en-US" sz="2400" dirty="0"/>
          </a:p>
        </p:txBody>
      </p:sp>
      <p:sp>
        <p:nvSpPr>
          <p:cNvPr id="3080" name="Slide Number Placeholder 7">
            <a:extLst>
              <a:ext uri="{FF2B5EF4-FFF2-40B4-BE49-F238E27FC236}">
                <a16:creationId xmlns:a16="http://schemas.microsoft.com/office/drawing/2014/main" id="{55F29676-11CE-4F60-9FEA-0A3EF3A6182A}"/>
              </a:ext>
            </a:extLst>
          </p:cNvPr>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65</a:t>
            </a:fld>
            <a:endParaRPr lang="en-US" altLang="en-US" sz="1400">
              <a:latin typeface="Arial" panose="020B0604020202020204" pitchFamily="34" charset="0"/>
            </a:endParaRPr>
          </a:p>
        </p:txBody>
      </p:sp>
      <p:sp>
        <p:nvSpPr>
          <p:cNvPr id="13" name="Rectangle 5">
            <a:extLst>
              <a:ext uri="{FF2B5EF4-FFF2-40B4-BE49-F238E27FC236}">
                <a16:creationId xmlns:a16="http://schemas.microsoft.com/office/drawing/2014/main" id="{31E7ADB7-EC24-59DD-730D-7CC1293882B5}"/>
              </a:ext>
            </a:extLst>
          </p:cNvPr>
          <p:cNvSpPr>
            <a:spLocks noChangeArrowheads="1"/>
          </p:cNvSpPr>
          <p:nvPr/>
        </p:nvSpPr>
        <p:spPr bwMode="auto">
          <a:xfrm>
            <a:off x="-1" y="6436247"/>
            <a:ext cx="10810875"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a:hlinkClick r:id="rId3"/>
              </a:rPr>
              <a:t>https://fred.stlouisfed.org/series/PCU3352233522</a:t>
            </a:r>
            <a:r>
              <a:rPr lang="en-US" sz="1100" dirty="0"/>
              <a:t>;  Risk and Uncertainty Management Center, University of South Carolina.</a:t>
            </a:r>
          </a:p>
        </p:txBody>
      </p:sp>
      <p:sp>
        <p:nvSpPr>
          <p:cNvPr id="7" name="Oval 6">
            <a:extLst>
              <a:ext uri="{FF2B5EF4-FFF2-40B4-BE49-F238E27FC236}">
                <a16:creationId xmlns:a16="http://schemas.microsoft.com/office/drawing/2014/main" id="{5085BCA6-4118-4255-9933-C3AB36057317}"/>
              </a:ext>
            </a:extLst>
          </p:cNvPr>
          <p:cNvSpPr/>
          <p:nvPr/>
        </p:nvSpPr>
        <p:spPr>
          <a:xfrm rot="19384971">
            <a:off x="11296014" y="2658473"/>
            <a:ext cx="846111"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C668BA4-182F-47FF-9DBA-384B3003BEE7}"/>
              </a:ext>
            </a:extLst>
          </p:cNvPr>
          <p:cNvPicPr>
            <a:picLocks noChangeAspect="1"/>
          </p:cNvPicPr>
          <p:nvPr/>
        </p:nvPicPr>
        <p:blipFill>
          <a:blip r:embed="rId4"/>
          <a:stretch>
            <a:fillRect/>
          </a:stretch>
        </p:blipFill>
        <p:spPr>
          <a:xfrm>
            <a:off x="0" y="1968137"/>
            <a:ext cx="12192000" cy="4004328"/>
          </a:xfrm>
          <a:prstGeom prst="rect">
            <a:avLst/>
          </a:prstGeom>
        </p:spPr>
      </p:pic>
      <p:sp>
        <p:nvSpPr>
          <p:cNvPr id="11" name="AutoShape 6">
            <a:extLst>
              <a:ext uri="{FF2B5EF4-FFF2-40B4-BE49-F238E27FC236}">
                <a16:creationId xmlns:a16="http://schemas.microsoft.com/office/drawing/2014/main" id="{E00970D4-18AE-49C3-88C6-620E645A3695}"/>
              </a:ext>
            </a:extLst>
          </p:cNvPr>
          <p:cNvSpPr>
            <a:spLocks noChangeArrowheads="1"/>
          </p:cNvSpPr>
          <p:nvPr/>
        </p:nvSpPr>
        <p:spPr bwMode="blackWhite">
          <a:xfrm>
            <a:off x="880761" y="1968137"/>
            <a:ext cx="3117308" cy="1981293"/>
          </a:xfrm>
          <a:prstGeom prst="wedgeRectCallout">
            <a:avLst>
              <a:gd name="adj1" fmla="val 98120"/>
              <a:gd name="adj2" fmla="val 13745"/>
            </a:avLst>
          </a:prstGeom>
          <a:solidFill>
            <a:srgbClr val="28688C"/>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2000" b="1" dirty="0">
                <a:solidFill>
                  <a:srgbClr val="FFFFFF"/>
                </a:solidFill>
              </a:rPr>
              <a:t>Major household appliance prices received by manufacturers surged 24.0% during the pandemic, from Jan. 2020 to June 2022</a:t>
            </a:r>
            <a:endParaRPr lang="pt-BR" sz="2400" b="1" i="1" dirty="0">
              <a:solidFill>
                <a:srgbClr val="FFFFFF"/>
              </a:solidFill>
            </a:endParaRPr>
          </a:p>
        </p:txBody>
      </p:sp>
      <p:sp>
        <p:nvSpPr>
          <p:cNvPr id="12" name="AutoShape 6">
            <a:extLst>
              <a:ext uri="{FF2B5EF4-FFF2-40B4-BE49-F238E27FC236}">
                <a16:creationId xmlns:a16="http://schemas.microsoft.com/office/drawing/2014/main" id="{8B6AB71F-1FB2-43B3-9CB6-30C84C5A8DC6}"/>
              </a:ext>
            </a:extLst>
          </p:cNvPr>
          <p:cNvSpPr>
            <a:spLocks noChangeArrowheads="1"/>
          </p:cNvSpPr>
          <p:nvPr/>
        </p:nvSpPr>
        <p:spPr bwMode="blackWhite">
          <a:xfrm>
            <a:off x="7470843" y="3747910"/>
            <a:ext cx="3644426" cy="1760773"/>
          </a:xfrm>
          <a:prstGeom prst="wedgeRectCallout">
            <a:avLst>
              <a:gd name="adj1" fmla="val 56522"/>
              <a:gd name="adj2" fmla="val -81632"/>
            </a:avLst>
          </a:prstGeom>
          <a:solidFill>
            <a:srgbClr val="28688C"/>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2000" b="1" dirty="0">
                <a:solidFill>
                  <a:srgbClr val="FFFFFF"/>
                </a:solidFill>
              </a:rPr>
              <a:t>Major Household Appliance prices in recent months have spiked, increasing by 3.7% from April to July, mostly due to tariffs</a:t>
            </a:r>
            <a:endParaRPr lang="pt-BR" sz="2400" b="1" i="1" dirty="0">
              <a:solidFill>
                <a:srgbClr val="FFFFFF"/>
              </a:solidFill>
            </a:endParaRPr>
          </a:p>
        </p:txBody>
      </p:sp>
      <p:sp>
        <p:nvSpPr>
          <p:cNvPr id="14" name="Oval 13">
            <a:extLst>
              <a:ext uri="{FF2B5EF4-FFF2-40B4-BE49-F238E27FC236}">
                <a16:creationId xmlns:a16="http://schemas.microsoft.com/office/drawing/2014/main" id="{A4E63861-103E-4D21-9456-991464ADB658}"/>
              </a:ext>
            </a:extLst>
          </p:cNvPr>
          <p:cNvSpPr/>
          <p:nvPr/>
        </p:nvSpPr>
        <p:spPr>
          <a:xfrm rot="19384971">
            <a:off x="11300465" y="2735009"/>
            <a:ext cx="971502" cy="28187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897532"/>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2000"/>
                            </p:stCondLst>
                            <p:childTnLst>
                              <p:par>
                                <p:cTn id="13" presetID="22" presetClass="entr" presetSubtype="1"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11" grpId="0" animBg="1"/>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7A3C1EBB-0D8E-986B-45E0-6A997A9136BC}"/>
            </a:ext>
          </a:extLst>
        </p:cNvPr>
        <p:cNvGrpSpPr/>
        <p:nvPr/>
      </p:nvGrpSpPr>
      <p:grpSpPr>
        <a:xfrm>
          <a:off x="0" y="0"/>
          <a:ext cx="0" cy="0"/>
          <a:chOff x="0" y="0"/>
          <a:chExt cx="0" cy="0"/>
        </a:xfrm>
      </p:grpSpPr>
      <p:graphicFrame>
        <p:nvGraphicFramePr>
          <p:cNvPr id="53250" name="Object 2">
            <a:extLst>
              <a:ext uri="{FF2B5EF4-FFF2-40B4-BE49-F238E27FC236}">
                <a16:creationId xmlns:a16="http://schemas.microsoft.com/office/drawing/2014/main" id="{597CEA8D-0B5E-18E8-4C88-629E579126B7}"/>
              </a:ext>
            </a:extLst>
          </p:cNvPr>
          <p:cNvGraphicFramePr>
            <a:graphicFrameLocks noChangeAspect="1"/>
          </p:cNvGraphicFramePr>
          <p:nvPr>
            <p:extLst>
              <p:ext uri="{D42A27DB-BD31-4B8C-83A1-F6EECF244321}">
                <p14:modId xmlns:p14="http://schemas.microsoft.com/office/powerpoint/2010/main" val="2042204502"/>
              </p:ext>
            </p:extLst>
          </p:nvPr>
        </p:nvGraphicFramePr>
        <p:xfrm>
          <a:off x="411163" y="1276350"/>
          <a:ext cx="9474200" cy="5695950"/>
        </p:xfrm>
        <a:graphic>
          <a:graphicData uri="http://schemas.openxmlformats.org/presentationml/2006/ole">
            <mc:AlternateContent xmlns:mc="http://schemas.openxmlformats.org/markup-compatibility/2006">
              <mc:Choice xmlns:v="urn:schemas-microsoft-com:vml" Requires="v">
                <p:oleObj name="Chart" r:id="rId2" imgW="8610629" imgH="5534128" progId="MSGraph.Chart.8">
                  <p:embed followColorScheme="full"/>
                </p:oleObj>
              </mc:Choice>
              <mc:Fallback>
                <p:oleObj name="Chart" r:id="rId2" imgW="8610629" imgH="5534128" progId="MSGraph.Chart.8">
                  <p:embed followColorScheme="full"/>
                  <p:pic>
                    <p:nvPicPr>
                      <p:cNvPr id="53250" name="Object 2">
                        <a:extLst>
                          <a:ext uri="{FF2B5EF4-FFF2-40B4-BE49-F238E27FC236}">
                            <a16:creationId xmlns:a16="http://schemas.microsoft.com/office/drawing/2014/main" id="{597CEA8D-0B5E-18E8-4C88-629E579126B7}"/>
                          </a:ext>
                        </a:extLst>
                      </p:cNvPr>
                      <p:cNvPicPr>
                        <a:picLocks noChangeAspect="1" noChangeArrowheads="1"/>
                      </p:cNvPicPr>
                      <p:nvPr/>
                    </p:nvPicPr>
                    <p:blipFill>
                      <a:blip r:embed="rId3"/>
                      <a:srcRect/>
                      <a:stretch>
                        <a:fillRect/>
                      </a:stretch>
                    </p:blipFill>
                    <p:spPr bwMode="auto">
                      <a:xfrm>
                        <a:off x="411163" y="1276350"/>
                        <a:ext cx="9474200" cy="5695950"/>
                      </a:xfrm>
                      <a:prstGeom prst="rect">
                        <a:avLst/>
                      </a:prstGeom>
                      <a:noFill/>
                    </p:spPr>
                  </p:pic>
                </p:oleObj>
              </mc:Fallback>
            </mc:AlternateContent>
          </a:graphicData>
        </a:graphic>
      </p:graphicFrame>
      <p:sp>
        <p:nvSpPr>
          <p:cNvPr id="53251" name="Rectangle 3">
            <a:extLst>
              <a:ext uri="{FF2B5EF4-FFF2-40B4-BE49-F238E27FC236}">
                <a16:creationId xmlns:a16="http://schemas.microsoft.com/office/drawing/2014/main" id="{B45F0425-2886-A735-4A79-91159AE849D0}"/>
              </a:ext>
            </a:extLst>
          </p:cNvPr>
          <p:cNvSpPr>
            <a:spLocks noGrp="1" noChangeArrowheads="1"/>
          </p:cNvSpPr>
          <p:nvPr>
            <p:ph type="title" idx="4294967295"/>
          </p:nvPr>
        </p:nvSpPr>
        <p:spPr>
          <a:xfrm>
            <a:off x="124252" y="351416"/>
            <a:ext cx="11023646" cy="628302"/>
          </a:xfrm>
        </p:spPr>
        <p:txBody>
          <a:bodyPr vert="horz" wrap="square" lIns="92075" tIns="46038" rIns="92075" bIns="46038" numCol="1" anchor="b" anchorCtr="0" compatLnSpc="1">
            <a:prstTxWarp prst="textNoShape">
              <a:avLst/>
            </a:prstTxWarp>
          </a:bodyPr>
          <a:lstStyle/>
          <a:p>
            <a:pPr>
              <a:lnSpc>
                <a:spcPct val="85000"/>
              </a:lnSpc>
            </a:pPr>
            <a:r>
              <a:rPr lang="en-US" dirty="0"/>
              <a:t>CPI for Motor Vehicle Insurance, 12-Month Change:</a:t>
            </a:r>
            <a:br>
              <a:rPr lang="en-US" dirty="0"/>
            </a:br>
            <a:r>
              <a:rPr lang="en-US" dirty="0"/>
              <a:t>Jan. 2020 – Aug. 2025</a:t>
            </a:r>
            <a:endParaRPr lang="en-US" sz="2100" i="1" dirty="0"/>
          </a:p>
        </p:txBody>
      </p:sp>
      <p:sp>
        <p:nvSpPr>
          <p:cNvPr id="53252" name="Rectangle 4">
            <a:extLst>
              <a:ext uri="{FF2B5EF4-FFF2-40B4-BE49-F238E27FC236}">
                <a16:creationId xmlns:a16="http://schemas.microsoft.com/office/drawing/2014/main" id="{0EDC0FF8-5992-4621-8E0C-C8872E138A31}"/>
              </a:ext>
            </a:extLst>
          </p:cNvPr>
          <p:cNvSpPr>
            <a:spLocks noChangeArrowheads="1"/>
          </p:cNvSpPr>
          <p:nvPr/>
        </p:nvSpPr>
        <p:spPr bwMode="auto">
          <a:xfrm>
            <a:off x="124252" y="6441859"/>
            <a:ext cx="10661573" cy="416141"/>
          </a:xfrm>
          <a:prstGeom prst="rect">
            <a:avLst/>
          </a:prstGeom>
          <a:noFill/>
          <a:ln w="9525">
            <a:noFill/>
            <a:miter lim="800000"/>
            <a:headEnd/>
            <a:tailEnd/>
          </a:ln>
        </p:spPr>
        <p:txBody>
          <a:bodyPr wrap="none" lIns="92075" tIns="46038" rIns="92075" bIns="46038">
            <a:spAutoFit/>
          </a:bodyPr>
          <a:lstStyle/>
          <a:p>
            <a:pPr eaLnBrk="0" hangingPunct="0"/>
            <a:r>
              <a:rPr lang="en-US" sz="1050" dirty="0"/>
              <a:t>*Weighting as of Dec. 2024: </a:t>
            </a:r>
            <a:r>
              <a:rPr lang="en-US" sz="1050" dirty="0">
                <a:hlinkClick r:id="rId4"/>
              </a:rPr>
              <a:t>https://www.bls.gov/cpi/factsheets/motor-vehicle-insurance.htm</a:t>
            </a:r>
            <a:endParaRPr lang="en-US" sz="1050" dirty="0"/>
          </a:p>
          <a:p>
            <a:pPr eaLnBrk="0" hangingPunct="0"/>
            <a:r>
              <a:rPr lang="en-US" sz="1050" dirty="0"/>
              <a:t>Sources:  US Bureau of Labor Statistics, accessed at: </a:t>
            </a:r>
            <a:r>
              <a:rPr lang="en-US" sz="1050" dirty="0">
                <a:hlinkClick r:id="rId5"/>
              </a:rPr>
              <a:t>https://data.bls.gov/timeseries/CUUR0000SETE</a:t>
            </a:r>
            <a:r>
              <a:rPr lang="en-US" sz="1050" dirty="0"/>
              <a:t>. Risk and Uncertainty Management Center, University of South Carolina.</a:t>
            </a:r>
          </a:p>
        </p:txBody>
      </p:sp>
      <p:sp>
        <p:nvSpPr>
          <p:cNvPr id="6487045" name="Text Box 5">
            <a:extLst>
              <a:ext uri="{FF2B5EF4-FFF2-40B4-BE49-F238E27FC236}">
                <a16:creationId xmlns:a16="http://schemas.microsoft.com/office/drawing/2014/main" id="{2A1CB450-904A-BFDD-E870-02B45EAC36BC}"/>
              </a:ext>
            </a:extLst>
          </p:cNvPr>
          <p:cNvSpPr txBox="1">
            <a:spLocks noChangeArrowheads="1"/>
          </p:cNvSpPr>
          <p:nvPr/>
        </p:nvSpPr>
        <p:spPr bwMode="auto">
          <a:xfrm rot="10800000">
            <a:off x="9875653" y="1905000"/>
            <a:ext cx="432170"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13" name="Oval 12">
            <a:extLst>
              <a:ext uri="{FF2B5EF4-FFF2-40B4-BE49-F238E27FC236}">
                <a16:creationId xmlns:a16="http://schemas.microsoft.com/office/drawing/2014/main" id="{05C293FC-5BE4-1765-7B7A-EEB47B5C06F0}"/>
              </a:ext>
            </a:extLst>
          </p:cNvPr>
          <p:cNvSpPr/>
          <p:nvPr/>
        </p:nvSpPr>
        <p:spPr>
          <a:xfrm>
            <a:off x="9533827" y="3450707"/>
            <a:ext cx="231977" cy="25181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6">
            <a:extLst>
              <a:ext uri="{FF2B5EF4-FFF2-40B4-BE49-F238E27FC236}">
                <a16:creationId xmlns:a16="http://schemas.microsoft.com/office/drawing/2014/main" id="{1D8F4FF9-ED8F-7019-72FB-07E0A8579F3D}"/>
              </a:ext>
            </a:extLst>
          </p:cNvPr>
          <p:cNvSpPr>
            <a:spLocks noChangeArrowheads="1"/>
          </p:cNvSpPr>
          <p:nvPr/>
        </p:nvSpPr>
        <p:spPr bwMode="blackWhite">
          <a:xfrm>
            <a:off x="9891713" y="1359868"/>
            <a:ext cx="2176462" cy="1656368"/>
          </a:xfrm>
          <a:prstGeom prst="wedgeRectCallout">
            <a:avLst>
              <a:gd name="adj1" fmla="val -55132"/>
              <a:gd name="adj2" fmla="val 73824"/>
            </a:avLst>
          </a:prstGeom>
          <a:solidFill>
            <a:srgbClr val="FF0000"/>
          </a:solidFill>
          <a:ln w="28575" algn="ctr">
            <a:noFill/>
            <a:miter lim="800000"/>
            <a:headEnd/>
            <a:tailEnd/>
          </a:ln>
          <a:effectLst/>
        </p:spPr>
        <p:txBody>
          <a:bodyPr tIns="91440" bIns="91440" anchor="ctr"/>
          <a:lstStyle/>
          <a:p>
            <a:pPr marL="171450" indent="-171450" eaLnBrk="0" hangingPunct="0">
              <a:lnSpc>
                <a:spcPct val="90000"/>
              </a:lnSpc>
              <a:spcBef>
                <a:spcPct val="50000"/>
              </a:spcBef>
              <a:buClr>
                <a:schemeClr val="bg1"/>
              </a:buClr>
              <a:buFont typeface="Arial" panose="020B0604020202020204" pitchFamily="34" charset="0"/>
              <a:buChar char="•"/>
              <a:defRPr/>
            </a:pPr>
            <a:r>
              <a:rPr lang="en-US" sz="1400" b="1" dirty="0">
                <a:solidFill>
                  <a:schemeClr val="bg1"/>
                </a:solidFill>
                <a:cs typeface="+mn-cs"/>
              </a:rPr>
              <a:t>The auto insurance component of the Consumer Price Index in August was up 4.7%</a:t>
            </a:r>
          </a:p>
          <a:p>
            <a:pPr marL="171450" indent="-171450" eaLnBrk="0" hangingPunct="0">
              <a:lnSpc>
                <a:spcPct val="90000"/>
              </a:lnSpc>
              <a:spcBef>
                <a:spcPct val="50000"/>
              </a:spcBef>
              <a:buClr>
                <a:schemeClr val="bg1"/>
              </a:buClr>
              <a:buFont typeface="Arial" panose="020B0604020202020204" pitchFamily="34" charset="0"/>
              <a:buChar char="•"/>
              <a:defRPr/>
            </a:pPr>
            <a:r>
              <a:rPr lang="en-US" sz="1400" b="1" dirty="0">
                <a:solidFill>
                  <a:schemeClr val="bg1"/>
                </a:solidFill>
                <a:cs typeface="+mn-cs"/>
              </a:rPr>
              <a:t>Smallest increase since May 2022</a:t>
            </a:r>
          </a:p>
        </p:txBody>
      </p:sp>
      <p:sp>
        <p:nvSpPr>
          <p:cNvPr id="6" name="AutoShape 6">
            <a:extLst>
              <a:ext uri="{FF2B5EF4-FFF2-40B4-BE49-F238E27FC236}">
                <a16:creationId xmlns:a16="http://schemas.microsoft.com/office/drawing/2014/main" id="{7F6E72D0-ACD6-F99C-A9DF-DA69FEC3E285}"/>
              </a:ext>
            </a:extLst>
          </p:cNvPr>
          <p:cNvSpPr>
            <a:spLocks noChangeArrowheads="1"/>
          </p:cNvSpPr>
          <p:nvPr/>
        </p:nvSpPr>
        <p:spPr bwMode="blackWhite">
          <a:xfrm>
            <a:off x="2297265" y="5402468"/>
            <a:ext cx="1450279" cy="483637"/>
          </a:xfrm>
          <a:prstGeom prst="wedgeRectCallout">
            <a:avLst>
              <a:gd name="adj1" fmla="val -67131"/>
              <a:gd name="adj2" fmla="val -37101"/>
            </a:avLst>
          </a:prstGeom>
          <a:solidFill>
            <a:srgbClr val="66FF33"/>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Refunds/Rebates made by auto insurers</a:t>
            </a:r>
          </a:p>
        </p:txBody>
      </p:sp>
      <p:sp>
        <p:nvSpPr>
          <p:cNvPr id="7" name="Rectangle 5">
            <a:extLst>
              <a:ext uri="{FF2B5EF4-FFF2-40B4-BE49-F238E27FC236}">
                <a16:creationId xmlns:a16="http://schemas.microsoft.com/office/drawing/2014/main" id="{990DEBF1-F849-FAF0-CE41-D481309B8B54}"/>
              </a:ext>
            </a:extLst>
          </p:cNvPr>
          <p:cNvSpPr>
            <a:spLocks noChangeArrowheads="1"/>
          </p:cNvSpPr>
          <p:nvPr/>
        </p:nvSpPr>
        <p:spPr bwMode="black">
          <a:xfrm>
            <a:off x="401483" y="1110569"/>
            <a:ext cx="833359" cy="2492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b="1" dirty="0">
                <a:solidFill>
                  <a:srgbClr val="225A7A"/>
                </a:solidFill>
              </a:rPr>
              <a:t>(%)</a:t>
            </a:r>
          </a:p>
        </p:txBody>
      </p:sp>
      <p:sp>
        <p:nvSpPr>
          <p:cNvPr id="10" name="AutoShape 8">
            <a:extLst>
              <a:ext uri="{FF2B5EF4-FFF2-40B4-BE49-F238E27FC236}">
                <a16:creationId xmlns:a16="http://schemas.microsoft.com/office/drawing/2014/main" id="{6BE988F3-040A-789D-FA94-BB984D998382}"/>
              </a:ext>
            </a:extLst>
          </p:cNvPr>
          <p:cNvSpPr>
            <a:spLocks noChangeArrowheads="1"/>
          </p:cNvSpPr>
          <p:nvPr/>
        </p:nvSpPr>
        <p:spPr bwMode="blackWhite">
          <a:xfrm>
            <a:off x="6732095" y="3886202"/>
            <a:ext cx="5459905" cy="2047100"/>
          </a:xfrm>
          <a:prstGeom prst="wedgeRectCallout">
            <a:avLst>
              <a:gd name="adj1" fmla="val 21017"/>
              <a:gd name="adj2" fmla="val 450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sz="2000" b="1" u="sng" dirty="0">
                <a:solidFill>
                  <a:srgbClr val="FFFFFF"/>
                </a:solidFill>
                <a:latin typeface="Arial" pitchFamily="34" charset="0"/>
                <a:cs typeface="Arial" pitchFamily="34" charset="0"/>
              </a:rPr>
              <a:t>Tariff Trouble in 2025-2026?</a:t>
            </a:r>
            <a:r>
              <a:rPr lang="en-US" sz="2000" dirty="0"/>
              <a:t> </a:t>
            </a:r>
          </a:p>
          <a:p>
            <a:pPr algn="ctr" eaLnBrk="0" hangingPunct="0">
              <a:lnSpc>
                <a:spcPct val="90000"/>
              </a:lnSpc>
              <a:spcBef>
                <a:spcPct val="50000"/>
              </a:spcBef>
              <a:buClr>
                <a:srgbClr val="FFFFFF"/>
              </a:buClr>
              <a:defRPr/>
            </a:pPr>
            <a:r>
              <a:rPr lang="en-US" sz="1600" b="1" dirty="0">
                <a:solidFill>
                  <a:schemeClr val="bg1"/>
                </a:solidFill>
              </a:rPr>
              <a:t>Threatened tariffs of 20% - 60% would result in a material increase in the price of imported motor vehicle parts and accessories ($88 billion in auto parts were imported into the US in 2022--with Mexico, Canada and China the biggest suppliers). Higher tariffs would therefore lead directly to higher claim severities in both personal and commercial auto. </a:t>
            </a:r>
            <a:endParaRPr lang="en-US" sz="1600" b="1" dirty="0">
              <a:solidFill>
                <a:schemeClr val="bg1"/>
              </a:solidFill>
              <a:latin typeface="Arial" pitchFamily="34" charset="0"/>
              <a:cs typeface="Arial" pitchFamily="34" charset="0"/>
            </a:endParaRPr>
          </a:p>
        </p:txBody>
      </p:sp>
      <p:sp>
        <p:nvSpPr>
          <p:cNvPr id="11" name="AutoShape 8">
            <a:extLst>
              <a:ext uri="{FF2B5EF4-FFF2-40B4-BE49-F238E27FC236}">
                <a16:creationId xmlns:a16="http://schemas.microsoft.com/office/drawing/2014/main" id="{8CB3B07D-D6B4-959E-41DE-AEE8836AF7D7}"/>
              </a:ext>
            </a:extLst>
          </p:cNvPr>
          <p:cNvSpPr>
            <a:spLocks noChangeArrowheads="1"/>
          </p:cNvSpPr>
          <p:nvPr/>
        </p:nvSpPr>
        <p:spPr bwMode="blackWhite">
          <a:xfrm>
            <a:off x="3823332" y="4309353"/>
            <a:ext cx="2765307" cy="1501338"/>
          </a:xfrm>
          <a:prstGeom prst="wedgeRectCallout">
            <a:avLst>
              <a:gd name="adj1" fmla="val 21017"/>
              <a:gd name="adj2" fmla="val 45055"/>
            </a:avLst>
          </a:prstGeom>
          <a:solidFill>
            <a:srgbClr val="225A7A"/>
          </a:soli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Auto insurance accounts for 2.796% of the overall CPI* and 18.5%* of the Private Transportation CPI component </a:t>
            </a:r>
            <a:endParaRPr lang="en-US" b="1" i="1" dirty="0">
              <a:solidFill>
                <a:srgbClr val="FFFFFF"/>
              </a:solidFill>
              <a:latin typeface="Arial" pitchFamily="34" charset="0"/>
              <a:cs typeface="Arial" pitchFamily="34" charset="0"/>
            </a:endParaRPr>
          </a:p>
        </p:txBody>
      </p:sp>
      <p:sp>
        <p:nvSpPr>
          <p:cNvPr id="12" name="AutoShape 6">
            <a:extLst>
              <a:ext uri="{FF2B5EF4-FFF2-40B4-BE49-F238E27FC236}">
                <a16:creationId xmlns:a16="http://schemas.microsoft.com/office/drawing/2014/main" id="{B3A7C59B-2FF8-B2B4-60C0-E87FF3D57A3E}"/>
              </a:ext>
            </a:extLst>
          </p:cNvPr>
          <p:cNvSpPr>
            <a:spLocks noChangeArrowheads="1"/>
          </p:cNvSpPr>
          <p:nvPr/>
        </p:nvSpPr>
        <p:spPr bwMode="blackWhite">
          <a:xfrm>
            <a:off x="7195392" y="781288"/>
            <a:ext cx="1292167" cy="416141"/>
          </a:xfrm>
          <a:prstGeom prst="wedgeRectCallout">
            <a:avLst>
              <a:gd name="adj1" fmla="val -14867"/>
              <a:gd name="adj2" fmla="val 184647"/>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u="sng" dirty="0">
                <a:solidFill>
                  <a:schemeClr val="bg1"/>
                </a:solidFill>
                <a:cs typeface="+mn-cs"/>
              </a:rPr>
              <a:t>Peak</a:t>
            </a:r>
          </a:p>
          <a:p>
            <a:pPr algn="ctr" eaLnBrk="0" hangingPunct="0">
              <a:lnSpc>
                <a:spcPct val="90000"/>
              </a:lnSpc>
              <a:spcBef>
                <a:spcPct val="50000"/>
              </a:spcBef>
              <a:buClr>
                <a:schemeClr val="bg1"/>
              </a:buClr>
              <a:buFont typeface="Wingdings" pitchFamily="2" charset="2"/>
              <a:buNone/>
              <a:defRPr/>
            </a:pPr>
            <a:r>
              <a:rPr lang="en-US" sz="1050" b="1" dirty="0">
                <a:solidFill>
                  <a:schemeClr val="bg1"/>
                </a:solidFill>
                <a:cs typeface="+mn-cs"/>
              </a:rPr>
              <a:t>Apr. 2024: 22.6%</a:t>
            </a:r>
          </a:p>
        </p:txBody>
      </p:sp>
    </p:spTree>
    <p:extLst>
      <p:ext uri="{BB962C8B-B14F-4D97-AF65-F5344CB8AC3E}">
        <p14:creationId xmlns:p14="http://schemas.microsoft.com/office/powerpoint/2010/main" val="21093078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par>
                          <p:cTn id="13" fill="hold">
                            <p:stCondLst>
                              <p:cond delay="2000"/>
                            </p:stCondLst>
                            <p:childTnLst>
                              <p:par>
                                <p:cTn id="14" presetID="22" presetClass="entr" presetSubtype="2" fill="hold" grpId="0" nodeType="after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par>
                          <p:cTn id="17" fill="hold">
                            <p:stCondLst>
                              <p:cond delay="3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4500"/>
                            </p:stCondLst>
                            <p:childTnLst>
                              <p:par>
                                <p:cTn id="26" presetID="22" presetClass="entr" presetSubtype="2" fill="hold" grpId="0" nodeType="afterEffect">
                                  <p:stCondLst>
                                    <p:cond delay="100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5" grpId="0" animBg="1"/>
      <p:bldP spid="6" grpId="0" animBg="1"/>
      <p:bldP spid="10" grpId="0" animBg="1"/>
      <p:bldP spid="11"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B5F8016-00DB-8BF3-2718-F5DAACA76986}"/>
            </a:ext>
          </a:extLst>
        </p:cNvPr>
        <p:cNvGrpSpPr/>
        <p:nvPr/>
      </p:nvGrpSpPr>
      <p:grpSpPr>
        <a:xfrm>
          <a:off x="0" y="0"/>
          <a:ext cx="0" cy="0"/>
          <a:chOff x="0" y="0"/>
          <a:chExt cx="0" cy="0"/>
        </a:xfrm>
      </p:grpSpPr>
      <p:sp>
        <p:nvSpPr>
          <p:cNvPr id="6924290" name="Rectangle 2">
            <a:extLst>
              <a:ext uri="{FF2B5EF4-FFF2-40B4-BE49-F238E27FC236}">
                <a16:creationId xmlns:a16="http://schemas.microsoft.com/office/drawing/2014/main" id="{1D88816C-7740-A9B4-0F7C-5AE10CF12E68}"/>
              </a:ext>
            </a:extLst>
          </p:cNvPr>
          <p:cNvSpPr>
            <a:spLocks noGrp="1" noChangeArrowheads="1"/>
          </p:cNvSpPr>
          <p:nvPr>
            <p:ph type="title" idx="4294967295"/>
          </p:nvPr>
        </p:nvSpPr>
        <p:spPr>
          <a:xfrm>
            <a:off x="234316" y="115889"/>
            <a:ext cx="11784620" cy="1066800"/>
          </a:xfrm>
        </p:spPr>
        <p:txBody>
          <a:bodyPr/>
          <a:lstStyle/>
          <a:p>
            <a:pPr>
              <a:lnSpc>
                <a:spcPct val="80000"/>
              </a:lnSpc>
            </a:pPr>
            <a:r>
              <a:rPr lang="en-US" altLang="en-US" sz="3200" dirty="0"/>
              <a:t>Price Index Changes for Motor Vehicle Parts &amp; Equipment, </a:t>
            </a:r>
            <a:br>
              <a:rPr lang="en-US" altLang="en-US" sz="3200" dirty="0"/>
            </a:br>
            <a:r>
              <a:rPr lang="en-US" altLang="en-US" sz="2800" dirty="0"/>
              <a:t>Jan. 2020 – July 2025</a:t>
            </a:r>
            <a:endParaRPr lang="en-US" altLang="en-US" sz="2400" dirty="0"/>
          </a:p>
        </p:txBody>
      </p:sp>
      <p:sp>
        <p:nvSpPr>
          <p:cNvPr id="3080" name="Slide Number Placeholder 7">
            <a:extLst>
              <a:ext uri="{FF2B5EF4-FFF2-40B4-BE49-F238E27FC236}">
                <a16:creationId xmlns:a16="http://schemas.microsoft.com/office/drawing/2014/main" id="{55F29676-11CE-4F60-9FEA-0A3EF3A6182A}"/>
              </a:ext>
            </a:extLst>
          </p:cNvPr>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67</a:t>
            </a:fld>
            <a:endParaRPr lang="en-US" altLang="en-US" sz="1400">
              <a:latin typeface="Arial" panose="020B0604020202020204" pitchFamily="34" charset="0"/>
            </a:endParaRPr>
          </a:p>
        </p:txBody>
      </p:sp>
      <p:sp>
        <p:nvSpPr>
          <p:cNvPr id="13" name="Rectangle 5">
            <a:extLst>
              <a:ext uri="{FF2B5EF4-FFF2-40B4-BE49-F238E27FC236}">
                <a16:creationId xmlns:a16="http://schemas.microsoft.com/office/drawing/2014/main" id="{31E7ADB7-EC24-59DD-730D-7CC1293882B5}"/>
              </a:ext>
            </a:extLst>
          </p:cNvPr>
          <p:cNvSpPr>
            <a:spLocks noChangeArrowheads="1"/>
          </p:cNvSpPr>
          <p:nvPr/>
        </p:nvSpPr>
        <p:spPr bwMode="auto">
          <a:xfrm>
            <a:off x="-1" y="6436247"/>
            <a:ext cx="10810875"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a:hlinkClick r:id="rId3"/>
              </a:rPr>
              <a:t>https://fred.stlouisfed.org/series/CUUR0000SETC</a:t>
            </a:r>
            <a:r>
              <a:rPr lang="en-US" sz="1100" dirty="0"/>
              <a:t>; Risk and Uncertainty Management Center, University of South Carolina.</a:t>
            </a:r>
          </a:p>
        </p:txBody>
      </p:sp>
      <p:pic>
        <p:nvPicPr>
          <p:cNvPr id="6" name="Picture 5">
            <a:extLst>
              <a:ext uri="{FF2B5EF4-FFF2-40B4-BE49-F238E27FC236}">
                <a16:creationId xmlns:a16="http://schemas.microsoft.com/office/drawing/2014/main" id="{7854F431-6585-40F0-9E26-0C82F12BF8D8}"/>
              </a:ext>
            </a:extLst>
          </p:cNvPr>
          <p:cNvPicPr>
            <a:picLocks noChangeAspect="1"/>
          </p:cNvPicPr>
          <p:nvPr/>
        </p:nvPicPr>
        <p:blipFill>
          <a:blip r:embed="rId4"/>
          <a:stretch>
            <a:fillRect/>
          </a:stretch>
        </p:blipFill>
        <p:spPr>
          <a:xfrm>
            <a:off x="-1" y="2176346"/>
            <a:ext cx="12192000" cy="3800707"/>
          </a:xfrm>
          <a:prstGeom prst="rect">
            <a:avLst/>
          </a:prstGeom>
        </p:spPr>
      </p:pic>
      <p:sp>
        <p:nvSpPr>
          <p:cNvPr id="15" name="AutoShape 6">
            <a:extLst>
              <a:ext uri="{FF2B5EF4-FFF2-40B4-BE49-F238E27FC236}">
                <a16:creationId xmlns:a16="http://schemas.microsoft.com/office/drawing/2014/main" id="{F124F042-DD75-4A26-83D3-3AE6E141FACF}"/>
              </a:ext>
            </a:extLst>
          </p:cNvPr>
          <p:cNvSpPr>
            <a:spLocks noChangeArrowheads="1"/>
          </p:cNvSpPr>
          <p:nvPr/>
        </p:nvSpPr>
        <p:spPr bwMode="blackWhite">
          <a:xfrm>
            <a:off x="880760" y="1320979"/>
            <a:ext cx="4412733" cy="2108021"/>
          </a:xfrm>
          <a:prstGeom prst="wedgeRectCallout">
            <a:avLst>
              <a:gd name="adj1" fmla="val 83141"/>
              <a:gd name="adj2" fmla="val 22646"/>
            </a:avLst>
          </a:prstGeom>
          <a:solidFill>
            <a:srgbClr val="28688C"/>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2000" b="1" dirty="0">
                <a:solidFill>
                  <a:srgbClr val="FFFFFF"/>
                </a:solidFill>
              </a:rPr>
              <a:t>Motor Vehicle Parts &amp; Equipment prices surged during the pandemic, +22.9% from Jan. 2020 before peaking in May 2023—putting significant pressure on the overall CPI </a:t>
            </a:r>
            <a:r>
              <a:rPr lang="pt-BR" sz="2000" b="1" i="1" dirty="0">
                <a:solidFill>
                  <a:srgbClr val="FFFFFF"/>
                </a:solidFill>
              </a:rPr>
              <a:t>(auto insurance accounts for 2.8% of the CPI)</a:t>
            </a:r>
            <a:endParaRPr lang="pt-BR" sz="2400" b="1" i="1" dirty="0">
              <a:solidFill>
                <a:srgbClr val="FFFFFF"/>
              </a:solidFill>
            </a:endParaRPr>
          </a:p>
        </p:txBody>
      </p:sp>
      <p:sp>
        <p:nvSpPr>
          <p:cNvPr id="16" name="AutoShape 6">
            <a:extLst>
              <a:ext uri="{FF2B5EF4-FFF2-40B4-BE49-F238E27FC236}">
                <a16:creationId xmlns:a16="http://schemas.microsoft.com/office/drawing/2014/main" id="{E2B2B103-28D7-4172-AD5E-2DE23CBE92C9}"/>
              </a:ext>
            </a:extLst>
          </p:cNvPr>
          <p:cNvSpPr>
            <a:spLocks noChangeArrowheads="1"/>
          </p:cNvSpPr>
          <p:nvPr/>
        </p:nvSpPr>
        <p:spPr bwMode="blackWhite">
          <a:xfrm>
            <a:off x="7353301" y="3747910"/>
            <a:ext cx="3761968" cy="1760773"/>
          </a:xfrm>
          <a:prstGeom prst="wedgeRectCallout">
            <a:avLst>
              <a:gd name="adj1" fmla="val 54971"/>
              <a:gd name="adj2" fmla="val -87709"/>
            </a:avLst>
          </a:prstGeom>
          <a:solidFill>
            <a:srgbClr val="28688C"/>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2000" b="1" dirty="0">
                <a:solidFill>
                  <a:srgbClr val="FFFFFF"/>
                </a:solidFill>
              </a:rPr>
              <a:t>Motor Vehicle &amp; Equipment prices in recent months have increased sharply, increasing by 2.4% from April to July (a 9.6% annualized rate), mostly due to tariffs</a:t>
            </a:r>
            <a:endParaRPr lang="pt-BR" sz="2400" b="1" i="1" dirty="0">
              <a:solidFill>
                <a:srgbClr val="FFFFFF"/>
              </a:solidFill>
            </a:endParaRPr>
          </a:p>
        </p:txBody>
      </p:sp>
      <p:sp>
        <p:nvSpPr>
          <p:cNvPr id="7" name="Oval 6">
            <a:extLst>
              <a:ext uri="{FF2B5EF4-FFF2-40B4-BE49-F238E27FC236}">
                <a16:creationId xmlns:a16="http://schemas.microsoft.com/office/drawing/2014/main" id="{5085BCA6-4118-4255-9933-C3AB36057317}"/>
              </a:ext>
            </a:extLst>
          </p:cNvPr>
          <p:cNvSpPr/>
          <p:nvPr/>
        </p:nvSpPr>
        <p:spPr>
          <a:xfrm rot="19384971">
            <a:off x="11296014" y="2658473"/>
            <a:ext cx="846111"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942930"/>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2000"/>
                            </p:stCondLst>
                            <p:childTnLst>
                              <p:par>
                                <p:cTn id="13" presetID="22" presetClass="entr" presetSubtype="1" fill="hold" grpId="0" nodeType="after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15" grpId="0" animBg="1"/>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a:extLst>
            <a:ext uri="{FF2B5EF4-FFF2-40B4-BE49-F238E27FC236}">
              <a16:creationId xmlns:a16="http://schemas.microsoft.com/office/drawing/2014/main" id="{3F5ABAD5-DCCE-ABED-BB71-9229C54AC483}"/>
            </a:ext>
          </a:extLst>
        </p:cNvPr>
        <p:cNvGrpSpPr/>
        <p:nvPr/>
      </p:nvGrpSpPr>
      <p:grpSpPr>
        <a:xfrm>
          <a:off x="0" y="0"/>
          <a:ext cx="0" cy="0"/>
          <a:chOff x="0" y="0"/>
          <a:chExt cx="0" cy="0"/>
        </a:xfrm>
      </p:grpSpPr>
      <p:sp>
        <p:nvSpPr>
          <p:cNvPr id="6924290" name="Rectangle 2">
            <a:extLst>
              <a:ext uri="{FF2B5EF4-FFF2-40B4-BE49-F238E27FC236}">
                <a16:creationId xmlns:a16="http://schemas.microsoft.com/office/drawing/2014/main" id="{99DCBEF3-A989-A39A-432F-50F3EB3E1F6B}"/>
              </a:ext>
            </a:extLst>
          </p:cNvPr>
          <p:cNvSpPr>
            <a:spLocks noGrp="1" noChangeArrowheads="1"/>
          </p:cNvSpPr>
          <p:nvPr>
            <p:ph type="title" idx="4294967295"/>
          </p:nvPr>
        </p:nvSpPr>
        <p:spPr>
          <a:xfrm>
            <a:off x="88401" y="0"/>
            <a:ext cx="11784620" cy="1066800"/>
          </a:xfrm>
        </p:spPr>
        <p:txBody>
          <a:bodyPr/>
          <a:lstStyle/>
          <a:p>
            <a:pPr>
              <a:lnSpc>
                <a:spcPct val="80000"/>
              </a:lnSpc>
            </a:pPr>
            <a:r>
              <a:rPr lang="en-US" altLang="en-US" sz="3200" dirty="0"/>
              <a:t>Price Index for New Vehicles, </a:t>
            </a:r>
            <a:br>
              <a:rPr lang="en-US" altLang="en-US" sz="3200" dirty="0"/>
            </a:br>
            <a:r>
              <a:rPr lang="en-US" altLang="en-US" sz="2800" dirty="0"/>
              <a:t>Jan. 2020 – June 2025</a:t>
            </a:r>
            <a:endParaRPr lang="en-US" altLang="en-US" sz="2400" dirty="0"/>
          </a:p>
        </p:txBody>
      </p:sp>
      <p:sp>
        <p:nvSpPr>
          <p:cNvPr id="3080" name="Slide Number Placeholder 7">
            <a:extLst>
              <a:ext uri="{FF2B5EF4-FFF2-40B4-BE49-F238E27FC236}">
                <a16:creationId xmlns:a16="http://schemas.microsoft.com/office/drawing/2014/main" id="{9A916A05-7051-1C20-428E-0318147D9B8F}"/>
              </a:ext>
            </a:extLst>
          </p:cNvPr>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68</a:t>
            </a:fld>
            <a:endParaRPr lang="en-US" altLang="en-US" sz="1400">
              <a:latin typeface="Arial" panose="020B0604020202020204" pitchFamily="34" charset="0"/>
            </a:endParaRPr>
          </a:p>
        </p:txBody>
      </p:sp>
      <p:sp>
        <p:nvSpPr>
          <p:cNvPr id="13" name="Rectangle 5">
            <a:extLst>
              <a:ext uri="{FF2B5EF4-FFF2-40B4-BE49-F238E27FC236}">
                <a16:creationId xmlns:a16="http://schemas.microsoft.com/office/drawing/2014/main" id="{84941B93-34D2-79DC-CE11-4FED1A2E7C02}"/>
              </a:ext>
            </a:extLst>
          </p:cNvPr>
          <p:cNvSpPr>
            <a:spLocks noChangeArrowheads="1"/>
          </p:cNvSpPr>
          <p:nvPr/>
        </p:nvSpPr>
        <p:spPr bwMode="auto">
          <a:xfrm>
            <a:off x="0" y="6436247"/>
            <a:ext cx="11049000"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Risk and Uncertainty Management Center: </a:t>
            </a:r>
            <a:r>
              <a:rPr lang="en-US" sz="1100" dirty="0">
                <a:hlinkClick r:id="rId3"/>
              </a:rPr>
              <a:t>https://fred.stlouisfed.org/series/CUUR0000SETA01</a:t>
            </a:r>
            <a:r>
              <a:rPr lang="en-US" sz="1100" dirty="0"/>
              <a:t>; University of South Carolina.</a:t>
            </a:r>
          </a:p>
        </p:txBody>
      </p:sp>
      <p:pic>
        <p:nvPicPr>
          <p:cNvPr id="4" name="Picture 3">
            <a:extLst>
              <a:ext uri="{FF2B5EF4-FFF2-40B4-BE49-F238E27FC236}">
                <a16:creationId xmlns:a16="http://schemas.microsoft.com/office/drawing/2014/main" id="{1084AF05-EF77-443B-97F6-2F1F0B04330B}"/>
              </a:ext>
            </a:extLst>
          </p:cNvPr>
          <p:cNvPicPr>
            <a:picLocks noChangeAspect="1"/>
          </p:cNvPicPr>
          <p:nvPr/>
        </p:nvPicPr>
        <p:blipFill>
          <a:blip r:embed="rId4"/>
          <a:stretch>
            <a:fillRect/>
          </a:stretch>
        </p:blipFill>
        <p:spPr>
          <a:xfrm>
            <a:off x="0" y="2289970"/>
            <a:ext cx="12192000" cy="3973411"/>
          </a:xfrm>
          <a:prstGeom prst="rect">
            <a:avLst/>
          </a:prstGeom>
        </p:spPr>
      </p:pic>
      <p:sp>
        <p:nvSpPr>
          <p:cNvPr id="11" name="AutoShape 6">
            <a:extLst>
              <a:ext uri="{FF2B5EF4-FFF2-40B4-BE49-F238E27FC236}">
                <a16:creationId xmlns:a16="http://schemas.microsoft.com/office/drawing/2014/main" id="{ED403423-D3D4-43AE-BDBB-8D82EF3F8561}"/>
              </a:ext>
            </a:extLst>
          </p:cNvPr>
          <p:cNvSpPr>
            <a:spLocks noChangeArrowheads="1"/>
          </p:cNvSpPr>
          <p:nvPr/>
        </p:nvSpPr>
        <p:spPr bwMode="blackWhite">
          <a:xfrm>
            <a:off x="7396741" y="457003"/>
            <a:ext cx="3899439" cy="1629597"/>
          </a:xfrm>
          <a:prstGeom prst="wedgeRectCallout">
            <a:avLst>
              <a:gd name="adj1" fmla="val 68805"/>
              <a:gd name="adj2" fmla="val 68576"/>
            </a:avLst>
          </a:prstGeom>
          <a:solidFill>
            <a:srgbClr val="28688C"/>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sz="2000" b="1" dirty="0">
                <a:solidFill>
                  <a:srgbClr val="FFFFFF"/>
                </a:solidFill>
              </a:rPr>
              <a:t>New car prices are relatively flat but still remain well above pre-Covid levels, +21.2% as of June 2025</a:t>
            </a:r>
            <a:endParaRPr lang="pt-BR" sz="2400" b="1" i="1" dirty="0">
              <a:solidFill>
                <a:srgbClr val="FFFFFF"/>
              </a:solidFill>
            </a:endParaRPr>
          </a:p>
        </p:txBody>
      </p:sp>
      <p:sp>
        <p:nvSpPr>
          <p:cNvPr id="14" name="TextBox 13">
            <a:extLst>
              <a:ext uri="{FF2B5EF4-FFF2-40B4-BE49-F238E27FC236}">
                <a16:creationId xmlns:a16="http://schemas.microsoft.com/office/drawing/2014/main" id="{BBC0290E-3ED2-4B84-BC29-6AA2CF3CD730}"/>
              </a:ext>
            </a:extLst>
          </p:cNvPr>
          <p:cNvSpPr txBox="1"/>
          <p:nvPr/>
        </p:nvSpPr>
        <p:spPr>
          <a:xfrm>
            <a:off x="7584772" y="3762375"/>
            <a:ext cx="4158987" cy="1477328"/>
          </a:xfrm>
          <a:prstGeom prst="rect">
            <a:avLst/>
          </a:prstGeom>
          <a:solidFill>
            <a:srgbClr val="C00000"/>
          </a:solidFill>
        </p:spPr>
        <p:txBody>
          <a:bodyPr wrap="square" rtlCol="0">
            <a:spAutoFit/>
          </a:bodyPr>
          <a:lstStyle/>
          <a:p>
            <a:pPr algn="ctr"/>
            <a:r>
              <a:rPr lang="en-US" b="1" dirty="0">
                <a:solidFill>
                  <a:schemeClr val="bg1"/>
                </a:solidFill>
              </a:rPr>
              <a:t>Realistically, new vehicle prices will likely never return to pre-pandemic levels—supply/demand imbalances, technology, tariffs, EV transition will support an upward trend</a:t>
            </a:r>
          </a:p>
        </p:txBody>
      </p:sp>
      <p:sp>
        <p:nvSpPr>
          <p:cNvPr id="15" name="AutoShape 6">
            <a:extLst>
              <a:ext uri="{FF2B5EF4-FFF2-40B4-BE49-F238E27FC236}">
                <a16:creationId xmlns:a16="http://schemas.microsoft.com/office/drawing/2014/main" id="{1C85CB1B-E5FE-4135-8F99-089490E27E68}"/>
              </a:ext>
            </a:extLst>
          </p:cNvPr>
          <p:cNvSpPr>
            <a:spLocks noChangeArrowheads="1"/>
          </p:cNvSpPr>
          <p:nvPr/>
        </p:nvSpPr>
        <p:spPr bwMode="blackWhite">
          <a:xfrm>
            <a:off x="904648" y="1066800"/>
            <a:ext cx="5076063" cy="1809962"/>
          </a:xfrm>
          <a:prstGeom prst="wedgeRectCallout">
            <a:avLst>
              <a:gd name="adj1" fmla="val 89350"/>
              <a:gd name="adj2" fmla="val 19088"/>
            </a:avLst>
          </a:prstGeom>
          <a:solidFill>
            <a:srgbClr val="28688C"/>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pt-BR" b="1" dirty="0">
                <a:solidFill>
                  <a:srgbClr val="FFFFFF"/>
                </a:solidFill>
              </a:rPr>
              <a:t>New vehicle prices surged during and after the pandemic, +22.1% from Jan. 2020 to Sept. 2023 (peak), putting significant pressure on the overall CPI and auto insurance rates </a:t>
            </a:r>
            <a:r>
              <a:rPr lang="pt-BR" b="1" i="1" dirty="0">
                <a:solidFill>
                  <a:srgbClr val="FFFFFF"/>
                </a:solidFill>
              </a:rPr>
              <a:t>(new and used vehicles account for 7.4% of the index and gasoline 3.0%</a:t>
            </a:r>
            <a:r>
              <a:rPr lang="pt-BR" b="1" dirty="0">
                <a:solidFill>
                  <a:srgbClr val="FFFFFF"/>
                </a:solidFill>
              </a:rPr>
              <a:t> — </a:t>
            </a:r>
            <a:r>
              <a:rPr lang="pt-BR" b="1" i="1" dirty="0">
                <a:solidFill>
                  <a:srgbClr val="FFFFFF"/>
                </a:solidFill>
              </a:rPr>
              <a:t>auto insurance is 2.8%)</a:t>
            </a:r>
            <a:endParaRPr lang="pt-BR" sz="2000" b="1" i="1" dirty="0">
              <a:solidFill>
                <a:srgbClr val="FFFFFF"/>
              </a:solidFill>
            </a:endParaRPr>
          </a:p>
        </p:txBody>
      </p:sp>
    </p:spTree>
    <p:extLst>
      <p:ext uri="{BB962C8B-B14F-4D97-AF65-F5344CB8AC3E}">
        <p14:creationId xmlns:p14="http://schemas.microsoft.com/office/powerpoint/2010/main" val="882894747"/>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2000"/>
                            </p:stCondLst>
                            <p:childTnLst>
                              <p:par>
                                <p:cTn id="13" presetID="22" presetClass="entr" presetSubtype="1"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11" grpId="0" animBg="1"/>
      <p:bldP spid="15"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ext uri="{D42A27DB-BD31-4B8C-83A1-F6EECF244321}">
                <p14:modId xmlns:p14="http://schemas.microsoft.com/office/powerpoint/2010/main" val="1678275915"/>
              </p:ext>
            </p:extLst>
          </p:nvPr>
        </p:nvGraphicFramePr>
        <p:xfrm>
          <a:off x="362572" y="1256945"/>
          <a:ext cx="9474168" cy="5695950"/>
        </p:xfrm>
        <a:graphic>
          <a:graphicData uri="http://schemas.openxmlformats.org/presentationml/2006/ole">
            <mc:AlternateContent xmlns:mc="http://schemas.openxmlformats.org/markup-compatibility/2006">
              <mc:Choice xmlns:v="urn:schemas-microsoft-com:vml" Requires="v">
                <p:oleObj name="Chart" r:id="rId2" imgW="8619998" imgH="5534128" progId="MSGraph.Chart.8">
                  <p:embed followColorScheme="full"/>
                </p:oleObj>
              </mc:Choice>
              <mc:Fallback>
                <p:oleObj name="Chart" r:id="rId2" imgW="8619998" imgH="5534128" progId="MSGraph.Chart.8">
                  <p:embed followColorScheme="full"/>
                  <p:pic>
                    <p:nvPicPr>
                      <p:cNvPr id="53250" name="Object 2"/>
                      <p:cNvPicPr>
                        <a:picLocks noChangeAspect="1" noChangeArrowheads="1"/>
                      </p:cNvPicPr>
                      <p:nvPr/>
                    </p:nvPicPr>
                    <p:blipFill>
                      <a:blip r:embed="rId3"/>
                      <a:srcRect/>
                      <a:stretch>
                        <a:fillRect/>
                      </a:stretch>
                    </p:blipFill>
                    <p:spPr bwMode="auto">
                      <a:xfrm>
                        <a:off x="362572" y="1256945"/>
                        <a:ext cx="9474168" cy="5695950"/>
                      </a:xfrm>
                      <a:prstGeom prst="rect">
                        <a:avLst/>
                      </a:prstGeom>
                      <a:noFill/>
                    </p:spPr>
                  </p:pic>
                </p:oleObj>
              </mc:Fallback>
            </mc:AlternateContent>
          </a:graphicData>
        </a:graphic>
      </p:graphicFrame>
      <p:sp>
        <p:nvSpPr>
          <p:cNvPr id="53251" name="Rectangle 3"/>
          <p:cNvSpPr>
            <a:spLocks noGrp="1" noChangeArrowheads="1"/>
          </p:cNvSpPr>
          <p:nvPr>
            <p:ph type="title" idx="4294967295"/>
          </p:nvPr>
        </p:nvSpPr>
        <p:spPr>
          <a:xfrm>
            <a:off x="115510" y="0"/>
            <a:ext cx="10344572" cy="965200"/>
          </a:xfrm>
        </p:spPr>
        <p:txBody>
          <a:bodyPr vert="horz" wrap="square" lIns="92075" tIns="46038" rIns="92075" bIns="46038" numCol="1" anchor="b" anchorCtr="0" compatLnSpc="1">
            <a:prstTxWarp prst="textNoShape">
              <a:avLst/>
            </a:prstTxWarp>
          </a:bodyPr>
          <a:lstStyle/>
          <a:p>
            <a:pPr>
              <a:lnSpc>
                <a:spcPct val="85000"/>
              </a:lnSpc>
            </a:pPr>
            <a:r>
              <a:rPr lang="en-US" dirty="0"/>
              <a:t>Medical Cost Inflation vs. Overall CPI Since COVID,  Jan. 2020 – Aug. 2025 </a:t>
            </a:r>
            <a:r>
              <a:rPr lang="en-US" sz="2400" i="1" dirty="0"/>
              <a:t>(Percent Change from Year Ago)</a:t>
            </a:r>
            <a:endParaRPr lang="en-US" sz="2100" i="1" dirty="0"/>
          </a:p>
        </p:txBody>
      </p:sp>
      <p:sp>
        <p:nvSpPr>
          <p:cNvPr id="53252" name="Rectangle 4"/>
          <p:cNvSpPr>
            <a:spLocks noChangeArrowheads="1"/>
          </p:cNvSpPr>
          <p:nvPr/>
        </p:nvSpPr>
        <p:spPr bwMode="auto">
          <a:xfrm>
            <a:off x="133980" y="6355443"/>
            <a:ext cx="11903900" cy="416141"/>
          </a:xfrm>
          <a:prstGeom prst="rect">
            <a:avLst/>
          </a:prstGeom>
          <a:noFill/>
          <a:ln w="9525">
            <a:noFill/>
            <a:miter lim="800000"/>
            <a:headEnd/>
            <a:tailEnd/>
          </a:ln>
        </p:spPr>
        <p:txBody>
          <a:bodyPr wrap="none" lIns="92075" tIns="46038" rIns="92075" bIns="46038">
            <a:spAutoFit/>
          </a:bodyPr>
          <a:lstStyle/>
          <a:p>
            <a:pPr eaLnBrk="0" hangingPunct="0"/>
            <a:endParaRPr lang="en-US" sz="1050" dirty="0"/>
          </a:p>
          <a:p>
            <a:pPr eaLnBrk="0" hangingPunct="0"/>
            <a:r>
              <a:rPr lang="en-US" sz="1050" dirty="0"/>
              <a:t>Sources:  US Bureau of Labor Statistics via Federal Reserve Bank of St. Louis: </a:t>
            </a:r>
            <a:r>
              <a:rPr lang="en-US" sz="1050" dirty="0">
                <a:hlinkClick r:id="rId4"/>
              </a:rPr>
              <a:t>https://fred.stlouisfed.org/series/CPIMEDSL</a:t>
            </a:r>
            <a:r>
              <a:rPr lang="en-US" sz="1050" dirty="0"/>
              <a:t>; Risk and Uncertainty Management Center, University of South Carolina.</a:t>
            </a:r>
          </a:p>
        </p:txBody>
      </p:sp>
      <p:sp>
        <p:nvSpPr>
          <p:cNvPr id="8" name="Text Box 17"/>
          <p:cNvSpPr txBox="1">
            <a:spLocks noChangeArrowheads="1"/>
          </p:cNvSpPr>
          <p:nvPr/>
        </p:nvSpPr>
        <p:spPr bwMode="auto">
          <a:xfrm>
            <a:off x="1421218" y="5280121"/>
            <a:ext cx="1790260" cy="646331"/>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sz="1200" b="1" u="sng" dirty="0">
                <a:solidFill>
                  <a:srgbClr val="FFFFFF"/>
                </a:solidFill>
              </a:rPr>
              <a:t>Jan 2020 – Feb 2021</a:t>
            </a:r>
          </a:p>
          <a:p>
            <a:pPr algn="ctr" fontAlgn="base">
              <a:spcBef>
                <a:spcPct val="0"/>
              </a:spcBef>
              <a:spcAft>
                <a:spcPct val="0"/>
              </a:spcAft>
            </a:pPr>
            <a:r>
              <a:rPr lang="en-US" sz="1200" b="1" dirty="0">
                <a:solidFill>
                  <a:srgbClr val="FFFFFF"/>
                </a:solidFill>
              </a:rPr>
              <a:t>Health</a:t>
            </a:r>
            <a:r>
              <a:rPr lang="en-US" sz="1200" b="1" dirty="0">
                <a:solidFill>
                  <a:srgbClr val="FFFFFF"/>
                </a:solidFill>
                <a:latin typeface="Arial" charset="0"/>
                <a:cs typeface="Arial" charset="0"/>
              </a:rPr>
              <a:t>care: 	3.8% </a:t>
            </a:r>
            <a:r>
              <a:rPr lang="en-US" sz="1200" b="1" dirty="0">
                <a:solidFill>
                  <a:srgbClr val="FFFFFF"/>
                </a:solidFill>
              </a:rPr>
              <a:t>Overall: 1.3%</a:t>
            </a:r>
            <a:endParaRPr lang="en-US" sz="1200" b="1" dirty="0">
              <a:solidFill>
                <a:srgbClr val="FFFFFF"/>
              </a:solidFill>
              <a:latin typeface="Arial" charset="0"/>
              <a:cs typeface="Arial" charset="0"/>
            </a:endParaRPr>
          </a:p>
        </p:txBody>
      </p:sp>
      <p:sp>
        <p:nvSpPr>
          <p:cNvPr id="9" name="AutoShape 8"/>
          <p:cNvSpPr>
            <a:spLocks noChangeArrowheads="1"/>
          </p:cNvSpPr>
          <p:nvPr/>
        </p:nvSpPr>
        <p:spPr bwMode="blackWhite">
          <a:xfrm>
            <a:off x="7840494" y="1848452"/>
            <a:ext cx="3326860" cy="1271552"/>
          </a:xfrm>
          <a:prstGeom prst="wedgeRectCallout">
            <a:avLst>
              <a:gd name="adj1" fmla="val -1872"/>
              <a:gd name="adj2" fmla="val 1013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pitchFamily="34" charset="0"/>
                <a:cs typeface="Arial" pitchFamily="34" charset="0"/>
              </a:rPr>
              <a:t>Medical inflation began to spike in mid-2025 after a year of tracking the overall CPI fairly closely</a:t>
            </a:r>
          </a:p>
        </p:txBody>
      </p:sp>
      <p:sp>
        <p:nvSpPr>
          <p:cNvPr id="12" name="AutoShape 6">
            <a:extLst>
              <a:ext uri="{FF2B5EF4-FFF2-40B4-BE49-F238E27FC236}">
                <a16:creationId xmlns:a16="http://schemas.microsoft.com/office/drawing/2014/main" id="{A5021C7D-850F-41C6-B7C1-3F1FABDF8376}"/>
              </a:ext>
            </a:extLst>
          </p:cNvPr>
          <p:cNvSpPr>
            <a:spLocks noChangeArrowheads="1"/>
          </p:cNvSpPr>
          <p:nvPr/>
        </p:nvSpPr>
        <p:spPr bwMode="blackWhite">
          <a:xfrm>
            <a:off x="10195635" y="4235260"/>
            <a:ext cx="1522259" cy="574842"/>
          </a:xfrm>
          <a:prstGeom prst="wedgeRectCallout">
            <a:avLst>
              <a:gd name="adj1" fmla="val -88178"/>
              <a:gd name="adj2" fmla="val -55369"/>
            </a:avLst>
          </a:prstGeom>
          <a:solidFill>
            <a:srgbClr val="FF0000"/>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All Items CPI</a:t>
            </a:r>
          </a:p>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Aug. 2025: 2.9%</a:t>
            </a:r>
          </a:p>
        </p:txBody>
      </p:sp>
      <p:sp>
        <p:nvSpPr>
          <p:cNvPr id="16" name="AutoShape 6">
            <a:extLst>
              <a:ext uri="{FF2B5EF4-FFF2-40B4-BE49-F238E27FC236}">
                <a16:creationId xmlns:a16="http://schemas.microsoft.com/office/drawing/2014/main" id="{06707BEE-FBD2-478C-BEF9-1B8EB18B8C1E}"/>
              </a:ext>
            </a:extLst>
          </p:cNvPr>
          <p:cNvSpPr>
            <a:spLocks noChangeArrowheads="1"/>
          </p:cNvSpPr>
          <p:nvPr/>
        </p:nvSpPr>
        <p:spPr bwMode="blackWhite">
          <a:xfrm>
            <a:off x="10195635" y="3488017"/>
            <a:ext cx="1522259" cy="605673"/>
          </a:xfrm>
          <a:prstGeom prst="wedgeRectCallout">
            <a:avLst>
              <a:gd name="adj1" fmla="val -85890"/>
              <a:gd name="adj2" fmla="val 35730"/>
            </a:avLst>
          </a:prstGeom>
          <a:solidFill>
            <a:srgbClr val="28688C"/>
          </a:soli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Medical Inflation</a:t>
            </a:r>
          </a:p>
          <a:p>
            <a:pPr algn="ctr" eaLnBrk="0" hangingPunct="0">
              <a:lnSpc>
                <a:spcPct val="90000"/>
              </a:lnSpc>
              <a:spcBef>
                <a:spcPct val="50000"/>
              </a:spcBef>
              <a:buClr>
                <a:schemeClr val="bg1"/>
              </a:buClr>
              <a:buFont typeface="Wingdings" pitchFamily="2" charset="2"/>
              <a:buNone/>
              <a:defRPr/>
            </a:pPr>
            <a:r>
              <a:rPr lang="en-US" sz="1200" b="1" dirty="0">
                <a:solidFill>
                  <a:schemeClr val="bg1"/>
                </a:solidFill>
                <a:cs typeface="+mn-cs"/>
              </a:rPr>
              <a:t>Aug. 2025: 3.4%</a:t>
            </a:r>
          </a:p>
        </p:txBody>
      </p:sp>
      <p:sp>
        <p:nvSpPr>
          <p:cNvPr id="19" name="Text Box 17">
            <a:extLst>
              <a:ext uri="{FF2B5EF4-FFF2-40B4-BE49-F238E27FC236}">
                <a16:creationId xmlns:a16="http://schemas.microsoft.com/office/drawing/2014/main" id="{DCF6ABB6-7A3A-454F-8879-EDACC39CFE15}"/>
              </a:ext>
            </a:extLst>
          </p:cNvPr>
          <p:cNvSpPr txBox="1">
            <a:spLocks noChangeArrowheads="1"/>
          </p:cNvSpPr>
          <p:nvPr/>
        </p:nvSpPr>
        <p:spPr bwMode="auto">
          <a:xfrm>
            <a:off x="4136728" y="5274952"/>
            <a:ext cx="1790260" cy="646331"/>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sz="1200" b="1" u="sng" dirty="0">
                <a:solidFill>
                  <a:srgbClr val="FFFFFF"/>
                </a:solidFill>
              </a:rPr>
              <a:t>Mar 2021 –  Nov 2022</a:t>
            </a:r>
          </a:p>
          <a:p>
            <a:pPr algn="ctr" fontAlgn="base">
              <a:spcBef>
                <a:spcPct val="0"/>
              </a:spcBef>
              <a:spcAft>
                <a:spcPct val="0"/>
              </a:spcAft>
            </a:pPr>
            <a:r>
              <a:rPr lang="en-US" sz="1200" b="1" dirty="0">
                <a:solidFill>
                  <a:srgbClr val="FFFFFF"/>
                </a:solidFill>
              </a:rPr>
              <a:t>Health</a:t>
            </a:r>
            <a:r>
              <a:rPr lang="en-US" sz="1200" b="1" dirty="0">
                <a:solidFill>
                  <a:srgbClr val="FFFFFF"/>
                </a:solidFill>
                <a:latin typeface="Arial" charset="0"/>
                <a:cs typeface="Arial" charset="0"/>
              </a:rPr>
              <a:t>care: </a:t>
            </a:r>
            <a:r>
              <a:rPr lang="en-US" sz="1200" b="1" dirty="0">
                <a:solidFill>
                  <a:srgbClr val="FFFFFF"/>
                </a:solidFill>
              </a:rPr>
              <a:t>2.6</a:t>
            </a:r>
            <a:r>
              <a:rPr lang="en-US" sz="1200" b="1" dirty="0">
                <a:solidFill>
                  <a:srgbClr val="FFFFFF"/>
                </a:solidFill>
                <a:latin typeface="Arial" charset="0"/>
                <a:cs typeface="Arial" charset="0"/>
              </a:rPr>
              <a:t>%</a:t>
            </a:r>
          </a:p>
          <a:p>
            <a:pPr algn="ctr" fontAlgn="base">
              <a:spcBef>
                <a:spcPct val="0"/>
              </a:spcBef>
              <a:spcAft>
                <a:spcPct val="0"/>
              </a:spcAft>
            </a:pPr>
            <a:r>
              <a:rPr lang="en-US" sz="1200" b="1" dirty="0">
                <a:solidFill>
                  <a:srgbClr val="FFFFFF"/>
                </a:solidFill>
              </a:rPr>
              <a:t>Overall: 6.8%</a:t>
            </a:r>
            <a:endParaRPr lang="en-US" sz="1200" b="1" dirty="0">
              <a:solidFill>
                <a:srgbClr val="FFFFFF"/>
              </a:solidFill>
              <a:latin typeface="Arial" charset="0"/>
              <a:cs typeface="Arial" charset="0"/>
            </a:endParaRPr>
          </a:p>
        </p:txBody>
      </p:sp>
      <p:sp>
        <p:nvSpPr>
          <p:cNvPr id="20" name="Text Box 17">
            <a:extLst>
              <a:ext uri="{FF2B5EF4-FFF2-40B4-BE49-F238E27FC236}">
                <a16:creationId xmlns:a16="http://schemas.microsoft.com/office/drawing/2014/main" id="{FA28998C-F0F5-45A6-9F1A-934F4579803F}"/>
              </a:ext>
            </a:extLst>
          </p:cNvPr>
          <p:cNvSpPr txBox="1">
            <a:spLocks noChangeArrowheads="1"/>
          </p:cNvSpPr>
          <p:nvPr/>
        </p:nvSpPr>
        <p:spPr bwMode="auto">
          <a:xfrm>
            <a:off x="4539014" y="984728"/>
            <a:ext cx="2301987" cy="830997"/>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sz="1600" b="1" u="sng" dirty="0">
                <a:solidFill>
                  <a:srgbClr val="FFFFFF"/>
                </a:solidFill>
              </a:rPr>
              <a:t>Jan 2020 – Dec 2022</a:t>
            </a:r>
          </a:p>
          <a:p>
            <a:pPr algn="ctr" fontAlgn="base">
              <a:spcBef>
                <a:spcPct val="0"/>
              </a:spcBef>
              <a:spcAft>
                <a:spcPct val="0"/>
              </a:spcAft>
            </a:pPr>
            <a:r>
              <a:rPr lang="en-US" sz="1600" b="1" dirty="0">
                <a:solidFill>
                  <a:srgbClr val="FFFFFF"/>
                </a:solidFill>
              </a:rPr>
              <a:t>Health</a:t>
            </a:r>
            <a:r>
              <a:rPr lang="en-US" sz="1600" b="1" dirty="0">
                <a:solidFill>
                  <a:srgbClr val="FFFFFF"/>
                </a:solidFill>
                <a:latin typeface="Arial" charset="0"/>
                <a:cs typeface="Arial" charset="0"/>
              </a:rPr>
              <a:t>care: 3.1</a:t>
            </a:r>
          </a:p>
          <a:p>
            <a:pPr algn="ctr" fontAlgn="base">
              <a:spcBef>
                <a:spcPct val="0"/>
              </a:spcBef>
              <a:spcAft>
                <a:spcPct val="0"/>
              </a:spcAft>
            </a:pPr>
            <a:r>
              <a:rPr lang="en-US" sz="1600" b="1" dirty="0">
                <a:solidFill>
                  <a:srgbClr val="FFFFFF"/>
                </a:solidFill>
              </a:rPr>
              <a:t>Overall: 4.6%</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411272991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000"/>
                            </p:stCondLst>
                            <p:childTnLst>
                              <p:par>
                                <p:cTn id="13" presetID="22" presetClass="entr" presetSubtype="2" fill="hold" grpId="0" nodeType="afterEffect">
                                  <p:stCondLst>
                                    <p:cond delay="100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6062" y="-143347"/>
            <a:ext cx="12145938" cy="860426"/>
          </a:xfrm>
        </p:spPr>
        <p:txBody>
          <a:bodyPr/>
          <a:lstStyle/>
          <a:p>
            <a:r>
              <a:rPr lang="en-US" sz="3200" dirty="0">
                <a:latin typeface="Arial" panose="020B0604020202020204" pitchFamily="34" charset="0"/>
              </a:rPr>
              <a:t>P/C Direct Premiums Written Volume and Growth, 2010–2025F</a:t>
            </a:r>
          </a:p>
        </p:txBody>
      </p:sp>
      <p:graphicFrame>
        <p:nvGraphicFramePr>
          <p:cNvPr id="14341" name="Object 3"/>
          <p:cNvGraphicFramePr>
            <a:graphicFrameLocks/>
          </p:cNvGraphicFramePr>
          <p:nvPr>
            <p:extLst>
              <p:ext uri="{D42A27DB-BD31-4B8C-83A1-F6EECF244321}">
                <p14:modId xmlns:p14="http://schemas.microsoft.com/office/powerpoint/2010/main" val="1165149686"/>
              </p:ext>
            </p:extLst>
          </p:nvPr>
        </p:nvGraphicFramePr>
        <p:xfrm>
          <a:off x="570706" y="681192"/>
          <a:ext cx="10361454" cy="5950902"/>
        </p:xfrm>
        <a:graphic>
          <a:graphicData uri="http://schemas.openxmlformats.org/presentationml/2006/ole">
            <mc:AlternateContent xmlns:mc="http://schemas.openxmlformats.org/markup-compatibility/2006">
              <mc:Choice xmlns:v="urn:schemas-microsoft-com:vml" Requires="v">
                <p:oleObj name="Chart" r:id="rId4" imgW="8744119" imgH="5048319" progId="MSGraph.Chart.8">
                  <p:embed followColorScheme="full"/>
                </p:oleObj>
              </mc:Choice>
              <mc:Fallback>
                <p:oleObj name="Chart" r:id="rId4" imgW="8744119" imgH="5048319" progId="MSGraph.Chart.8">
                  <p:embed followColorScheme="full"/>
                  <p:pic>
                    <p:nvPicPr>
                      <p:cNvPr id="14341" name="Object 3"/>
                      <p:cNvPicPr>
                        <a:picLocks noChangeArrowheads="1"/>
                      </p:cNvPicPr>
                      <p:nvPr/>
                    </p:nvPicPr>
                    <p:blipFill>
                      <a:blip r:embed="rId5"/>
                      <a:srcRect/>
                      <a:stretch>
                        <a:fillRect/>
                      </a:stretch>
                    </p:blipFill>
                    <p:spPr bwMode="auto">
                      <a:xfrm>
                        <a:off x="570706" y="681192"/>
                        <a:ext cx="10361454" cy="5950902"/>
                      </a:xfrm>
                      <a:prstGeom prst="rect">
                        <a:avLst/>
                      </a:prstGeom>
                      <a:noFill/>
                      <a:ln>
                        <a:noFill/>
                      </a:ln>
                    </p:spPr>
                  </p:pic>
                </p:oleObj>
              </mc:Fallback>
            </mc:AlternateContent>
          </a:graphicData>
        </a:graphic>
      </p:graphicFrame>
      <p:sp>
        <p:nvSpPr>
          <p:cNvPr id="10" name="PPTShape_0"/>
          <p:cNvSpPr>
            <a:spLocks noChangeArrowheads="1"/>
          </p:cNvSpPr>
          <p:nvPr/>
        </p:nvSpPr>
        <p:spPr bwMode="blackWhite">
          <a:xfrm>
            <a:off x="3399299" y="946137"/>
            <a:ext cx="2696701" cy="1190961"/>
          </a:xfrm>
          <a:prstGeom prst="wedgeRectCallout">
            <a:avLst>
              <a:gd name="adj1" fmla="val 90601"/>
              <a:gd name="adj2" fmla="val -7765"/>
            </a:avLst>
          </a:prstGeom>
          <a:solidFill>
            <a:srgbClr val="FF0000"/>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chemeClr val="bg1"/>
                </a:solidFill>
              </a:rPr>
              <a:t>DPW growth peaked in 2023 at  10.5%, falling to 8.5% in 2024, with continued deceleration expected in 2025</a:t>
            </a:r>
          </a:p>
        </p:txBody>
      </p:sp>
      <p:sp>
        <p:nvSpPr>
          <p:cNvPr id="2" name="TextBox 1"/>
          <p:cNvSpPr txBox="1"/>
          <p:nvPr/>
        </p:nvSpPr>
        <p:spPr>
          <a:xfrm rot="16200000">
            <a:off x="-461827" y="3258460"/>
            <a:ext cx="1757289" cy="307777"/>
          </a:xfrm>
          <a:prstGeom prst="rect">
            <a:avLst/>
          </a:prstGeom>
          <a:noFill/>
        </p:spPr>
        <p:txBody>
          <a:bodyPr wrap="square" rtlCol="0">
            <a:spAutoFit/>
          </a:bodyPr>
          <a:lstStyle/>
          <a:p>
            <a:pPr algn="ctr" fontAlgn="base">
              <a:spcBef>
                <a:spcPct val="0"/>
              </a:spcBef>
              <a:spcAft>
                <a:spcPct val="0"/>
              </a:spcAft>
            </a:pPr>
            <a:r>
              <a:rPr lang="en-US" sz="1400" b="1" dirty="0">
                <a:solidFill>
                  <a:srgbClr val="28688C"/>
                </a:solidFill>
              </a:rPr>
              <a:t>DPW, $ Millions</a:t>
            </a:r>
          </a:p>
        </p:txBody>
      </p:sp>
      <p:sp>
        <p:nvSpPr>
          <p:cNvPr id="3" name="Rectangle 3">
            <a:extLst>
              <a:ext uri="{FF2B5EF4-FFF2-40B4-BE49-F238E27FC236}">
                <a16:creationId xmlns:a16="http://schemas.microsoft.com/office/drawing/2014/main" id="{E4130667-3318-C885-F3E7-DD8CD8C50ACC}"/>
              </a:ext>
            </a:extLst>
          </p:cNvPr>
          <p:cNvSpPr>
            <a:spLocks noChangeArrowheads="1"/>
          </p:cNvSpPr>
          <p:nvPr/>
        </p:nvSpPr>
        <p:spPr bwMode="auto">
          <a:xfrm>
            <a:off x="-173652" y="6595811"/>
            <a:ext cx="9724052" cy="373949"/>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pPr>
            <a:r>
              <a:rPr lang="en-US" sz="900" dirty="0">
                <a:solidFill>
                  <a:srgbClr val="000000"/>
                </a:solidFill>
              </a:rPr>
              <a:t>Sources: A.M. Best, NAIC and S&amp;P Global (2010-2024); Forecast figures for 2025 from Swiss Re Institute “</a:t>
            </a:r>
            <a:r>
              <a:rPr lang="en-US" sz="900" i="1" dirty="0"/>
              <a:t>US Property &amp; Casualty Outlook: Dog Days are Over,</a:t>
            </a:r>
            <a:r>
              <a:rPr lang="en-US" sz="900" dirty="0"/>
              <a:t>” (June 2024), accessed at: </a:t>
            </a:r>
            <a:r>
              <a:rPr lang="en-US" sz="900" dirty="0">
                <a:hlinkClick r:id="rId6"/>
              </a:rPr>
              <a:t>https://www.swissre.com/dam/jcr:b2178beb-350f-406e-8714-63ea4b3fe2e1/swiss-re-institute-us-pc-dog-days-are-over.pdf</a:t>
            </a:r>
            <a:r>
              <a:rPr lang="en-US" sz="900" dirty="0"/>
              <a:t>. </a:t>
            </a:r>
            <a:endParaRPr lang="en-US" sz="900" dirty="0">
              <a:solidFill>
                <a:srgbClr val="000000"/>
              </a:solidFill>
            </a:endParaRPr>
          </a:p>
        </p:txBody>
      </p:sp>
      <p:sp>
        <p:nvSpPr>
          <p:cNvPr id="4" name="PPTShape_0">
            <a:extLst>
              <a:ext uri="{FF2B5EF4-FFF2-40B4-BE49-F238E27FC236}">
                <a16:creationId xmlns:a16="http://schemas.microsoft.com/office/drawing/2014/main" id="{64219E1F-4134-9809-7A8E-FD7E6F6A6C45}"/>
              </a:ext>
            </a:extLst>
          </p:cNvPr>
          <p:cNvSpPr>
            <a:spLocks noChangeArrowheads="1"/>
          </p:cNvSpPr>
          <p:nvPr/>
        </p:nvSpPr>
        <p:spPr bwMode="blackWhite">
          <a:xfrm>
            <a:off x="9718186" y="1850671"/>
            <a:ext cx="2427948" cy="1190961"/>
          </a:xfrm>
          <a:prstGeom prst="wedgeRectCallout">
            <a:avLst>
              <a:gd name="adj1" fmla="val -99926"/>
              <a:gd name="adj2" fmla="val -53832"/>
            </a:avLst>
          </a:prstGeom>
          <a:solidFill>
            <a:srgbClr val="FFC000"/>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chemeClr val="bg1"/>
                </a:solidFill>
              </a:rPr>
              <a:t>US  P/C  insurance became a trillion-dollar industry in 2024 for the first time (based on direct premiums written)</a:t>
            </a:r>
          </a:p>
        </p:txBody>
      </p:sp>
    </p:spTree>
    <p:custDataLst>
      <p:tags r:id="rId1"/>
    </p:custDataLst>
    <p:extLst>
      <p:ext uri="{BB962C8B-B14F-4D97-AF65-F5344CB8AC3E}">
        <p14:creationId xmlns:p14="http://schemas.microsoft.com/office/powerpoint/2010/main" val="16649243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1524000" y="6556376"/>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10125076" y="6656389"/>
            <a:ext cx="447675"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70</a:t>
            </a:fld>
            <a:endParaRPr lang="en-US" altLang="en-US" sz="900">
              <a:solidFill>
                <a:schemeClr val="bg1"/>
              </a:solidFill>
            </a:endParaRPr>
          </a:p>
        </p:txBody>
      </p:sp>
      <p:sp>
        <p:nvSpPr>
          <p:cNvPr id="2152455" name="Rectangle 7"/>
          <p:cNvSpPr>
            <a:spLocks noChangeArrowheads="1"/>
          </p:cNvSpPr>
          <p:nvPr/>
        </p:nvSpPr>
        <p:spPr bwMode="blackWhite">
          <a:xfrm>
            <a:off x="2352676"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2800" b="1" dirty="0">
                <a:solidFill>
                  <a:schemeClr val="bg1"/>
                </a:solidFill>
              </a:rPr>
              <a:t>Overview of Recent Private Passenger Auto Frequency &amp; </a:t>
            </a:r>
            <a:r>
              <a:rPr lang="en-US" altLang="en-US" sz="2800" b="1">
                <a:solidFill>
                  <a:schemeClr val="bg1"/>
                </a:solidFill>
              </a:rPr>
              <a:t>Severity Trends</a:t>
            </a:r>
            <a:endParaRPr lang="en-US" altLang="en-US" sz="2800" b="1" dirty="0">
              <a:solidFill>
                <a:schemeClr val="bg1"/>
              </a:solidFill>
            </a:endParaRPr>
          </a:p>
        </p:txBody>
      </p:sp>
      <p:sp>
        <p:nvSpPr>
          <p:cNvPr id="2152456" name="Rectangle 8"/>
          <p:cNvSpPr>
            <a:spLocks noChangeArrowheads="1"/>
          </p:cNvSpPr>
          <p:nvPr/>
        </p:nvSpPr>
        <p:spPr bwMode="auto">
          <a:xfrm>
            <a:off x="2352674" y="4078289"/>
            <a:ext cx="7939189"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 Severity and Loss Ratio Trends Have Generally Been Adverse</a:t>
            </a:r>
          </a:p>
          <a:p>
            <a:pPr algn="ctr">
              <a:spcBef>
                <a:spcPct val="25000"/>
              </a:spcBef>
              <a:buFont typeface="Wingdings" panose="05000000000000000000" pitchFamily="2" charset="2"/>
              <a:buNone/>
            </a:pPr>
            <a:r>
              <a:rPr lang="en-US" altLang="en-US" sz="4000" b="1" i="1" dirty="0">
                <a:solidFill>
                  <a:srgbClr val="C00000"/>
                </a:solidFill>
              </a:rPr>
              <a:t>Inflation is a Major Driver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8329" y="292945"/>
            <a:ext cx="4860230" cy="1241438"/>
          </a:xfrm>
          <a:prstGeom prst="rect">
            <a:avLst/>
          </a:prstGeom>
        </p:spPr>
      </p:pic>
    </p:spTree>
    <p:extLst>
      <p:ext uri="{BB962C8B-B14F-4D97-AF65-F5344CB8AC3E}">
        <p14:creationId xmlns:p14="http://schemas.microsoft.com/office/powerpoint/2010/main" val="159696227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p:txBody>
          <a:bodyPr/>
          <a:lstStyle/>
          <a:p>
            <a:pPr>
              <a:defRPr/>
            </a:pPr>
            <a:r>
              <a:rPr lang="en-US"/>
              <a:t>12/01/09 - 9pm</a:t>
            </a:r>
          </a:p>
        </p:txBody>
      </p:sp>
      <p:sp>
        <p:nvSpPr>
          <p:cNvPr id="43012" name="Rectangle 106"/>
          <p:cNvSpPr>
            <a:spLocks noGrp="1" noChangeArrowheads="1"/>
          </p:cNvSpPr>
          <p:nvPr>
            <p:ph type="ftr" sz="quarter" idx="11"/>
          </p:nvPr>
        </p:nvSpPr>
        <p:spPr/>
        <p:txBody>
          <a:bodyPr/>
          <a:lstStyle/>
          <a:p>
            <a:pPr>
              <a:defRPr/>
            </a:pPr>
            <a:r>
              <a:rPr lang="en-US"/>
              <a:t>eSlide – P6466 – The Financial Crisis and the Future of the P/C</a:t>
            </a:r>
          </a:p>
        </p:txBody>
      </p:sp>
      <p:sp>
        <p:nvSpPr>
          <p:cNvPr id="5530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BDCAFC-7995-4FB9-9A5E-5AEA2BC0659B}" type="slidenum">
              <a:rPr lang="en-US" altLang="en-US" smtClean="0"/>
              <a:pPr/>
              <a:t>71</a:t>
            </a:fld>
            <a:endParaRPr lang="en-US" altLang="en-US" dirty="0"/>
          </a:p>
        </p:txBody>
      </p:sp>
      <p:sp>
        <p:nvSpPr>
          <p:cNvPr id="55301" name="Rectangle 2"/>
          <p:cNvSpPr>
            <a:spLocks noGrp="1" noChangeArrowheads="1"/>
          </p:cNvSpPr>
          <p:nvPr>
            <p:ph type="title"/>
          </p:nvPr>
        </p:nvSpPr>
        <p:spPr>
          <a:xfrm>
            <a:off x="114300" y="83882"/>
            <a:ext cx="12192000" cy="860425"/>
          </a:xfrm>
        </p:spPr>
        <p:txBody>
          <a:bodyPr/>
          <a:lstStyle/>
          <a:p>
            <a:r>
              <a:rPr lang="en-US" altLang="en-US" sz="2800" dirty="0">
                <a:latin typeface="Arial" panose="020B0604020202020204" pitchFamily="34" charset="0"/>
              </a:rPr>
              <a:t>Personal Auto Claim Severities Continue to Trend Generally Upward; Frequency Is Generally Falling (Excl. BI): 4 Qtrs. Ending Q1 2025</a:t>
            </a:r>
          </a:p>
        </p:txBody>
      </p:sp>
      <p:graphicFrame>
        <p:nvGraphicFramePr>
          <p:cNvPr id="55302" name="Object 3"/>
          <p:cNvGraphicFramePr>
            <a:graphicFrameLocks noChangeAspect="1"/>
          </p:cNvGraphicFramePr>
          <p:nvPr>
            <p:extLst>
              <p:ext uri="{D42A27DB-BD31-4B8C-83A1-F6EECF244321}">
                <p14:modId xmlns:p14="http://schemas.microsoft.com/office/powerpoint/2010/main" val="4037175881"/>
              </p:ext>
            </p:extLst>
          </p:nvPr>
        </p:nvGraphicFramePr>
        <p:xfrm>
          <a:off x="1427163" y="1325563"/>
          <a:ext cx="10040937" cy="4005262"/>
        </p:xfrm>
        <a:graphic>
          <a:graphicData uri="http://schemas.openxmlformats.org/presentationml/2006/ole">
            <mc:AlternateContent xmlns:mc="http://schemas.openxmlformats.org/markup-compatibility/2006">
              <mc:Choice xmlns:v="urn:schemas-microsoft-com:vml" Requires="v">
                <p:oleObj name="Chart" r:id="rId3" imgW="9439315" imgH="3762401" progId="MSGraph.Chart.8">
                  <p:embed followColorScheme="full"/>
                </p:oleObj>
              </mc:Choice>
              <mc:Fallback>
                <p:oleObj name="Chart" r:id="rId3" imgW="9439315" imgH="3762401" progId="MSGraph.Chart.8">
                  <p:embed followColorScheme="full"/>
                  <p:pic>
                    <p:nvPicPr>
                      <p:cNvPr id="55302" name="Object 3"/>
                      <p:cNvPicPr>
                        <a:picLocks noChangeAspect="1" noChangeArrowheads="1"/>
                      </p:cNvPicPr>
                      <p:nvPr/>
                    </p:nvPicPr>
                    <p:blipFill>
                      <a:blip r:embed="rId4"/>
                      <a:srcRect/>
                      <a:stretch>
                        <a:fillRect/>
                      </a:stretch>
                    </p:blipFill>
                    <p:spPr bwMode="gray">
                      <a:xfrm>
                        <a:off x="1427163" y="1325563"/>
                        <a:ext cx="10040937" cy="4005262"/>
                      </a:xfrm>
                      <a:prstGeom prst="rect">
                        <a:avLst/>
                      </a:prstGeom>
                      <a:noFill/>
                      <a:ln>
                        <a:noFill/>
                      </a:ln>
                    </p:spPr>
                  </p:pic>
                </p:oleObj>
              </mc:Fallback>
            </mc:AlternateContent>
          </a:graphicData>
        </a:graphic>
      </p:graphicFrame>
      <p:sp>
        <p:nvSpPr>
          <p:cNvPr id="55303" name="Rectangle 5"/>
          <p:cNvSpPr>
            <a:spLocks noChangeArrowheads="1"/>
          </p:cNvSpPr>
          <p:nvPr/>
        </p:nvSpPr>
        <p:spPr bwMode="black">
          <a:xfrm>
            <a:off x="392485" y="1534839"/>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Year-over-Year Change</a:t>
            </a:r>
          </a:p>
        </p:txBody>
      </p:sp>
      <p:sp>
        <p:nvSpPr>
          <p:cNvPr id="1936390" name="Rectangle 6"/>
          <p:cNvSpPr>
            <a:spLocks noChangeArrowheads="1"/>
          </p:cNvSpPr>
          <p:nvPr/>
        </p:nvSpPr>
        <p:spPr bwMode="blackWhite">
          <a:xfrm>
            <a:off x="4161330" y="5184305"/>
            <a:ext cx="6803344" cy="124909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5000"/>
              </a:lnSpc>
              <a:spcBef>
                <a:spcPct val="25000"/>
              </a:spcBef>
            </a:pPr>
            <a:r>
              <a:rPr lang="en-US" altLang="en-US" sz="2000" b="1" dirty="0">
                <a:solidFill>
                  <a:srgbClr val="FFFFFF"/>
                </a:solidFill>
              </a:rPr>
              <a:t>Auto Claim Frequencies Fell Sharply During the Pandemic, though Claim Severities Rose Materially. Severities Increases Moderated, though Tariffs Could Push Severities Upward in 2026</a:t>
            </a:r>
          </a:p>
        </p:txBody>
      </p:sp>
      <p:sp>
        <p:nvSpPr>
          <p:cNvPr id="10" name="AutoShape 26"/>
          <p:cNvSpPr>
            <a:spLocks noChangeArrowheads="1"/>
          </p:cNvSpPr>
          <p:nvPr/>
        </p:nvSpPr>
        <p:spPr bwMode="blackWhite">
          <a:xfrm>
            <a:off x="304936" y="5479181"/>
            <a:ext cx="2920057" cy="872411"/>
          </a:xfrm>
          <a:prstGeom prst="wedgeRectCallout">
            <a:avLst>
              <a:gd name="adj1" fmla="val 27938"/>
              <a:gd name="adj2" fmla="val -969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Recall: PD Liability claims were down 32.2% for the 4 qtrs. ending Q1 2021</a:t>
            </a:r>
          </a:p>
        </p:txBody>
      </p:sp>
      <p:sp>
        <p:nvSpPr>
          <p:cNvPr id="11" name="Rectangle 4"/>
          <p:cNvSpPr>
            <a:spLocks noChangeArrowheads="1"/>
          </p:cNvSpPr>
          <p:nvPr/>
        </p:nvSpPr>
        <p:spPr bwMode="auto">
          <a:xfrm>
            <a:off x="-1" y="6515200"/>
            <a:ext cx="8934275" cy="282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Source: ISO/PCI </a:t>
            </a:r>
            <a:r>
              <a:rPr lang="en-US" altLang="en-US" sz="1100" i="1" dirty="0"/>
              <a:t>Fast Track </a:t>
            </a:r>
            <a:r>
              <a:rPr lang="en-US" altLang="en-US" sz="1100" dirty="0"/>
              <a:t>data for Q1 2025; Risk and Uncertainty Management Center, Univ. of South Carolina.</a:t>
            </a:r>
          </a:p>
        </p:txBody>
      </p:sp>
    </p:spTree>
    <p:extLst>
      <p:ext uri="{BB962C8B-B14F-4D97-AF65-F5344CB8AC3E}">
        <p14:creationId xmlns:p14="http://schemas.microsoft.com/office/powerpoint/2010/main" val="8271573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a:t>12/01/09 - 9pm</a:t>
            </a:r>
          </a:p>
        </p:txBody>
      </p:sp>
      <p:sp>
        <p:nvSpPr>
          <p:cNvPr id="40964"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72</a:t>
            </a:fld>
            <a:endParaRPr lang="en-US"/>
          </a:p>
        </p:txBody>
      </p:sp>
      <p:sp>
        <p:nvSpPr>
          <p:cNvPr id="40966" name="Rectangle 2"/>
          <p:cNvSpPr>
            <a:spLocks noGrp="1" noChangeArrowheads="1"/>
          </p:cNvSpPr>
          <p:nvPr>
            <p:ph type="title"/>
          </p:nvPr>
        </p:nvSpPr>
        <p:spPr>
          <a:xfrm>
            <a:off x="179614" y="74901"/>
            <a:ext cx="12192000" cy="860425"/>
          </a:xfrm>
        </p:spPr>
        <p:txBody>
          <a:bodyPr/>
          <a:lstStyle/>
          <a:p>
            <a:r>
              <a:rPr lang="en-US" dirty="0"/>
              <a:t>Collision Claim Severity: Still Near Record Highs</a:t>
            </a:r>
          </a:p>
        </p:txBody>
      </p:sp>
      <p:graphicFrame>
        <p:nvGraphicFramePr>
          <p:cNvPr id="40962" name="Object 3"/>
          <p:cNvGraphicFramePr>
            <a:graphicFrameLocks noChangeAspect="1"/>
          </p:cNvGraphicFramePr>
          <p:nvPr>
            <p:extLst>
              <p:ext uri="{D42A27DB-BD31-4B8C-83A1-F6EECF244321}">
                <p14:modId xmlns:p14="http://schemas.microsoft.com/office/powerpoint/2010/main" val="31411146"/>
              </p:ext>
            </p:extLst>
          </p:nvPr>
        </p:nvGraphicFramePr>
        <p:xfrm>
          <a:off x="604838" y="1221474"/>
          <a:ext cx="10760075" cy="4708525"/>
        </p:xfrm>
        <a:graphic>
          <a:graphicData uri="http://schemas.openxmlformats.org/presentationml/2006/ole">
            <mc:AlternateContent xmlns:mc="http://schemas.openxmlformats.org/markup-compatibility/2006">
              <mc:Choice xmlns:v="urn:schemas-microsoft-com:vml" Requires="v">
                <p:oleObj name="Chart" r:id="rId3" imgW="8648801" imgH="3781515" progId="MSGraph.Chart.8">
                  <p:embed followColorScheme="full"/>
                </p:oleObj>
              </mc:Choice>
              <mc:Fallback>
                <p:oleObj name="Chart" r:id="rId3" imgW="8648801" imgH="3781515" progId="MSGraph.Chart.8">
                  <p:embed followColorScheme="full"/>
                  <p:pic>
                    <p:nvPicPr>
                      <p:cNvPr id="40962" name="Object 3"/>
                      <p:cNvPicPr>
                        <a:picLocks noChangeAspect="1" noChangeArrowheads="1"/>
                      </p:cNvPicPr>
                      <p:nvPr/>
                    </p:nvPicPr>
                    <p:blipFill>
                      <a:blip r:embed="rId4"/>
                      <a:srcRect/>
                      <a:stretch>
                        <a:fillRect/>
                      </a:stretch>
                    </p:blipFill>
                    <p:spPr bwMode="gray">
                      <a:xfrm>
                        <a:off x="604838" y="1221474"/>
                        <a:ext cx="10760075" cy="4708525"/>
                      </a:xfrm>
                      <a:prstGeom prst="rect">
                        <a:avLst/>
                      </a:prstGeom>
                      <a:noFill/>
                    </p:spPr>
                  </p:pic>
                </p:oleObj>
              </mc:Fallback>
            </mc:AlternateContent>
          </a:graphicData>
        </a:graphic>
      </p:graphicFrame>
      <p:sp>
        <p:nvSpPr>
          <p:cNvPr id="40967" name="Rectangle 5"/>
          <p:cNvSpPr>
            <a:spLocks noChangeArrowheads="1"/>
          </p:cNvSpPr>
          <p:nvPr/>
        </p:nvSpPr>
        <p:spPr bwMode="black">
          <a:xfrm>
            <a:off x="604838" y="1165509"/>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Average Loss, 2018:Q1 through 2025:Q1</a:t>
            </a:r>
          </a:p>
        </p:txBody>
      </p:sp>
      <p:sp>
        <p:nvSpPr>
          <p:cNvPr id="11" name="Rectangle 4"/>
          <p:cNvSpPr>
            <a:spLocks noChangeArrowheads="1"/>
          </p:cNvSpPr>
          <p:nvPr/>
        </p:nvSpPr>
        <p:spPr bwMode="auto">
          <a:xfrm>
            <a:off x="114300" y="6210490"/>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Center for Risk and Uncertainty Management, Univ. of South Carolina.</a:t>
            </a:r>
          </a:p>
        </p:txBody>
      </p:sp>
      <p:sp>
        <p:nvSpPr>
          <p:cNvPr id="10" name="Rectangle 6">
            <a:extLst>
              <a:ext uri="{FF2B5EF4-FFF2-40B4-BE49-F238E27FC236}">
                <a16:creationId xmlns:a16="http://schemas.microsoft.com/office/drawing/2014/main" id="{326ED9CD-526C-4F76-B665-07CBB3DF0492}"/>
              </a:ext>
            </a:extLst>
          </p:cNvPr>
          <p:cNvSpPr>
            <a:spLocks noChangeArrowheads="1"/>
          </p:cNvSpPr>
          <p:nvPr/>
        </p:nvSpPr>
        <p:spPr bwMode="blackWhite">
          <a:xfrm>
            <a:off x="2460626" y="5890608"/>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Severities Are Up Sharply—Inflation Is a Major Factor.  Tariffs Could Pressure Severities Upward.</a:t>
            </a:r>
          </a:p>
        </p:txBody>
      </p:sp>
      <p:sp>
        <p:nvSpPr>
          <p:cNvPr id="12" name="AutoShape 13">
            <a:extLst>
              <a:ext uri="{FF2B5EF4-FFF2-40B4-BE49-F238E27FC236}">
                <a16:creationId xmlns:a16="http://schemas.microsoft.com/office/drawing/2014/main" id="{FA3C2B08-07A3-4CD7-8653-509D9EBC5BCA}"/>
              </a:ext>
            </a:extLst>
          </p:cNvPr>
          <p:cNvSpPr>
            <a:spLocks noChangeArrowheads="1"/>
          </p:cNvSpPr>
          <p:nvPr/>
        </p:nvSpPr>
        <p:spPr bwMode="blackWhite">
          <a:xfrm>
            <a:off x="6941051" y="757161"/>
            <a:ext cx="3673928" cy="787147"/>
          </a:xfrm>
          <a:prstGeom prst="wedgeRectCallout">
            <a:avLst>
              <a:gd name="adj1" fmla="val -27111"/>
              <a:gd name="adj2" fmla="val 82041"/>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Collision claim severity reached a record high in 2023:Q1, up 42.4% from 2020:Q1</a:t>
            </a:r>
          </a:p>
        </p:txBody>
      </p:sp>
      <p:sp>
        <p:nvSpPr>
          <p:cNvPr id="2" name="AutoShape 13">
            <a:extLst>
              <a:ext uri="{FF2B5EF4-FFF2-40B4-BE49-F238E27FC236}">
                <a16:creationId xmlns:a16="http://schemas.microsoft.com/office/drawing/2014/main" id="{2BB2CB4F-A6B2-EDE1-2E8B-63722B34843A}"/>
              </a:ext>
            </a:extLst>
          </p:cNvPr>
          <p:cNvSpPr>
            <a:spLocks noChangeArrowheads="1"/>
          </p:cNvSpPr>
          <p:nvPr/>
        </p:nvSpPr>
        <p:spPr bwMode="blackWhite">
          <a:xfrm>
            <a:off x="7667625" y="3957642"/>
            <a:ext cx="2867028" cy="787147"/>
          </a:xfrm>
          <a:prstGeom prst="wedgeRectCallout">
            <a:avLst>
              <a:gd name="adj1" fmla="val 56276"/>
              <a:gd name="adj2" fmla="val -108647"/>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Q1:2025 Collision claim severity is still up 41.3% since Q1:2020</a:t>
            </a:r>
          </a:p>
        </p:txBody>
      </p:sp>
    </p:spTree>
    <p:extLst>
      <p:ext uri="{BB962C8B-B14F-4D97-AF65-F5344CB8AC3E}">
        <p14:creationId xmlns:p14="http://schemas.microsoft.com/office/powerpoint/2010/main" val="1913139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73</a:t>
            </a:fld>
            <a:endParaRPr lang="en-US"/>
          </a:p>
        </p:txBody>
      </p:sp>
      <p:sp>
        <p:nvSpPr>
          <p:cNvPr id="43014" name="Rectangle 2"/>
          <p:cNvSpPr>
            <a:spLocks noGrp="1" noChangeArrowheads="1"/>
          </p:cNvSpPr>
          <p:nvPr>
            <p:ph type="title"/>
          </p:nvPr>
        </p:nvSpPr>
        <p:spPr>
          <a:xfrm>
            <a:off x="114300" y="312728"/>
            <a:ext cx="10461763" cy="860425"/>
          </a:xfrm>
        </p:spPr>
        <p:txBody>
          <a:bodyPr/>
          <a:lstStyle/>
          <a:p>
            <a:r>
              <a:rPr lang="en-US" sz="3200" dirty="0"/>
              <a:t>US: Collision Loss Ratios, Personal Auto, </a:t>
            </a:r>
            <a:br>
              <a:rPr lang="en-US" sz="3200" dirty="0"/>
            </a:br>
            <a:r>
              <a:rPr lang="en-US" sz="3200" dirty="0"/>
              <a:t>2019:Q1 – 2025:Q1</a:t>
            </a:r>
          </a:p>
        </p:txBody>
      </p:sp>
      <p:graphicFrame>
        <p:nvGraphicFramePr>
          <p:cNvPr id="43010" name="Object 3"/>
          <p:cNvGraphicFramePr>
            <a:graphicFrameLocks noChangeAspect="1"/>
          </p:cNvGraphicFramePr>
          <p:nvPr>
            <p:extLst>
              <p:ext uri="{D42A27DB-BD31-4B8C-83A1-F6EECF244321}">
                <p14:modId xmlns:p14="http://schemas.microsoft.com/office/powerpoint/2010/main" val="867356739"/>
              </p:ext>
            </p:extLst>
          </p:nvPr>
        </p:nvGraphicFramePr>
        <p:xfrm>
          <a:off x="1043804" y="1440417"/>
          <a:ext cx="10461763" cy="4551097"/>
        </p:xfrm>
        <a:graphic>
          <a:graphicData uri="http://schemas.openxmlformats.org/presentationml/2006/ole">
            <mc:AlternateContent xmlns:mc="http://schemas.openxmlformats.org/markup-compatibility/2006">
              <mc:Choice xmlns:v="urn:schemas-microsoft-com:vml" Requires="v">
                <p:oleObj name="Chart" r:id="rId3" imgW="8677257" imgH="3800629" progId="MSGraph.Chart.8">
                  <p:embed followColorScheme="full"/>
                </p:oleObj>
              </mc:Choice>
              <mc:Fallback>
                <p:oleObj name="Chart" r:id="rId3" imgW="8677257" imgH="3800629" progId="MSGraph.Chart.8">
                  <p:embed followColorScheme="full"/>
                  <p:pic>
                    <p:nvPicPr>
                      <p:cNvPr id="43010" name="Object 3"/>
                      <p:cNvPicPr>
                        <a:picLocks noChangeAspect="1" noChangeArrowheads="1"/>
                      </p:cNvPicPr>
                      <p:nvPr/>
                    </p:nvPicPr>
                    <p:blipFill>
                      <a:blip r:embed="rId4"/>
                      <a:srcRect/>
                      <a:stretch>
                        <a:fillRect/>
                      </a:stretch>
                    </p:blipFill>
                    <p:spPr bwMode="gray">
                      <a:xfrm>
                        <a:off x="1043804" y="1440417"/>
                        <a:ext cx="10461763" cy="4551097"/>
                      </a:xfrm>
                      <a:prstGeom prst="rect">
                        <a:avLst/>
                      </a:prstGeom>
                      <a:noFill/>
                    </p:spPr>
                  </p:pic>
                </p:oleObj>
              </mc:Fallback>
            </mc:AlternateContent>
          </a:graphicData>
        </a:graphic>
      </p:graphicFrame>
      <p:sp>
        <p:nvSpPr>
          <p:cNvPr id="43015" name="Rectangle 5"/>
          <p:cNvSpPr>
            <a:spLocks noChangeArrowheads="1"/>
          </p:cNvSpPr>
          <p:nvPr/>
        </p:nvSpPr>
        <p:spPr bwMode="black">
          <a:xfrm>
            <a:off x="921375" y="1440417"/>
            <a:ext cx="1707144" cy="2492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a:solidFill>
                  <a:srgbClr val="225A7A"/>
                </a:solidFill>
                <a:latin typeface="Arial" panose="020B0604020202020204" pitchFamily="34" charset="0"/>
                <a:cs typeface="Arial" panose="020B0604020202020204" pitchFamily="34" charset="0"/>
              </a:rPr>
              <a:t>Loss Ratio</a:t>
            </a:r>
          </a:p>
        </p:txBody>
      </p:sp>
      <p:sp>
        <p:nvSpPr>
          <p:cNvPr id="1936390" name="Rectangle 6"/>
          <p:cNvSpPr>
            <a:spLocks noChangeArrowheads="1"/>
          </p:cNvSpPr>
          <p:nvPr/>
        </p:nvSpPr>
        <p:spPr bwMode="blackWhite">
          <a:xfrm>
            <a:off x="2034098" y="5520028"/>
            <a:ext cx="8647757" cy="88669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Collision Loss Ratios Rose Rapidly After COVID, Peaking in Late 2022 and Until Recently Remained Above Pre-Covid Levels.  Tariffs Could Pressure Loss Ratios by late 2025 and into 2026.</a:t>
            </a:r>
          </a:p>
        </p:txBody>
      </p:sp>
      <p:sp>
        <p:nvSpPr>
          <p:cNvPr id="11" name="AutoShape 26"/>
          <p:cNvSpPr>
            <a:spLocks noChangeArrowheads="1"/>
          </p:cNvSpPr>
          <p:nvPr/>
        </p:nvSpPr>
        <p:spPr bwMode="blackWhite">
          <a:xfrm>
            <a:off x="2432115" y="1173153"/>
            <a:ext cx="3272635" cy="1394733"/>
          </a:xfrm>
          <a:prstGeom prst="wedgeRectCallout">
            <a:avLst>
              <a:gd name="adj1" fmla="val 100760"/>
              <a:gd name="adj2" fmla="val 175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The Personal Auto collision loss ratio at YE 2022 was up approximately 20 pts. compared to pre-pandemic levels.  The upward trend put significant pressure on rates.</a:t>
            </a:r>
          </a:p>
        </p:txBody>
      </p:sp>
      <p:sp>
        <p:nvSpPr>
          <p:cNvPr id="12" name="Rectangle 4"/>
          <p:cNvSpPr>
            <a:spLocks noChangeArrowheads="1"/>
          </p:cNvSpPr>
          <p:nvPr/>
        </p:nvSpPr>
        <p:spPr bwMode="auto">
          <a:xfrm>
            <a:off x="-57151" y="6344540"/>
            <a:ext cx="10038715" cy="46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ISO Fast Track data; University of South Carolina, Risk &amp; Uncertainty Management Center.</a:t>
            </a:r>
          </a:p>
        </p:txBody>
      </p:sp>
      <p:sp>
        <p:nvSpPr>
          <p:cNvPr id="2" name="AutoShape 26">
            <a:extLst>
              <a:ext uri="{FF2B5EF4-FFF2-40B4-BE49-F238E27FC236}">
                <a16:creationId xmlns:a16="http://schemas.microsoft.com/office/drawing/2014/main" id="{8BA67DE4-E60A-0EA3-1CC8-97B6418320E3}"/>
              </a:ext>
            </a:extLst>
          </p:cNvPr>
          <p:cNvSpPr>
            <a:spLocks noChangeArrowheads="1"/>
          </p:cNvSpPr>
          <p:nvPr/>
        </p:nvSpPr>
        <p:spPr bwMode="blackWhite">
          <a:xfrm>
            <a:off x="8880764" y="451279"/>
            <a:ext cx="3000662" cy="1906748"/>
          </a:xfrm>
          <a:prstGeom prst="wedgeRectCallout">
            <a:avLst>
              <a:gd name="adj1" fmla="val 5102"/>
              <a:gd name="adj2" fmla="val 10578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The Personal Auto collision loss ratio as of 2025:Q1 is now below pre-pandemic levels.  Rate pressure from post-pandemic inflation is dissipating, but tariffs could reignite pressure by late 2025-26.</a:t>
            </a:r>
          </a:p>
        </p:txBody>
      </p:sp>
    </p:spTree>
    <p:extLst>
      <p:ext uri="{BB962C8B-B14F-4D97-AF65-F5344CB8AC3E}">
        <p14:creationId xmlns:p14="http://schemas.microsoft.com/office/powerpoint/2010/main" val="8113126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1" grpId="0" animBg="1"/>
      <p:bldP spid="2"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a:t>12/01/09 - 9pm</a:t>
            </a:r>
          </a:p>
        </p:txBody>
      </p:sp>
      <p:sp>
        <p:nvSpPr>
          <p:cNvPr id="40964"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74</a:t>
            </a:fld>
            <a:endParaRPr lang="en-US"/>
          </a:p>
        </p:txBody>
      </p:sp>
      <p:sp>
        <p:nvSpPr>
          <p:cNvPr id="40966" name="Rectangle 2"/>
          <p:cNvSpPr>
            <a:spLocks noGrp="1" noChangeArrowheads="1"/>
          </p:cNvSpPr>
          <p:nvPr>
            <p:ph type="title"/>
          </p:nvPr>
        </p:nvSpPr>
        <p:spPr>
          <a:xfrm>
            <a:off x="179614" y="74901"/>
            <a:ext cx="12192000" cy="860425"/>
          </a:xfrm>
        </p:spPr>
        <p:txBody>
          <a:bodyPr/>
          <a:lstStyle/>
          <a:p>
            <a:r>
              <a:rPr lang="en-US" dirty="0"/>
              <a:t>US Collision Claim Frequency Trend: Returning to </a:t>
            </a:r>
            <a:br>
              <a:rPr lang="en-US" dirty="0"/>
            </a:br>
            <a:r>
              <a:rPr lang="en-US" dirty="0"/>
              <a:t>Pre-Pandemic Levels? </a:t>
            </a:r>
          </a:p>
        </p:txBody>
      </p:sp>
      <p:graphicFrame>
        <p:nvGraphicFramePr>
          <p:cNvPr id="40962" name="Object 3"/>
          <p:cNvGraphicFramePr>
            <a:graphicFrameLocks noChangeAspect="1"/>
          </p:cNvGraphicFramePr>
          <p:nvPr>
            <p:extLst>
              <p:ext uri="{D42A27DB-BD31-4B8C-83A1-F6EECF244321}">
                <p14:modId xmlns:p14="http://schemas.microsoft.com/office/powerpoint/2010/main" val="255708972"/>
              </p:ext>
            </p:extLst>
          </p:nvPr>
        </p:nvGraphicFramePr>
        <p:xfrm>
          <a:off x="604838" y="1407743"/>
          <a:ext cx="10742967" cy="4178994"/>
        </p:xfrm>
        <a:graphic>
          <a:graphicData uri="http://schemas.openxmlformats.org/presentationml/2006/ole">
            <mc:AlternateContent xmlns:mc="http://schemas.openxmlformats.org/markup-compatibility/2006">
              <mc:Choice xmlns:v="urn:schemas-microsoft-com:vml" Requires="v">
                <p:oleObj name="Chart" r:id="rId3" imgW="8629715" imgH="3781515" progId="MSGraph.Chart.8">
                  <p:embed followColorScheme="full"/>
                </p:oleObj>
              </mc:Choice>
              <mc:Fallback>
                <p:oleObj name="Chart" r:id="rId3" imgW="8629715" imgH="3781515" progId="MSGraph.Chart.8">
                  <p:embed followColorScheme="full"/>
                  <p:pic>
                    <p:nvPicPr>
                      <p:cNvPr id="40962" name="Object 3"/>
                      <p:cNvPicPr>
                        <a:picLocks noChangeAspect="1" noChangeArrowheads="1"/>
                      </p:cNvPicPr>
                      <p:nvPr/>
                    </p:nvPicPr>
                    <p:blipFill>
                      <a:blip r:embed="rId4"/>
                      <a:srcRect/>
                      <a:stretch>
                        <a:fillRect/>
                      </a:stretch>
                    </p:blipFill>
                    <p:spPr bwMode="gray">
                      <a:xfrm>
                        <a:off x="604838" y="1407743"/>
                        <a:ext cx="10742967" cy="4178994"/>
                      </a:xfrm>
                      <a:prstGeom prst="rect">
                        <a:avLst/>
                      </a:prstGeom>
                      <a:noFill/>
                    </p:spPr>
                  </p:pic>
                </p:oleObj>
              </mc:Fallback>
            </mc:AlternateContent>
          </a:graphicData>
        </a:graphic>
      </p:graphicFrame>
      <p:sp>
        <p:nvSpPr>
          <p:cNvPr id="40967" name="Rectangle 5"/>
          <p:cNvSpPr>
            <a:spLocks noChangeArrowheads="1"/>
          </p:cNvSpPr>
          <p:nvPr/>
        </p:nvSpPr>
        <p:spPr bwMode="black">
          <a:xfrm>
            <a:off x="604838" y="1165509"/>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Paid Claim Frequency, 2019:Q1 through 2025:Q1*</a:t>
            </a:r>
          </a:p>
        </p:txBody>
      </p:sp>
      <p:sp>
        <p:nvSpPr>
          <p:cNvPr id="11" name="Rectangle 4"/>
          <p:cNvSpPr>
            <a:spLocks noChangeArrowheads="1"/>
          </p:cNvSpPr>
          <p:nvPr/>
        </p:nvSpPr>
        <p:spPr bwMode="auto">
          <a:xfrm>
            <a:off x="114300" y="6210490"/>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*Number of claims per 100 earned car years.</a:t>
            </a: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Center for Risk and Uncertainty Management, Univ. of South Carolina.</a:t>
            </a:r>
          </a:p>
        </p:txBody>
      </p:sp>
      <p:sp>
        <p:nvSpPr>
          <p:cNvPr id="10" name="Rectangle 6">
            <a:extLst>
              <a:ext uri="{FF2B5EF4-FFF2-40B4-BE49-F238E27FC236}">
                <a16:creationId xmlns:a16="http://schemas.microsoft.com/office/drawing/2014/main" id="{326ED9CD-526C-4F76-B665-07CBB3DF0492}"/>
              </a:ext>
            </a:extLst>
          </p:cNvPr>
          <p:cNvSpPr>
            <a:spLocks noChangeArrowheads="1"/>
          </p:cNvSpPr>
          <p:nvPr/>
        </p:nvSpPr>
        <p:spPr bwMode="blackWhite">
          <a:xfrm>
            <a:off x="2485408" y="5623608"/>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Pandemic-Induced Frequency Decline Was Short-Lived and Has Now Normalized</a:t>
            </a:r>
          </a:p>
        </p:txBody>
      </p:sp>
      <p:sp>
        <p:nvSpPr>
          <p:cNvPr id="12" name="AutoShape 13">
            <a:extLst>
              <a:ext uri="{FF2B5EF4-FFF2-40B4-BE49-F238E27FC236}">
                <a16:creationId xmlns:a16="http://schemas.microsoft.com/office/drawing/2014/main" id="{FA3C2B08-07A3-4CD7-8653-509D9EBC5BCA}"/>
              </a:ext>
            </a:extLst>
          </p:cNvPr>
          <p:cNvSpPr>
            <a:spLocks noChangeArrowheads="1"/>
          </p:cNvSpPr>
          <p:nvPr/>
        </p:nvSpPr>
        <p:spPr bwMode="blackWhite">
          <a:xfrm>
            <a:off x="7571384" y="1144244"/>
            <a:ext cx="3109586" cy="892901"/>
          </a:xfrm>
          <a:prstGeom prst="wedgeRectCallout">
            <a:avLst>
              <a:gd name="adj1" fmla="val 42432"/>
              <a:gd name="adj2" fmla="val 97655"/>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Collision claim frequency remains somewhat below pre-pandemic levels</a:t>
            </a:r>
          </a:p>
        </p:txBody>
      </p:sp>
    </p:spTree>
    <p:extLst>
      <p:ext uri="{BB962C8B-B14F-4D97-AF65-F5344CB8AC3E}">
        <p14:creationId xmlns:p14="http://schemas.microsoft.com/office/powerpoint/2010/main" val="40648645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1996611" y="70355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America’s Deadly Highways</a:t>
            </a:r>
          </a:p>
        </p:txBody>
      </p:sp>
      <p:sp>
        <p:nvSpPr>
          <p:cNvPr id="151558" name="TextBox 5"/>
          <p:cNvSpPr txBox="1">
            <a:spLocks noChangeArrowheads="1"/>
          </p:cNvSpPr>
          <p:nvPr/>
        </p:nvSpPr>
        <p:spPr bwMode="auto">
          <a:xfrm>
            <a:off x="1886408" y="3038905"/>
            <a:ext cx="8092153" cy="3539430"/>
          </a:xfrm>
          <a:prstGeom prst="rect">
            <a:avLst/>
          </a:prstGeom>
          <a:noFill/>
          <a:ln w="9525">
            <a:noFill/>
            <a:miter lim="800000"/>
            <a:headEnd/>
            <a:tailEnd/>
          </a:ln>
        </p:spPr>
        <p:txBody>
          <a:bodyPr wrap="square">
            <a:spAutoFit/>
          </a:bodyPr>
          <a:lstStyle/>
          <a:p>
            <a:pPr algn="ctr"/>
            <a:endParaRPr lang="en-US" sz="3200" b="1" dirty="0">
              <a:solidFill>
                <a:srgbClr val="2B7299"/>
              </a:solidFill>
            </a:endParaRPr>
          </a:p>
          <a:p>
            <a:pPr algn="ctr"/>
            <a:r>
              <a:rPr lang="en-US" sz="3200" b="1" dirty="0">
                <a:solidFill>
                  <a:srgbClr val="2B7299"/>
                </a:solidFill>
              </a:rPr>
              <a:t>Motor Vehicle Fatalities Have Skyrocketed</a:t>
            </a:r>
          </a:p>
          <a:p>
            <a:pPr algn="ctr"/>
            <a:endParaRPr lang="en-US" sz="3200" b="1" dirty="0">
              <a:solidFill>
                <a:srgbClr val="2B7299"/>
              </a:solidFill>
            </a:endParaRPr>
          </a:p>
          <a:p>
            <a:pPr algn="ctr"/>
            <a:r>
              <a:rPr lang="en-US" sz="3200" b="1" i="1" dirty="0">
                <a:solidFill>
                  <a:srgbClr val="FF0000"/>
                </a:solidFill>
              </a:rPr>
              <a:t>Driver Behaviors Have Changed for the Worse, Pushing Up Fatality Rates and Claim Costs</a:t>
            </a:r>
            <a:endParaRPr lang="en-US" sz="3200" b="1" i="1" dirty="0">
              <a:solidFill>
                <a:srgbClr val="66FF33"/>
              </a:solidFill>
            </a:endParaRPr>
          </a:p>
        </p:txBody>
      </p:sp>
      <p:sp>
        <p:nvSpPr>
          <p:cNvPr id="7" name="Date Placeholder 6"/>
          <p:cNvSpPr>
            <a:spLocks noGrp="1"/>
          </p:cNvSpPr>
          <p:nvPr>
            <p:ph type="dt" sz="half" idx="10"/>
          </p:nvPr>
        </p:nvSpPr>
        <p:spPr/>
        <p:txBody>
          <a:bodyPr/>
          <a:lstStyle/>
          <a:p>
            <a:pPr>
              <a:defRPr/>
            </a:pPr>
            <a:r>
              <a:rPr lang="en-US"/>
              <a:t>12/01/09 - 9pm</a:t>
            </a:r>
          </a:p>
        </p:txBody>
      </p:sp>
    </p:spTree>
    <p:extLst>
      <p:ext uri="{BB962C8B-B14F-4D97-AF65-F5344CB8AC3E}">
        <p14:creationId xmlns:p14="http://schemas.microsoft.com/office/powerpoint/2010/main" val="12186374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show="0">
  <p:cSld>
    <p:spTree>
      <p:nvGrpSpPr>
        <p:cNvPr id="1" name="">
          <a:extLst>
            <a:ext uri="{FF2B5EF4-FFF2-40B4-BE49-F238E27FC236}">
              <a16:creationId xmlns:a16="http://schemas.microsoft.com/office/drawing/2014/main" id="{91EA19E4-1788-3CBD-76BC-29F624CDE1F5}"/>
            </a:ext>
          </a:extLst>
        </p:cNvPr>
        <p:cNvGrpSpPr/>
        <p:nvPr/>
      </p:nvGrpSpPr>
      <p:grpSpPr>
        <a:xfrm>
          <a:off x="0" y="0"/>
          <a:ext cx="0" cy="0"/>
          <a:chOff x="0" y="0"/>
          <a:chExt cx="0" cy="0"/>
        </a:xfrm>
      </p:grpSpPr>
      <p:sp>
        <p:nvSpPr>
          <p:cNvPr id="14339" name="Rectangle 105">
            <a:extLst>
              <a:ext uri="{FF2B5EF4-FFF2-40B4-BE49-F238E27FC236}">
                <a16:creationId xmlns:a16="http://schemas.microsoft.com/office/drawing/2014/main" id="{379F0B6C-7CB0-18BD-06B4-37032AF135E8}"/>
              </a:ext>
            </a:extLst>
          </p:cNvPr>
          <p:cNvSpPr>
            <a:spLocks noGrp="1" noChangeArrowheads="1"/>
          </p:cNvSpPr>
          <p:nvPr>
            <p:ph type="dt" sz="quarter" idx="10"/>
          </p:nvPr>
        </p:nvSpPr>
        <p:spPr/>
        <p:txBody>
          <a:bodyPr/>
          <a:lstStyle/>
          <a:p>
            <a:pPr>
              <a:defRPr/>
            </a:pPr>
            <a:r>
              <a:rPr lang="en-US"/>
              <a:t>12/01/09 - 9pm</a:t>
            </a:r>
          </a:p>
        </p:txBody>
      </p:sp>
      <p:sp>
        <p:nvSpPr>
          <p:cNvPr id="14341" name="Rectangle 110">
            <a:extLst>
              <a:ext uri="{FF2B5EF4-FFF2-40B4-BE49-F238E27FC236}">
                <a16:creationId xmlns:a16="http://schemas.microsoft.com/office/drawing/2014/main" id="{F0C8A630-348A-C77B-5D41-D007C4CC68AB}"/>
              </a:ext>
            </a:extLst>
          </p:cNvPr>
          <p:cNvSpPr>
            <a:spLocks noGrp="1" noChangeArrowheads="1"/>
          </p:cNvSpPr>
          <p:nvPr>
            <p:ph type="sldNum" sz="quarter" idx="12"/>
          </p:nvPr>
        </p:nvSpPr>
        <p:spPr/>
        <p:txBody>
          <a:bodyPr/>
          <a:lstStyle/>
          <a:p>
            <a:pPr>
              <a:defRPr/>
            </a:pPr>
            <a:fld id="{9E5D4AB7-0BC4-4316-806B-2997DBF9740D}" type="slidenum">
              <a:rPr lang="en-US" smtClean="0"/>
              <a:pPr>
                <a:defRPr/>
              </a:pPr>
              <a:t>76</a:t>
            </a:fld>
            <a:endParaRPr lang="en-US"/>
          </a:p>
        </p:txBody>
      </p:sp>
      <p:graphicFrame>
        <p:nvGraphicFramePr>
          <p:cNvPr id="39938" name="Object 11">
            <a:extLst>
              <a:ext uri="{FF2B5EF4-FFF2-40B4-BE49-F238E27FC236}">
                <a16:creationId xmlns:a16="http://schemas.microsoft.com/office/drawing/2014/main" id="{3D6AE14F-2EA8-650B-1D06-66C695C7FD0C}"/>
              </a:ext>
            </a:extLst>
          </p:cNvPr>
          <p:cNvGraphicFramePr>
            <a:graphicFrameLocks noChangeAspect="1"/>
          </p:cNvGraphicFramePr>
          <p:nvPr/>
        </p:nvGraphicFramePr>
        <p:xfrm>
          <a:off x="617010" y="950916"/>
          <a:ext cx="9429750" cy="4598987"/>
        </p:xfrm>
        <a:graphic>
          <a:graphicData uri="http://schemas.openxmlformats.org/presentationml/2006/ole">
            <mc:AlternateContent xmlns:mc="http://schemas.openxmlformats.org/markup-compatibility/2006">
              <mc:Choice xmlns:v="urn:schemas-microsoft-com:vml" Requires="v">
                <p:oleObj name="Chart" r:id="rId3" imgW="7839202" imgH="3819396" progId="MSGraph.Chart.8">
                  <p:embed followColorScheme="full"/>
                </p:oleObj>
              </mc:Choice>
              <mc:Fallback>
                <p:oleObj name="Chart" r:id="rId3" imgW="7839202" imgH="3819396" progId="MSGraph.Chart.8">
                  <p:embed followColorScheme="full"/>
                  <p:pic>
                    <p:nvPicPr>
                      <p:cNvPr id="39938" name="Object 11">
                        <a:extLst>
                          <a:ext uri="{FF2B5EF4-FFF2-40B4-BE49-F238E27FC236}">
                            <a16:creationId xmlns:a16="http://schemas.microsoft.com/office/drawing/2014/main" id="{3D6AE14F-2EA8-650B-1D06-66C695C7FD0C}"/>
                          </a:ext>
                        </a:extLst>
                      </p:cNvPr>
                      <p:cNvPicPr>
                        <a:picLocks noChangeAspect="1" noChangeArrowheads="1"/>
                      </p:cNvPicPr>
                      <p:nvPr/>
                    </p:nvPicPr>
                    <p:blipFill>
                      <a:blip r:embed="rId4"/>
                      <a:srcRect/>
                      <a:stretch>
                        <a:fillRect/>
                      </a:stretch>
                    </p:blipFill>
                    <p:spPr bwMode="gray">
                      <a:xfrm>
                        <a:off x="617010" y="950916"/>
                        <a:ext cx="9429750" cy="4598987"/>
                      </a:xfrm>
                      <a:prstGeom prst="rect">
                        <a:avLst/>
                      </a:prstGeom>
                      <a:noFill/>
                    </p:spPr>
                  </p:pic>
                </p:oleObj>
              </mc:Fallback>
            </mc:AlternateContent>
          </a:graphicData>
        </a:graphic>
      </p:graphicFrame>
      <p:sp>
        <p:nvSpPr>
          <p:cNvPr id="39943" name="Rectangle 3">
            <a:extLst>
              <a:ext uri="{FF2B5EF4-FFF2-40B4-BE49-F238E27FC236}">
                <a16:creationId xmlns:a16="http://schemas.microsoft.com/office/drawing/2014/main" id="{34781180-40A2-5026-D813-A25BBC729883}"/>
              </a:ext>
            </a:extLst>
          </p:cNvPr>
          <p:cNvSpPr>
            <a:spLocks noGrp="1" noChangeArrowheads="1"/>
          </p:cNvSpPr>
          <p:nvPr>
            <p:ph type="title"/>
          </p:nvPr>
        </p:nvSpPr>
        <p:spPr/>
        <p:txBody>
          <a:bodyPr/>
          <a:lstStyle/>
          <a:p>
            <a:r>
              <a:rPr lang="en-US" sz="3200" dirty="0"/>
              <a:t>Traffic Fatalities in the U.S., 2000-2024</a:t>
            </a:r>
          </a:p>
        </p:txBody>
      </p:sp>
      <p:sp>
        <p:nvSpPr>
          <p:cNvPr id="2079752" name="AutoShape 8">
            <a:extLst>
              <a:ext uri="{FF2B5EF4-FFF2-40B4-BE49-F238E27FC236}">
                <a16:creationId xmlns:a16="http://schemas.microsoft.com/office/drawing/2014/main" id="{B2B222CA-5C38-A540-A86C-24F09FD61789}"/>
              </a:ext>
            </a:extLst>
          </p:cNvPr>
          <p:cNvSpPr>
            <a:spLocks noChangeArrowheads="1"/>
          </p:cNvSpPr>
          <p:nvPr/>
        </p:nvSpPr>
        <p:spPr bwMode="blackWhite">
          <a:xfrm>
            <a:off x="4560338" y="1543909"/>
            <a:ext cx="2440515" cy="807981"/>
          </a:xfrm>
          <a:prstGeom prst="wedgeRectCallout">
            <a:avLst>
              <a:gd name="adj1" fmla="val -15409"/>
              <a:gd name="adj2" fmla="val 16647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Financial Crisis/ ”Great Recession” –fatalities fell 25.4%</a:t>
            </a:r>
          </a:p>
        </p:txBody>
      </p:sp>
      <p:sp>
        <p:nvSpPr>
          <p:cNvPr id="11" name="AutoShape 7">
            <a:extLst>
              <a:ext uri="{FF2B5EF4-FFF2-40B4-BE49-F238E27FC236}">
                <a16:creationId xmlns:a16="http://schemas.microsoft.com/office/drawing/2014/main" id="{A774D353-7E94-DFF2-B968-D90092F8F186}"/>
              </a:ext>
            </a:extLst>
          </p:cNvPr>
          <p:cNvSpPr>
            <a:spLocks noChangeArrowheads="1"/>
          </p:cNvSpPr>
          <p:nvPr/>
        </p:nvSpPr>
        <p:spPr bwMode="blackWhite">
          <a:xfrm>
            <a:off x="8973749" y="73365"/>
            <a:ext cx="3110304" cy="1195759"/>
          </a:xfrm>
          <a:prstGeom prst="wedgeRectCallout">
            <a:avLst>
              <a:gd name="adj1" fmla="val -60641"/>
              <a:gd name="adj2" fmla="val 583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During COVID, fatalities surged by 7.3% in 2020 and 10.1% in 2021 (up 18.1% since 2019)</a:t>
            </a:r>
          </a:p>
        </p:txBody>
      </p:sp>
      <p:sp>
        <p:nvSpPr>
          <p:cNvPr id="14" name="Rectangle 4">
            <a:extLst>
              <a:ext uri="{FF2B5EF4-FFF2-40B4-BE49-F238E27FC236}">
                <a16:creationId xmlns:a16="http://schemas.microsoft.com/office/drawing/2014/main" id="{88B8FA0A-E300-569C-4808-2DAEBFDA7661}"/>
              </a:ext>
            </a:extLst>
          </p:cNvPr>
          <p:cNvSpPr>
            <a:spLocks noChangeArrowheads="1"/>
          </p:cNvSpPr>
          <p:nvPr/>
        </p:nvSpPr>
        <p:spPr bwMode="auto">
          <a:xfrm>
            <a:off x="-248262" y="6488509"/>
            <a:ext cx="12475029" cy="426271"/>
          </a:xfrm>
          <a:prstGeom prst="rect">
            <a:avLst/>
          </a:prstGeom>
          <a:noFill/>
          <a:ln w="9525">
            <a:noFill/>
            <a:miter lim="800000"/>
            <a:headEnd/>
            <a:tailEnd/>
          </a:ln>
        </p:spPr>
        <p:txBody>
          <a:bodyPr wrap="square" lIns="365760" tIns="0" rIns="0" bIns="137160" anchor="b">
            <a:spAutoFit/>
          </a:bodyPr>
          <a:lstStyle/>
          <a:p>
            <a:pPr>
              <a:lnSpc>
                <a:spcPct val="85000"/>
              </a:lnSpc>
              <a:spcBef>
                <a:spcPct val="25000"/>
              </a:spcBef>
              <a:buClr>
                <a:schemeClr val="accent2"/>
              </a:buClr>
            </a:pPr>
            <a:r>
              <a:rPr lang="en-US" sz="1100" dirty="0"/>
              <a:t>Source: Insurance Institute for Highway Safety and Highway Loss Data Institute: </a:t>
            </a:r>
            <a:r>
              <a:rPr lang="en-US" sz="1100" dirty="0">
                <a:hlinkClick r:id="rId5"/>
              </a:rPr>
              <a:t>https://www.iihs.org/iihs/topics/t/general-statistics/fatalityfacts/overview-of-fatality-facts</a:t>
            </a:r>
            <a:r>
              <a:rPr lang="en-US" sz="1100" dirty="0"/>
              <a:t> and NHTSA: </a:t>
            </a:r>
            <a:r>
              <a:rPr lang="en-US" sz="1100" dirty="0">
                <a:hlinkClick r:id="rId6"/>
              </a:rPr>
              <a:t>https://crashstats.nhtsa.dot.gov/Api/Public/ViewPublication/813670#</a:t>
            </a:r>
            <a:r>
              <a:rPr lang="en-US" sz="1100" dirty="0"/>
              <a:t>; Risk and Uncertainty Management Center, University of South Carolina.</a:t>
            </a:r>
          </a:p>
        </p:txBody>
      </p:sp>
      <p:sp>
        <p:nvSpPr>
          <p:cNvPr id="15" name="Rectangle 6">
            <a:extLst>
              <a:ext uri="{FF2B5EF4-FFF2-40B4-BE49-F238E27FC236}">
                <a16:creationId xmlns:a16="http://schemas.microsoft.com/office/drawing/2014/main" id="{40887483-5B63-D2FE-1B51-7A42DBDDF2F3}"/>
              </a:ext>
            </a:extLst>
          </p:cNvPr>
          <p:cNvSpPr>
            <a:spLocks noChangeArrowheads="1"/>
          </p:cNvSpPr>
          <p:nvPr/>
        </p:nvSpPr>
        <p:spPr bwMode="blackWhite">
          <a:xfrm>
            <a:off x="1016000" y="5529138"/>
            <a:ext cx="8054641" cy="6411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rgbClr val="FFFFFF"/>
              </a:buClr>
              <a:buFontTx/>
              <a:buNone/>
            </a:pPr>
            <a:r>
              <a:rPr lang="en-US" altLang="en-US" sz="1800" b="1" dirty="0">
                <a:solidFill>
                  <a:srgbClr val="FFFFFF"/>
                </a:solidFill>
              </a:rPr>
              <a:t>Extraordinary Increase in Poor Driving Behaviors in 2020 -2023 Contributed to Sharply Higher Auto Fatalities</a:t>
            </a:r>
          </a:p>
        </p:txBody>
      </p:sp>
      <p:sp>
        <p:nvSpPr>
          <p:cNvPr id="2" name="AutoShape 8">
            <a:extLst>
              <a:ext uri="{FF2B5EF4-FFF2-40B4-BE49-F238E27FC236}">
                <a16:creationId xmlns:a16="http://schemas.microsoft.com/office/drawing/2014/main" id="{1E4F0396-5757-13F8-C99B-84353BC92901}"/>
              </a:ext>
            </a:extLst>
          </p:cNvPr>
          <p:cNvSpPr>
            <a:spLocks noChangeArrowheads="1"/>
          </p:cNvSpPr>
          <p:nvPr/>
        </p:nvSpPr>
        <p:spPr bwMode="blackWhite">
          <a:xfrm>
            <a:off x="10173757" y="1404977"/>
            <a:ext cx="2018243" cy="1412202"/>
          </a:xfrm>
          <a:prstGeom prst="wedgeRectCallout">
            <a:avLst>
              <a:gd name="adj1" fmla="val -94420"/>
              <a:gd name="adj2" fmla="val -397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Fatalities remained elevated in 2022 but fell slightly, by 1.0%</a:t>
            </a:r>
          </a:p>
        </p:txBody>
      </p:sp>
      <p:sp>
        <p:nvSpPr>
          <p:cNvPr id="3" name="AutoShape 8">
            <a:extLst>
              <a:ext uri="{FF2B5EF4-FFF2-40B4-BE49-F238E27FC236}">
                <a16:creationId xmlns:a16="http://schemas.microsoft.com/office/drawing/2014/main" id="{7CC4FEDF-7B2E-5E10-CB0E-6D11F71DD0AE}"/>
              </a:ext>
            </a:extLst>
          </p:cNvPr>
          <p:cNvSpPr>
            <a:spLocks noChangeArrowheads="1"/>
          </p:cNvSpPr>
          <p:nvPr/>
        </p:nvSpPr>
        <p:spPr bwMode="blackWhite">
          <a:xfrm>
            <a:off x="10173756" y="2918871"/>
            <a:ext cx="2018243" cy="1881086"/>
          </a:xfrm>
          <a:prstGeom prst="wedgeRectCallout">
            <a:avLst>
              <a:gd name="adj1" fmla="val -83749"/>
              <a:gd name="adj2" fmla="val -5087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Fatalities in 2023 were down 3.8%, but were still 12.5% above pre-COVID (2019) levels</a:t>
            </a:r>
          </a:p>
        </p:txBody>
      </p:sp>
      <p:sp>
        <p:nvSpPr>
          <p:cNvPr id="4" name="AutoShape 8">
            <a:extLst>
              <a:ext uri="{FF2B5EF4-FFF2-40B4-BE49-F238E27FC236}">
                <a16:creationId xmlns:a16="http://schemas.microsoft.com/office/drawing/2014/main" id="{509FD3EB-DA32-2EDE-7D1E-3DDAA7AA5A85}"/>
              </a:ext>
            </a:extLst>
          </p:cNvPr>
          <p:cNvSpPr>
            <a:spLocks noChangeArrowheads="1"/>
          </p:cNvSpPr>
          <p:nvPr/>
        </p:nvSpPr>
        <p:spPr bwMode="blackWhite">
          <a:xfrm>
            <a:off x="10166878" y="4967841"/>
            <a:ext cx="2018243" cy="1274792"/>
          </a:xfrm>
          <a:prstGeom prst="wedgeRectCallout">
            <a:avLst>
              <a:gd name="adj1" fmla="val -65460"/>
              <a:gd name="adj2" fmla="val -49773"/>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Fatalities in 2024 were down 3.8% from 2023</a:t>
            </a:r>
          </a:p>
        </p:txBody>
      </p:sp>
    </p:spTree>
    <p:extLst>
      <p:ext uri="{BB962C8B-B14F-4D97-AF65-F5344CB8AC3E}">
        <p14:creationId xmlns:p14="http://schemas.microsoft.com/office/powerpoint/2010/main" val="34306788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079752"/>
                                        </p:tgtEl>
                                        <p:attrNameLst>
                                          <p:attrName>style.visibility</p:attrName>
                                        </p:attrNameLst>
                                      </p:cBhvr>
                                      <p:to>
                                        <p:strVal val="visible"/>
                                      </p:to>
                                    </p:set>
                                    <p:animEffect transition="in" filter="wipe(right)">
                                      <p:cBhvr>
                                        <p:cTn id="7" dur="500"/>
                                        <p:tgtEl>
                                          <p:spTgt spid="2079752"/>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3" presetClass="entr" presetSubtype="16" fill="hold" grpId="0" nodeType="after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2" fill="hold" grpId="0" nodeType="afterEffect">
                                  <p:stCondLst>
                                    <p:cond delay="70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par>
                          <p:cTn id="25" fill="hold">
                            <p:stCondLst>
                              <p:cond delay="6300"/>
                            </p:stCondLst>
                            <p:childTnLst>
                              <p:par>
                                <p:cTn id="26" presetID="22" presetClass="entr" presetSubtype="2" fill="hold" grpId="0" nodeType="afterEffect">
                                  <p:stCondLst>
                                    <p:cond delay="70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2" grpId="0" animBg="1"/>
      <p:bldP spid="11" grpId="0" animBg="1"/>
      <p:bldP spid="15" grpId="0" animBg="1"/>
      <p:bldP spid="2" grpId="0" animBg="1"/>
      <p:bldP spid="3" grpId="0" animBg="1"/>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136072" y="154900"/>
            <a:ext cx="7910513" cy="860425"/>
          </a:xfrm>
        </p:spPr>
        <p:txBody>
          <a:bodyPr/>
          <a:lstStyle/>
          <a:p>
            <a:r>
              <a:rPr lang="en-US" dirty="0"/>
              <a:t>Motor Vehicle Crash Deaths per 100 Million Vehicle Miles Traveled, 2024</a:t>
            </a:r>
            <a:endParaRPr lang="en-US" baseline="30000" dirty="0"/>
          </a:p>
        </p:txBody>
      </p:sp>
      <p:graphicFrame>
        <p:nvGraphicFramePr>
          <p:cNvPr id="58370" name="Object 3"/>
          <p:cNvGraphicFramePr>
            <a:graphicFrameLocks/>
          </p:cNvGraphicFramePr>
          <p:nvPr/>
        </p:nvGraphicFramePr>
        <p:xfrm>
          <a:off x="481289" y="2174771"/>
          <a:ext cx="10091395" cy="3880060"/>
        </p:xfrm>
        <a:graphic>
          <a:graphicData uri="http://schemas.openxmlformats.org/presentationml/2006/ole">
            <mc:AlternateContent xmlns:mc="http://schemas.openxmlformats.org/markup-compatibility/2006">
              <mc:Choice xmlns:v="urn:schemas-microsoft-com:vml" Requires="v">
                <p:oleObj name="Chart" r:id="rId3" imgW="8420114" imgH="3657446" progId="MSGraph.Chart.8">
                  <p:embed followColorScheme="full"/>
                </p:oleObj>
              </mc:Choice>
              <mc:Fallback>
                <p:oleObj name="Chart" r:id="rId3" imgW="8420114" imgH="3657446" progId="MSGraph.Chart.8">
                  <p:embed followColorScheme="full"/>
                  <p:pic>
                    <p:nvPicPr>
                      <p:cNvPr id="58370" name="Object 3"/>
                      <p:cNvPicPr>
                        <a:picLocks noChangeArrowheads="1"/>
                      </p:cNvPicPr>
                      <p:nvPr/>
                    </p:nvPicPr>
                    <p:blipFill>
                      <a:blip r:embed="rId4"/>
                      <a:srcRect/>
                      <a:stretch>
                        <a:fillRect/>
                      </a:stretch>
                    </p:blipFill>
                    <p:spPr bwMode="auto">
                      <a:xfrm>
                        <a:off x="481289" y="2174771"/>
                        <a:ext cx="10091395" cy="3880060"/>
                      </a:xfrm>
                      <a:prstGeom prst="rect">
                        <a:avLst/>
                      </a:prstGeom>
                      <a:noFill/>
                      <a:ln>
                        <a:noFill/>
                      </a:ln>
                      <a:effectLst/>
                    </p:spPr>
                  </p:pic>
                </p:oleObj>
              </mc:Fallback>
            </mc:AlternateContent>
          </a:graphicData>
        </a:graphic>
      </p:graphicFrame>
      <p:sp>
        <p:nvSpPr>
          <p:cNvPr id="58373" name="Rectangle 5"/>
          <p:cNvSpPr>
            <a:spLocks noChangeArrowheads="1"/>
          </p:cNvSpPr>
          <p:nvPr/>
        </p:nvSpPr>
        <p:spPr bwMode="auto">
          <a:xfrm>
            <a:off x="136072" y="6463277"/>
            <a:ext cx="11939814" cy="394723"/>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50" dirty="0"/>
              <a:t>Sources: DOT Federal Highway Administration, NHTSA Fatality Analysis Reporting System, </a:t>
            </a:r>
            <a:r>
              <a:rPr lang="en-US" sz="1050" i="1" dirty="0"/>
              <a:t>Early Estimate of Motor Vehicle Traffic Fatalities in 2024</a:t>
            </a:r>
            <a:r>
              <a:rPr lang="en-US" sz="1050" dirty="0"/>
              <a:t>.  Accessed at: </a:t>
            </a:r>
            <a:r>
              <a:rPr lang="en-US" sz="1050" dirty="0">
                <a:hlinkClick r:id="rId5"/>
              </a:rPr>
              <a:t>https://crashstats.nhtsa.dot.gov/Api/Public/ViewPublication/813710</a:t>
            </a:r>
            <a:r>
              <a:rPr lang="en-US" sz="1050" dirty="0"/>
              <a:t>. </a:t>
            </a:r>
          </a:p>
        </p:txBody>
      </p:sp>
      <p:sp>
        <p:nvSpPr>
          <p:cNvPr id="58374" name="Rectangle 6"/>
          <p:cNvSpPr>
            <a:spLocks noChangeArrowheads="1"/>
          </p:cNvSpPr>
          <p:nvPr/>
        </p:nvSpPr>
        <p:spPr bwMode="black">
          <a:xfrm rot="16200000">
            <a:off x="-920034" y="3597153"/>
            <a:ext cx="2591630" cy="221599"/>
          </a:xfrm>
          <a:prstGeom prst="rect">
            <a:avLst/>
          </a:prstGeom>
          <a:noFill/>
          <a:ln w="9525" algn="ctr">
            <a:noFill/>
            <a:miter lim="800000"/>
            <a:headEnd/>
            <a:tailEnd/>
          </a:ln>
        </p:spPr>
        <p:txBody>
          <a:bodyPr wrap="square" lIns="0" tIns="0" rIns="0" bIns="0">
            <a:spAutoFit/>
          </a:bodyPr>
          <a:lstStyle/>
          <a:p>
            <a:pPr defTabSz="85723" eaLnBrk="0" hangingPunct="0">
              <a:lnSpc>
                <a:spcPct val="90000"/>
              </a:lnSpc>
              <a:spcBef>
                <a:spcPct val="20000"/>
              </a:spcBef>
            </a:pPr>
            <a:r>
              <a:rPr lang="en-US" sz="1600" b="1" dirty="0">
                <a:solidFill>
                  <a:srgbClr val="225A7A"/>
                </a:solidFill>
              </a:rPr>
              <a:t>Deaths per 100M VMT</a:t>
            </a:r>
          </a:p>
        </p:txBody>
      </p:sp>
      <p:sp>
        <p:nvSpPr>
          <p:cNvPr id="8" name="AutoShape 7"/>
          <p:cNvSpPr>
            <a:spLocks noChangeArrowheads="1"/>
          </p:cNvSpPr>
          <p:nvPr/>
        </p:nvSpPr>
        <p:spPr bwMode="blackWhite">
          <a:xfrm>
            <a:off x="3022194" y="1120600"/>
            <a:ext cx="5113138" cy="1685746"/>
          </a:xfrm>
          <a:prstGeom prst="wedgeRectCallout">
            <a:avLst>
              <a:gd name="adj1" fmla="val -76067"/>
              <a:gd name="adj2" fmla="val 38976"/>
            </a:avLst>
          </a:prstGeom>
          <a:solidFill>
            <a:srgbClr val="FF0000"/>
          </a:solidFill>
          <a:ln w="28575" algn="ctr">
            <a:solidFill>
              <a:schemeClr val="bg1"/>
            </a:solidFill>
            <a:miter lim="800000"/>
            <a:headEnd/>
            <a:tailEnd/>
          </a:ln>
          <a:effectLst/>
        </p:spPr>
        <p:txBody>
          <a:bodyPr lIns="91440" tIns="68580" rIns="91440" bIns="6858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a:cs typeface="Arial"/>
              </a:rPr>
              <a:t>South Carolina has the second highest motor vehicle fatality rate in the US (up from 3</a:t>
            </a:r>
            <a:r>
              <a:rPr lang="en-US" b="1" baseline="30000" dirty="0">
                <a:solidFill>
                  <a:schemeClr val="bg1"/>
                </a:solidFill>
                <a:latin typeface="Arial"/>
                <a:cs typeface="Arial"/>
              </a:rPr>
              <a:t>rd</a:t>
            </a:r>
            <a:r>
              <a:rPr lang="en-US" b="1" dirty="0">
                <a:solidFill>
                  <a:schemeClr val="bg1"/>
                </a:solidFill>
                <a:latin typeface="Arial"/>
                <a:cs typeface="Arial"/>
              </a:rPr>
              <a:t> in 2023). Fatality rates are 42.5% higher than the US average of 1.20 and more than twice that of the best states.  SC’s fatality is also higher than nearby states.</a:t>
            </a:r>
            <a:endParaRPr lang="en-US" b="1" i="1" dirty="0">
              <a:solidFill>
                <a:schemeClr val="bg1"/>
              </a:solidFill>
              <a:latin typeface="Arial"/>
              <a:cs typeface="Arial"/>
            </a:endParaRPr>
          </a:p>
        </p:txBody>
      </p:sp>
      <p:sp>
        <p:nvSpPr>
          <p:cNvPr id="2" name="AutoShape 7">
            <a:extLst>
              <a:ext uri="{FF2B5EF4-FFF2-40B4-BE49-F238E27FC236}">
                <a16:creationId xmlns:a16="http://schemas.microsoft.com/office/drawing/2014/main" id="{E3283FFF-AB20-5439-BC06-5CE2B5D75274}"/>
              </a:ext>
            </a:extLst>
          </p:cNvPr>
          <p:cNvSpPr>
            <a:spLocks noChangeArrowheads="1"/>
          </p:cNvSpPr>
          <p:nvPr/>
        </p:nvSpPr>
        <p:spPr bwMode="blackWhite">
          <a:xfrm>
            <a:off x="9169806" y="2292885"/>
            <a:ext cx="2030561" cy="1324651"/>
          </a:xfrm>
          <a:prstGeom prst="wedgeRectCallout">
            <a:avLst>
              <a:gd name="adj1" fmla="val -34361"/>
              <a:gd name="adj2" fmla="val 82115"/>
            </a:avLst>
          </a:prstGeom>
          <a:solidFill>
            <a:srgbClr val="225A7A"/>
          </a:solidFill>
          <a:ln w="28575" algn="ctr">
            <a:solidFill>
              <a:schemeClr val="bg1"/>
            </a:solidFill>
            <a:miter lim="800000"/>
            <a:headEnd/>
            <a:tailEnd/>
          </a:ln>
          <a:effectLst/>
        </p:spPr>
        <p:txBody>
          <a:bodyPr lIns="91440" tIns="68580" rIns="91440" bIns="6858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a:cs typeface="Arial"/>
              </a:rPr>
              <a:t>SC’s fatality rate is more than double that of the 5 best states</a:t>
            </a:r>
            <a:endParaRPr lang="en-US" sz="1600" b="1" i="1" dirty="0">
              <a:solidFill>
                <a:schemeClr val="bg1"/>
              </a:solidFill>
              <a:latin typeface="Arial"/>
              <a:cs typeface="Arial"/>
            </a:endParaRPr>
          </a:p>
        </p:txBody>
      </p:sp>
      <p:sp>
        <p:nvSpPr>
          <p:cNvPr id="3" name="TextBox 2">
            <a:extLst>
              <a:ext uri="{FF2B5EF4-FFF2-40B4-BE49-F238E27FC236}">
                <a16:creationId xmlns:a16="http://schemas.microsoft.com/office/drawing/2014/main" id="{2C651F8D-9156-4047-9585-F86CC7643116}"/>
              </a:ext>
            </a:extLst>
          </p:cNvPr>
          <p:cNvSpPr txBox="1"/>
          <p:nvPr/>
        </p:nvSpPr>
        <p:spPr>
          <a:xfrm>
            <a:off x="1776374" y="5971037"/>
            <a:ext cx="2554664" cy="369332"/>
          </a:xfrm>
          <a:prstGeom prst="rect">
            <a:avLst/>
          </a:prstGeom>
          <a:noFill/>
        </p:spPr>
        <p:txBody>
          <a:bodyPr wrap="square" rtlCol="0">
            <a:spAutoFit/>
          </a:bodyPr>
          <a:lstStyle/>
          <a:p>
            <a:pPr algn="ctr"/>
            <a:r>
              <a:rPr lang="en-US" b="1" dirty="0"/>
              <a:t>Top 10 Highest</a:t>
            </a:r>
          </a:p>
        </p:txBody>
      </p:sp>
      <p:sp>
        <p:nvSpPr>
          <p:cNvPr id="11" name="TextBox 10">
            <a:extLst>
              <a:ext uri="{FF2B5EF4-FFF2-40B4-BE49-F238E27FC236}">
                <a16:creationId xmlns:a16="http://schemas.microsoft.com/office/drawing/2014/main" id="{B0B9771D-25F8-42F5-A7A5-BF9E2A219C35}"/>
              </a:ext>
            </a:extLst>
          </p:cNvPr>
          <p:cNvSpPr txBox="1"/>
          <p:nvPr/>
        </p:nvSpPr>
        <p:spPr>
          <a:xfrm>
            <a:off x="5731631" y="5971037"/>
            <a:ext cx="2554664" cy="369332"/>
          </a:xfrm>
          <a:prstGeom prst="rect">
            <a:avLst/>
          </a:prstGeom>
          <a:noFill/>
        </p:spPr>
        <p:txBody>
          <a:bodyPr wrap="square" rtlCol="0">
            <a:spAutoFit/>
          </a:bodyPr>
          <a:lstStyle/>
          <a:p>
            <a:pPr algn="ctr"/>
            <a:r>
              <a:rPr lang="en-US" b="1" dirty="0"/>
              <a:t>Nearby States</a:t>
            </a:r>
          </a:p>
        </p:txBody>
      </p:sp>
      <p:sp>
        <p:nvSpPr>
          <p:cNvPr id="12" name="TextBox 11">
            <a:extLst>
              <a:ext uri="{FF2B5EF4-FFF2-40B4-BE49-F238E27FC236}">
                <a16:creationId xmlns:a16="http://schemas.microsoft.com/office/drawing/2014/main" id="{AE0F68B7-D4B8-4DF4-A054-305118239DC6}"/>
              </a:ext>
            </a:extLst>
          </p:cNvPr>
          <p:cNvSpPr txBox="1"/>
          <p:nvPr/>
        </p:nvSpPr>
        <p:spPr>
          <a:xfrm>
            <a:off x="8234328" y="5971037"/>
            <a:ext cx="2554664" cy="369332"/>
          </a:xfrm>
          <a:prstGeom prst="rect">
            <a:avLst/>
          </a:prstGeom>
          <a:noFill/>
        </p:spPr>
        <p:txBody>
          <a:bodyPr wrap="square" rtlCol="0">
            <a:spAutoFit/>
          </a:bodyPr>
          <a:lstStyle/>
          <a:p>
            <a:pPr algn="ctr"/>
            <a:r>
              <a:rPr lang="en-US" b="1" dirty="0"/>
              <a:t>5 Lowest States</a:t>
            </a:r>
          </a:p>
        </p:txBody>
      </p:sp>
    </p:spTree>
    <p:extLst>
      <p:ext uri="{BB962C8B-B14F-4D97-AF65-F5344CB8AC3E}">
        <p14:creationId xmlns:p14="http://schemas.microsoft.com/office/powerpoint/2010/main" val="15980634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1524000" y="6556380"/>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78</a:t>
            </a:fld>
            <a:endParaRPr lang="en-US" sz="900">
              <a:solidFill>
                <a:schemeClr val="bg1"/>
              </a:solidFill>
            </a:endParaRPr>
          </a:p>
        </p:txBody>
      </p:sp>
      <p:sp>
        <p:nvSpPr>
          <p:cNvPr id="1924102" name="Rectangle 6"/>
          <p:cNvSpPr>
            <a:spLocks noChangeArrowheads="1"/>
          </p:cNvSpPr>
          <p:nvPr/>
        </p:nvSpPr>
        <p:spPr bwMode="blackWhite">
          <a:xfrm>
            <a:off x="1976438" y="996043"/>
            <a:ext cx="8239125" cy="224840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Commercial Lines Growth</a:t>
            </a:r>
          </a:p>
          <a:p>
            <a:pPr algn="ctr" defTabSz="114300">
              <a:lnSpc>
                <a:spcPct val="95000"/>
              </a:lnSpc>
              <a:spcBef>
                <a:spcPct val="25000"/>
              </a:spcBef>
            </a:pPr>
            <a:r>
              <a:rPr lang="en-US" sz="4400" b="1" dirty="0">
                <a:solidFill>
                  <a:srgbClr val="FFFFFF"/>
                </a:solidFill>
              </a:rPr>
              <a:t>&amp; Pricing Cyclicality</a:t>
            </a:r>
          </a:p>
        </p:txBody>
      </p:sp>
      <p:sp>
        <p:nvSpPr>
          <p:cNvPr id="7" name="TextBox 5"/>
          <p:cNvSpPr txBox="1">
            <a:spLocks noChangeArrowheads="1"/>
          </p:cNvSpPr>
          <p:nvPr/>
        </p:nvSpPr>
        <p:spPr bwMode="auto">
          <a:xfrm>
            <a:off x="1705036" y="3623142"/>
            <a:ext cx="8643879" cy="1077218"/>
          </a:xfrm>
          <a:prstGeom prst="rect">
            <a:avLst/>
          </a:prstGeom>
          <a:noFill/>
          <a:ln w="9525">
            <a:noFill/>
            <a:miter lim="800000"/>
            <a:headEnd/>
            <a:tailEnd/>
          </a:ln>
        </p:spPr>
        <p:txBody>
          <a:bodyPr wrap="square">
            <a:spAutoFit/>
          </a:bodyPr>
          <a:lstStyle/>
          <a:p>
            <a:pPr algn="ctr"/>
            <a:r>
              <a:rPr lang="en-US" sz="3200" b="1" dirty="0">
                <a:solidFill>
                  <a:srgbClr val="225A7A"/>
                </a:solidFill>
              </a:rPr>
              <a:t>Economic and Tort Environment Create Pricing Pressure</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78</a:t>
            </a:fld>
            <a:endParaRPr lang="en-US"/>
          </a:p>
        </p:txBody>
      </p:sp>
    </p:spTree>
    <p:extLst>
      <p:ext uri="{BB962C8B-B14F-4D97-AF65-F5344CB8AC3E}">
        <p14:creationId xmlns:p14="http://schemas.microsoft.com/office/powerpoint/2010/main" val="9249803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8" name="Rectangle 3"/>
          <p:cNvSpPr>
            <a:spLocks noGrp="1" noChangeArrowheads="1"/>
          </p:cNvSpPr>
          <p:nvPr>
            <p:ph type="title"/>
          </p:nvPr>
        </p:nvSpPr>
        <p:spPr>
          <a:xfrm>
            <a:off x="253151" y="30532"/>
            <a:ext cx="9466036" cy="860425"/>
          </a:xfrm>
        </p:spPr>
        <p:txBody>
          <a:bodyPr/>
          <a:lstStyle/>
          <a:p>
            <a:r>
              <a:rPr lang="en-US" dirty="0"/>
              <a:t>CIAB: Average Commercial Rate Change, All Lines, 2011:Q1–2025:Q2</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val="2352526693"/>
              </p:ext>
            </p:extLst>
          </p:nvPr>
        </p:nvGraphicFramePr>
        <p:xfrm>
          <a:off x="620486" y="1320800"/>
          <a:ext cx="10646227" cy="5092700"/>
        </p:xfrm>
        <a:graphic>
          <a:graphicData uri="http://schemas.openxmlformats.org/presentationml/2006/ole">
            <mc:AlternateContent xmlns:mc="http://schemas.openxmlformats.org/markup-compatibility/2006">
              <mc:Choice xmlns:v="urn:schemas-microsoft-com:vml" Requires="v">
                <p:oleObj name="Chart" r:id="rId3" imgW="8572457" imgH="4771986" progId="MSGraph.Chart.8">
                  <p:embed followColorScheme="full"/>
                </p:oleObj>
              </mc:Choice>
              <mc:Fallback>
                <p:oleObj name="Chart" r:id="rId3" imgW="8572457" imgH="4771986" progId="MSGraph.Chart.8">
                  <p:embed followColorScheme="full"/>
                  <p:pic>
                    <p:nvPicPr>
                      <p:cNvPr id="7200771" name="Object 2"/>
                      <p:cNvPicPr>
                        <a:picLocks noGrp="1" noChangeAspect="1" noChangeArrowheads="1"/>
                      </p:cNvPicPr>
                      <p:nvPr/>
                    </p:nvPicPr>
                    <p:blipFill>
                      <a:blip r:embed="rId4"/>
                      <a:srcRect/>
                      <a:stretch>
                        <a:fillRect/>
                      </a:stretch>
                    </p:blipFill>
                    <p:spPr bwMode="auto">
                      <a:xfrm>
                        <a:off x="620486" y="1320800"/>
                        <a:ext cx="10646227" cy="5092700"/>
                      </a:xfrm>
                      <a:prstGeom prst="rect">
                        <a:avLst/>
                      </a:prstGeom>
                      <a:noFill/>
                    </p:spPr>
                  </p:pic>
                </p:oleObj>
              </mc:Fallback>
            </mc:AlternateContent>
          </a:graphicData>
        </a:graphic>
      </p:graphicFrame>
      <p:sp useBgFill="1">
        <p:nvSpPr>
          <p:cNvPr id="100359" name="Rectangle 4"/>
          <p:cNvSpPr>
            <a:spLocks noChangeArrowheads="1"/>
          </p:cNvSpPr>
          <p:nvPr/>
        </p:nvSpPr>
        <p:spPr bwMode="auto">
          <a:xfrm>
            <a:off x="253151" y="6414802"/>
            <a:ext cx="8790040" cy="443198"/>
          </a:xfrm>
          <a:prstGeom prst="rect">
            <a:avLst/>
          </a:prstGeom>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tabLst>
                <a:tab pos="112713" algn="r"/>
              </a:tabLst>
            </a:pPr>
            <a:r>
              <a:rPr lang="en-US" sz="1100" dirty="0"/>
              <a:t>Note: CIAB data cited here are based on a survey. Rate changes earned by individual insurers can and do vary, potentially substantially.</a:t>
            </a:r>
          </a:p>
          <a:p>
            <a:pPr marL="63500" indent="-63500" eaLnBrk="0" hangingPunct="0">
              <a:lnSpc>
                <a:spcPct val="90000"/>
              </a:lnSpc>
              <a:buClr>
                <a:schemeClr val="accent2"/>
              </a:buClr>
              <a:tabLst>
                <a:tab pos="112713" algn="r"/>
              </a:tabLst>
            </a:pPr>
            <a:r>
              <a:rPr lang="en-US" sz="1100" dirty="0"/>
              <a:t>Source:  Council of Insurance Agents &amp; Brokers; Center for Risk and Uncertainty Management, Univ. of South Carolina.</a:t>
            </a:r>
          </a:p>
        </p:txBody>
      </p:sp>
      <p:sp>
        <p:nvSpPr>
          <p:cNvPr id="7200776" name="AutoShape 8"/>
          <p:cNvSpPr>
            <a:spLocks noChangeArrowheads="1"/>
          </p:cNvSpPr>
          <p:nvPr/>
        </p:nvSpPr>
        <p:spPr bwMode="blackWhite">
          <a:xfrm>
            <a:off x="9043191" y="648618"/>
            <a:ext cx="2417633" cy="759243"/>
          </a:xfrm>
          <a:prstGeom prst="wedgeRectCallout">
            <a:avLst>
              <a:gd name="adj1" fmla="val 11722"/>
              <a:gd name="adj2" fmla="val 104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Rate increases peaked in 2020 but continued throughout 2021-2024</a:t>
            </a:r>
          </a:p>
        </p:txBody>
      </p:sp>
      <p:sp>
        <p:nvSpPr>
          <p:cNvPr id="100362" name="Rectangle 8"/>
          <p:cNvSpPr>
            <a:spLocks noChangeArrowheads="1"/>
          </p:cNvSpPr>
          <p:nvPr/>
        </p:nvSpPr>
        <p:spPr bwMode="black">
          <a:xfrm>
            <a:off x="426375" y="116552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1" name="AutoShape 6"/>
          <p:cNvSpPr>
            <a:spLocks noChangeArrowheads="1"/>
          </p:cNvSpPr>
          <p:nvPr/>
        </p:nvSpPr>
        <p:spPr bwMode="blackWhite">
          <a:xfrm>
            <a:off x="1894554" y="4046054"/>
            <a:ext cx="1951038" cy="1303606"/>
          </a:xfrm>
          <a:prstGeom prst="wedgeRectCallout">
            <a:avLst>
              <a:gd name="adj1" fmla="val -42352"/>
              <a:gd name="adj2" fmla="val -1029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Renewals turned positive in late 2011 in the wake of record tornado losses and Superstorm Sandy</a:t>
            </a:r>
          </a:p>
        </p:txBody>
      </p:sp>
      <p:sp>
        <p:nvSpPr>
          <p:cNvPr id="10" name="AutoShape 7"/>
          <p:cNvSpPr>
            <a:spLocks noChangeArrowheads="1"/>
          </p:cNvSpPr>
          <p:nvPr/>
        </p:nvSpPr>
        <p:spPr bwMode="blackWhite">
          <a:xfrm>
            <a:off x="5233482" y="4196854"/>
            <a:ext cx="5384114" cy="1478198"/>
          </a:xfrm>
          <a:prstGeom prst="wedgeRectCallout">
            <a:avLst>
              <a:gd name="adj1" fmla="val 19110"/>
              <a:gd name="adj2" fmla="val -10572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rgbClr val="FFFFFF"/>
                </a:solidFill>
              </a:rPr>
              <a:t>High CAT losses and poor underwriting results in recent years combined with inflation, litigation, reduced capacity, higher reinsurance costs, lower interest rates (until 2022) and increased uncertainty exerted significant pressure on markets with overall rates up materially from 2018-2024.</a:t>
            </a:r>
            <a:endParaRPr lang="en-US" sz="1600" b="1" dirty="0">
              <a:solidFill>
                <a:schemeClr val="bg1"/>
              </a:solidFill>
              <a:latin typeface="Arial" pitchFamily="34" charset="0"/>
              <a:cs typeface="+mn-cs"/>
            </a:endParaRPr>
          </a:p>
        </p:txBody>
      </p:sp>
      <p:sp>
        <p:nvSpPr>
          <p:cNvPr id="9" name="AutoShape 7">
            <a:extLst>
              <a:ext uri="{FF2B5EF4-FFF2-40B4-BE49-F238E27FC236}">
                <a16:creationId xmlns:a16="http://schemas.microsoft.com/office/drawing/2014/main" id="{33F1F270-1EDA-4FCF-8526-F24C03329DA8}"/>
              </a:ext>
            </a:extLst>
          </p:cNvPr>
          <p:cNvSpPr>
            <a:spLocks noChangeArrowheads="1"/>
          </p:cNvSpPr>
          <p:nvPr/>
        </p:nvSpPr>
        <p:spPr bwMode="blackWhite">
          <a:xfrm>
            <a:off x="10067081" y="3546734"/>
            <a:ext cx="1854539" cy="527456"/>
          </a:xfrm>
          <a:prstGeom prst="wedgeRectCallout">
            <a:avLst>
              <a:gd name="adj1" fmla="val 8269"/>
              <a:gd name="adj2" fmla="val -119431"/>
            </a:avLst>
          </a:prstGeom>
          <a:solidFill>
            <a:srgbClr val="C00000"/>
          </a:solidFill>
          <a:ln w="28575" algn="ctr">
            <a:solidFill>
              <a:schemeClr val="bg1"/>
            </a:solidFill>
            <a:miter lim="800000"/>
            <a:headEnd/>
            <a:tailEnd/>
          </a:ln>
          <a:effectLst/>
        </p:spPr>
        <p:txBody>
          <a:bodyPr lIns="91440" tIns="91440" rIns="91440" bIns="91440" anchor="ctr"/>
          <a:lstStyle/>
          <a:p>
            <a:pPr algn="ctr" eaLnBrk="0" hangingPunct="0">
              <a:lnSpc>
                <a:spcPct val="90000"/>
              </a:lnSpc>
              <a:spcBef>
                <a:spcPct val="50000"/>
              </a:spcBef>
              <a:buClr>
                <a:schemeClr val="bg1"/>
              </a:buClr>
              <a:defRPr/>
            </a:pPr>
            <a:r>
              <a:rPr lang="en-US" sz="1400" b="1" dirty="0">
                <a:solidFill>
                  <a:schemeClr val="bg1"/>
                </a:solidFill>
                <a:latin typeface="Arial"/>
                <a:cs typeface="Arial"/>
              </a:rPr>
              <a:t>Smallest increase since 2018</a:t>
            </a:r>
          </a:p>
        </p:txBody>
      </p:sp>
    </p:spTree>
    <p:extLst>
      <p:ext uri="{BB962C8B-B14F-4D97-AF65-F5344CB8AC3E}">
        <p14:creationId xmlns:p14="http://schemas.microsoft.com/office/powerpoint/2010/main" val="472250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200776"/>
                                        </p:tgtEl>
                                        <p:attrNameLst>
                                          <p:attrName>style.visibility</p:attrName>
                                        </p:attrNameLst>
                                      </p:cBhvr>
                                      <p:to>
                                        <p:strVal val="visible"/>
                                      </p:to>
                                    </p:set>
                                    <p:animEffect transition="in" filter="wipe(right)">
                                      <p:cBhvr>
                                        <p:cTn id="7" dur="500"/>
                                        <p:tgtEl>
                                          <p:spTgt spid="7200776"/>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3000"/>
                            </p:stCondLst>
                            <p:childTnLst>
                              <p:par>
                                <p:cTn id="13" presetID="22" presetClass="entr" presetSubtype="4"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1" grpId="0" animBg="1"/>
      <p:bldP spid="10"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0297" name="Rectangle 3"/>
          <p:cNvSpPr>
            <a:spLocks noGrp="1" noChangeArrowheads="1"/>
          </p:cNvSpPr>
          <p:nvPr>
            <p:ph type="title"/>
          </p:nvPr>
        </p:nvSpPr>
        <p:spPr>
          <a:xfrm>
            <a:off x="323827" y="209798"/>
            <a:ext cx="9058830" cy="860425"/>
          </a:xfrm>
        </p:spPr>
        <p:txBody>
          <a:bodyPr/>
          <a:lstStyle/>
          <a:p>
            <a:r>
              <a:rPr lang="en-US" altLang="en-US" dirty="0">
                <a:latin typeface="Arial" panose="020B0604020202020204" pitchFamily="34" charset="0"/>
              </a:rPr>
              <a:t>Net Written Premium Growth (All P/C Lines): Annual Change, 1971–2024</a:t>
            </a:r>
          </a:p>
        </p:txBody>
      </p:sp>
      <p:sp>
        <p:nvSpPr>
          <p:cNvPr id="140293" name="Rectangle 6"/>
          <p:cNvSpPr>
            <a:spLocks noChangeArrowheads="1"/>
          </p:cNvSpPr>
          <p:nvPr/>
        </p:nvSpPr>
        <p:spPr bwMode="auto">
          <a:xfrm>
            <a:off x="2382914" y="1679037"/>
            <a:ext cx="607703" cy="3710680"/>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716365" y="1648942"/>
            <a:ext cx="5859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110577" y="1646557"/>
            <a:ext cx="55899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1924865201"/>
              </p:ext>
            </p:extLst>
          </p:nvPr>
        </p:nvGraphicFramePr>
        <p:xfrm>
          <a:off x="1166235" y="1810825"/>
          <a:ext cx="8718550" cy="4633913"/>
        </p:xfrm>
        <a:graphic>
          <a:graphicData uri="http://schemas.openxmlformats.org/presentationml/2006/ole">
            <mc:AlternateContent xmlns:mc="http://schemas.openxmlformats.org/markup-compatibility/2006">
              <mc:Choice xmlns:v="urn:schemas-microsoft-com:vml" Requires="v">
                <p:oleObj name="Chart" r:id="rId3" imgW="8600977" imgH="4524202" progId="MSGraph.Chart.8">
                  <p:embed followColorScheme="full"/>
                </p:oleObj>
              </mc:Choice>
              <mc:Fallback>
                <p:oleObj name="Chart" r:id="rId3" imgW="8600977" imgH="4524202" progId="MSGraph.Chart.8">
                  <p:embed followColorScheme="full"/>
                  <p:pic>
                    <p:nvPicPr>
                      <p:cNvPr id="140296" name="Object 2"/>
                      <p:cNvPicPr>
                        <a:picLocks noChangeArrowheads="1"/>
                      </p:cNvPicPr>
                      <p:nvPr/>
                    </p:nvPicPr>
                    <p:blipFill>
                      <a:blip r:embed="rId4"/>
                      <a:srcRect/>
                      <a:stretch>
                        <a:fillRect/>
                      </a:stretch>
                    </p:blipFill>
                    <p:spPr bwMode="gray">
                      <a:xfrm>
                        <a:off x="1166235" y="18108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8" name="Rectangle 5"/>
          <p:cNvSpPr>
            <a:spLocks noChangeArrowheads="1"/>
          </p:cNvSpPr>
          <p:nvPr/>
        </p:nvSpPr>
        <p:spPr bwMode="black">
          <a:xfrm>
            <a:off x="730194" y="1568237"/>
            <a:ext cx="105665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dirty="0">
                <a:solidFill>
                  <a:srgbClr val="225A7A"/>
                </a:solidFill>
              </a:rPr>
              <a:t>(Percent)</a:t>
            </a:r>
          </a:p>
        </p:txBody>
      </p:sp>
      <p:sp>
        <p:nvSpPr>
          <p:cNvPr id="140299" name="Text Box 10"/>
          <p:cNvSpPr txBox="1">
            <a:spLocks noChangeArrowheads="1"/>
          </p:cNvSpPr>
          <p:nvPr/>
        </p:nvSpPr>
        <p:spPr bwMode="auto">
          <a:xfrm>
            <a:off x="2145945" y="1376665"/>
            <a:ext cx="106680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rPr>
              <a:t>1975-78</a:t>
            </a:r>
          </a:p>
        </p:txBody>
      </p:sp>
      <p:sp>
        <p:nvSpPr>
          <p:cNvPr id="140300" name="Text Box 11"/>
          <p:cNvSpPr txBox="1">
            <a:spLocks noChangeArrowheads="1"/>
          </p:cNvSpPr>
          <p:nvPr/>
        </p:nvSpPr>
        <p:spPr bwMode="auto">
          <a:xfrm>
            <a:off x="3490746" y="1374238"/>
            <a:ext cx="106680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rPr>
              <a:t>1984-87</a:t>
            </a:r>
          </a:p>
        </p:txBody>
      </p:sp>
      <p:sp>
        <p:nvSpPr>
          <p:cNvPr id="140301" name="Text Box 12"/>
          <p:cNvSpPr txBox="1">
            <a:spLocks noChangeArrowheads="1"/>
          </p:cNvSpPr>
          <p:nvPr/>
        </p:nvSpPr>
        <p:spPr bwMode="auto">
          <a:xfrm>
            <a:off x="5892192" y="1391450"/>
            <a:ext cx="106680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rPr>
              <a:t>2000-03</a:t>
            </a:r>
          </a:p>
        </p:txBody>
      </p:sp>
      <p:sp>
        <p:nvSpPr>
          <p:cNvPr id="140302" name="Rectangle 13"/>
          <p:cNvSpPr>
            <a:spLocks noChangeArrowheads="1"/>
          </p:cNvSpPr>
          <p:nvPr/>
        </p:nvSpPr>
        <p:spPr bwMode="auto">
          <a:xfrm>
            <a:off x="-48355" y="6339888"/>
            <a:ext cx="11123687" cy="59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NOTE:  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2020-2024), ISO (2014-2019); Risk &amp; Uncertainty Management Center, Univ. of South Carolina</a:t>
            </a:r>
          </a:p>
        </p:txBody>
      </p:sp>
      <p:sp>
        <p:nvSpPr>
          <p:cNvPr id="2034702" name="AutoShape 14"/>
          <p:cNvSpPr>
            <a:spLocks noChangeArrowheads="1"/>
          </p:cNvSpPr>
          <p:nvPr/>
        </p:nvSpPr>
        <p:spPr bwMode="blackWhite">
          <a:xfrm>
            <a:off x="6885552" y="2176676"/>
            <a:ext cx="2133045" cy="1639907"/>
          </a:xfrm>
          <a:prstGeom prst="wedgeRectCallout">
            <a:avLst>
              <a:gd name="adj1" fmla="val -29445"/>
              <a:gd name="adj2" fmla="val 1576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10325096" y="387927"/>
            <a:ext cx="1446213" cy="3188383"/>
          </a:xfrm>
          <a:prstGeom prst="wedgeRectCallout">
            <a:avLst>
              <a:gd name="adj1" fmla="val 1258"/>
              <a:gd name="adj2" fmla="val 481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defRPr/>
            </a:pPr>
            <a:r>
              <a:rPr lang="en-US" sz="1400" b="1" dirty="0">
                <a:solidFill>
                  <a:srgbClr val="FFFFFF"/>
                </a:solidFill>
                <a:latin typeface="Arial "/>
              </a:rPr>
              <a:t>2024: 8.5%</a:t>
            </a:r>
          </a:p>
          <a:p>
            <a:pPr algn="ctr">
              <a:lnSpc>
                <a:spcPct val="90000"/>
              </a:lnSpc>
              <a:spcBef>
                <a:spcPct val="50000"/>
              </a:spcBef>
              <a:buClr>
                <a:srgbClr val="FFFFFF"/>
              </a:buClr>
              <a:defRPr/>
            </a:pPr>
            <a:r>
              <a:rPr lang="en-US" sz="1400" b="1" dirty="0">
                <a:solidFill>
                  <a:srgbClr val="FFFFFF"/>
                </a:solidFill>
                <a:latin typeface="Arial "/>
              </a:rPr>
              <a:t>2023: 10.4%  </a:t>
            </a:r>
          </a:p>
          <a:p>
            <a:pPr algn="ctr">
              <a:lnSpc>
                <a:spcPct val="90000"/>
              </a:lnSpc>
              <a:spcBef>
                <a:spcPct val="50000"/>
              </a:spcBef>
              <a:buClr>
                <a:srgbClr val="FFFFFF"/>
              </a:buClr>
              <a:defRPr/>
            </a:pPr>
            <a:r>
              <a:rPr lang="en-US" sz="1400" b="1" dirty="0">
                <a:solidFill>
                  <a:srgbClr val="FFFFFF"/>
                </a:solidFill>
                <a:latin typeface="Arial "/>
              </a:rPr>
              <a:t>2022: 8.4%</a:t>
            </a:r>
          </a:p>
          <a:p>
            <a:pPr algn="ctr">
              <a:lnSpc>
                <a:spcPct val="90000"/>
              </a:lnSpc>
              <a:spcBef>
                <a:spcPct val="50000"/>
              </a:spcBef>
              <a:buClr>
                <a:srgbClr val="FFFFFF"/>
              </a:buClr>
              <a:defRPr/>
            </a:pPr>
            <a:r>
              <a:rPr lang="en-US" sz="1400" b="1" dirty="0">
                <a:solidFill>
                  <a:srgbClr val="FFFFFF"/>
                </a:solidFill>
                <a:latin typeface="Arial "/>
              </a:rPr>
              <a:t>2021: 9.4%</a:t>
            </a:r>
          </a:p>
          <a:p>
            <a:pPr algn="ctr">
              <a:lnSpc>
                <a:spcPct val="90000"/>
              </a:lnSpc>
              <a:spcBef>
                <a:spcPct val="50000"/>
              </a:spcBef>
              <a:buClr>
                <a:srgbClr val="FFFFFF"/>
              </a:buClr>
              <a:defRPr/>
            </a:pPr>
            <a:r>
              <a:rPr lang="en-US" sz="1400" b="1" dirty="0">
                <a:solidFill>
                  <a:srgbClr val="FFFFFF"/>
                </a:solidFill>
                <a:latin typeface="Arial "/>
              </a:rPr>
              <a:t>2020: 2.4%</a:t>
            </a:r>
          </a:p>
          <a:p>
            <a:pPr algn="ctr">
              <a:lnSpc>
                <a:spcPct val="90000"/>
              </a:lnSpc>
              <a:spcBef>
                <a:spcPct val="50000"/>
              </a:spcBef>
              <a:buClr>
                <a:srgbClr val="FFFFFF"/>
              </a:buClr>
              <a:defRPr/>
            </a:pPr>
            <a:r>
              <a:rPr lang="en-US" sz="1400" b="1" dirty="0">
                <a:solidFill>
                  <a:srgbClr val="FFFFFF"/>
                </a:solidFill>
                <a:latin typeface="Arial "/>
              </a:rPr>
              <a:t>2019: 3.4%</a:t>
            </a:r>
          </a:p>
          <a:p>
            <a:pPr algn="ctr">
              <a:lnSpc>
                <a:spcPct val="90000"/>
              </a:lnSpc>
              <a:spcBef>
                <a:spcPct val="50000"/>
              </a:spcBef>
              <a:buClr>
                <a:srgbClr val="FFFFFF"/>
              </a:buClr>
              <a:defRPr/>
            </a:pPr>
            <a:r>
              <a:rPr lang="en-US" sz="1400" b="1" dirty="0">
                <a:solidFill>
                  <a:srgbClr val="FFFFFF"/>
                </a:solidFill>
                <a:latin typeface="Arial "/>
              </a:rPr>
              <a:t>2018: 10.7%</a:t>
            </a:r>
          </a:p>
          <a:p>
            <a:pPr algn="ctr">
              <a:lnSpc>
                <a:spcPct val="90000"/>
              </a:lnSpc>
              <a:spcBef>
                <a:spcPct val="50000"/>
              </a:spcBef>
              <a:buClr>
                <a:srgbClr val="FFFFFF"/>
              </a:buClr>
              <a:defRPr/>
            </a:pPr>
            <a:r>
              <a:rPr lang="en-US" sz="1400" b="1" dirty="0">
                <a:solidFill>
                  <a:srgbClr val="FFFFFF"/>
                </a:solidFill>
                <a:latin typeface="Arial "/>
              </a:rPr>
              <a:t>2017: 4.5%</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rPr>
              <a:t>2016: 2.7%</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rPr>
              <a:t>2015: 3.5%</a:t>
            </a:r>
          </a:p>
        </p:txBody>
      </p:sp>
      <p:sp>
        <p:nvSpPr>
          <p:cNvPr id="15" name="Rectangle 16"/>
          <p:cNvSpPr>
            <a:spLocks noChangeArrowheads="1"/>
          </p:cNvSpPr>
          <p:nvPr/>
        </p:nvSpPr>
        <p:spPr bwMode="auto">
          <a:xfrm>
            <a:off x="9183131" y="1642435"/>
            <a:ext cx="558994"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2" name="Oval 1"/>
          <p:cNvSpPr/>
          <p:nvPr/>
        </p:nvSpPr>
        <p:spPr>
          <a:xfrm>
            <a:off x="8928212" y="4887687"/>
            <a:ext cx="259694" cy="2894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utoShape 14">
            <a:extLst>
              <a:ext uri="{FF2B5EF4-FFF2-40B4-BE49-F238E27FC236}">
                <a16:creationId xmlns:a16="http://schemas.microsoft.com/office/drawing/2014/main" id="{5D4A234B-97BA-4BE2-9CB0-670C3AA7284B}"/>
              </a:ext>
            </a:extLst>
          </p:cNvPr>
          <p:cNvSpPr>
            <a:spLocks noChangeArrowheads="1"/>
          </p:cNvSpPr>
          <p:nvPr/>
        </p:nvSpPr>
        <p:spPr bwMode="blackWhite">
          <a:xfrm>
            <a:off x="9893170" y="5451246"/>
            <a:ext cx="1352329" cy="564692"/>
          </a:xfrm>
          <a:prstGeom prst="wedgeRectCallout">
            <a:avLst>
              <a:gd name="adj1" fmla="val -78492"/>
              <a:gd name="adj2" fmla="val -1076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hangingPunct="0">
              <a:lnSpc>
                <a:spcPct val="85000"/>
              </a:lnSpc>
              <a:spcBef>
                <a:spcPct val="50000"/>
              </a:spcBef>
              <a:buClr>
                <a:schemeClr val="bg1"/>
              </a:buClr>
              <a:buFont typeface="Wingdings" pitchFamily="2" charset="2"/>
              <a:buNone/>
              <a:defRPr/>
            </a:pPr>
            <a:r>
              <a:rPr lang="en-US" sz="1400" b="1" dirty="0">
                <a:solidFill>
                  <a:schemeClr val="bg1"/>
                </a:solidFill>
              </a:rPr>
              <a:t>COVID: 2.5%</a:t>
            </a:r>
          </a:p>
        </p:txBody>
      </p:sp>
      <p:sp>
        <p:nvSpPr>
          <p:cNvPr id="21" name="Oval 20">
            <a:extLst>
              <a:ext uri="{FF2B5EF4-FFF2-40B4-BE49-F238E27FC236}">
                <a16:creationId xmlns:a16="http://schemas.microsoft.com/office/drawing/2014/main" id="{C746FE43-6635-4505-9E60-265B74462A7A}"/>
              </a:ext>
            </a:extLst>
          </p:cNvPr>
          <p:cNvSpPr/>
          <p:nvPr/>
        </p:nvSpPr>
        <p:spPr>
          <a:xfrm>
            <a:off x="9287406" y="3816584"/>
            <a:ext cx="521680" cy="63239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PTShape_2">
            <a:extLst>
              <a:ext uri="{FF2B5EF4-FFF2-40B4-BE49-F238E27FC236}">
                <a16:creationId xmlns:a16="http://schemas.microsoft.com/office/drawing/2014/main" id="{ACC7DECA-F373-4AAD-A195-0CFEE11D7514}"/>
              </a:ext>
            </a:extLst>
          </p:cNvPr>
          <p:cNvSpPr>
            <a:spLocks noChangeArrowheads="1"/>
          </p:cNvSpPr>
          <p:nvPr/>
        </p:nvSpPr>
        <p:spPr bwMode="blackWhite">
          <a:xfrm>
            <a:off x="10009393" y="3721073"/>
            <a:ext cx="1908366" cy="1384117"/>
          </a:xfrm>
          <a:prstGeom prst="wedgeRectCallout">
            <a:avLst>
              <a:gd name="adj1" fmla="val -57906"/>
              <a:gd name="adj2" fmla="val -16454"/>
            </a:avLst>
          </a:prstGeom>
          <a:solidFill>
            <a:srgbClr val="FF000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rPr>
              <a:t>Sharp recovery in NWP post-COVID.  Strong economic recovery and favorable rate environment both powered growth.</a:t>
            </a:r>
          </a:p>
        </p:txBody>
      </p:sp>
      <p:sp>
        <p:nvSpPr>
          <p:cNvPr id="19" name="Text Box 12">
            <a:extLst>
              <a:ext uri="{FF2B5EF4-FFF2-40B4-BE49-F238E27FC236}">
                <a16:creationId xmlns:a16="http://schemas.microsoft.com/office/drawing/2014/main" id="{7180F1BC-6C24-40C8-BA47-5488F6943C81}"/>
              </a:ext>
            </a:extLst>
          </p:cNvPr>
          <p:cNvSpPr txBox="1">
            <a:spLocks noChangeArrowheads="1"/>
          </p:cNvSpPr>
          <p:nvPr/>
        </p:nvSpPr>
        <p:spPr bwMode="auto">
          <a:xfrm>
            <a:off x="8929228" y="1376876"/>
            <a:ext cx="1066800" cy="30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dirty="0">
                <a:solidFill>
                  <a:srgbClr val="000000"/>
                </a:solidFill>
              </a:rPr>
              <a:t>2020-??</a:t>
            </a:r>
          </a:p>
        </p:txBody>
      </p:sp>
      <p:sp>
        <p:nvSpPr>
          <p:cNvPr id="3" name="AutoShape 6">
            <a:extLst>
              <a:ext uri="{FF2B5EF4-FFF2-40B4-BE49-F238E27FC236}">
                <a16:creationId xmlns:a16="http://schemas.microsoft.com/office/drawing/2014/main" id="{C14B833F-D717-D0A5-1B1E-E5121D080906}"/>
              </a:ext>
            </a:extLst>
          </p:cNvPr>
          <p:cNvSpPr>
            <a:spLocks noChangeArrowheads="1"/>
          </p:cNvSpPr>
          <p:nvPr/>
        </p:nvSpPr>
        <p:spPr bwMode="blackWhite">
          <a:xfrm>
            <a:off x="2145945" y="5566662"/>
            <a:ext cx="3783911" cy="465255"/>
          </a:xfrm>
          <a:prstGeom prst="wedgeRectCallout">
            <a:avLst>
              <a:gd name="adj1" fmla="val -13462"/>
              <a:gd name="adj2" fmla="val 47601"/>
            </a:avLst>
          </a:prstGeom>
          <a:solidFill>
            <a:schemeClr val="bg1">
              <a:lumMod val="50000"/>
            </a:schemeClr>
          </a:solidFill>
          <a:ln w="28575" algn="ctr">
            <a:solidFill>
              <a:schemeClr val="bg1"/>
            </a:solidFill>
            <a:miter lim="800000"/>
            <a:headEnd/>
            <a:tailEnd/>
          </a:ln>
          <a:effectLst/>
        </p:spPr>
        <p:txBody>
          <a:bodyPr lIns="91440" tIns="91440" rIns="91440" bIns="91440" anchor="ctr"/>
          <a:lstStyle/>
          <a:p>
            <a:pPr algn="ctr" eaLnBrk="0" hangingPunct="0">
              <a:lnSpc>
                <a:spcPct val="90000"/>
              </a:lnSpc>
              <a:spcBef>
                <a:spcPct val="50000"/>
              </a:spcBef>
              <a:buClr>
                <a:schemeClr val="bg1"/>
              </a:buClr>
              <a:defRPr/>
            </a:pPr>
            <a:r>
              <a:rPr lang="en-US" sz="2000" b="1" dirty="0">
                <a:solidFill>
                  <a:schemeClr val="bg1"/>
                </a:solidFill>
                <a:latin typeface="Arial"/>
                <a:cs typeface="Arial"/>
              </a:rPr>
              <a:t>Shaded Areas = Hard Markets</a:t>
            </a:r>
            <a:endParaRPr lang="en-US" sz="2000" b="1" dirty="0">
              <a:solidFill>
                <a:schemeClr val="bg1"/>
              </a:solidFill>
              <a:cs typeface="+mn-cs"/>
            </a:endParaRPr>
          </a:p>
        </p:txBody>
      </p:sp>
    </p:spTree>
    <p:extLst>
      <p:ext uri="{BB962C8B-B14F-4D97-AF65-F5344CB8AC3E}">
        <p14:creationId xmlns:p14="http://schemas.microsoft.com/office/powerpoint/2010/main" val="9323633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childTnLst>
                          </p:cTn>
                        </p:par>
                        <p:par>
                          <p:cTn id="16" fill="hold">
                            <p:stCondLst>
                              <p:cond delay="42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4700"/>
                            </p:stCondLst>
                            <p:childTnLst>
                              <p:par>
                                <p:cTn id="21" presetID="22" presetClass="entr" presetSubtype="2" fill="hold" grpId="0" nodeType="afterEffect">
                                  <p:stCondLst>
                                    <p:cond delay="100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20" grpId="0" animBg="1"/>
      <p:bldP spid="22" grpId="0" animBg="1"/>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82" name="Rectangle 2"/>
          <p:cNvSpPr>
            <a:spLocks noGrp="1" noChangeArrowheads="1"/>
          </p:cNvSpPr>
          <p:nvPr>
            <p:ph type="title"/>
          </p:nvPr>
        </p:nvSpPr>
        <p:spPr>
          <a:xfrm>
            <a:off x="295353" y="164660"/>
            <a:ext cx="8797847" cy="860425"/>
          </a:xfrm>
        </p:spPr>
        <p:txBody>
          <a:bodyPr/>
          <a:lstStyle/>
          <a:p>
            <a:r>
              <a:rPr lang="en-US" dirty="0"/>
              <a:t>Change in Commercial Rate Renewals, by Line: 2025:Q2</a:t>
            </a:r>
          </a:p>
        </p:txBody>
      </p:sp>
      <p:sp>
        <p:nvSpPr>
          <p:cNvPr id="101383" name="Rectangle 4"/>
          <p:cNvSpPr>
            <a:spLocks noChangeArrowheads="1"/>
          </p:cNvSpPr>
          <p:nvPr/>
        </p:nvSpPr>
        <p:spPr bwMode="auto">
          <a:xfrm>
            <a:off x="0" y="660865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rPr>
              <a:t>Source: Council of Insurance Agents and Brokers; USC Center for Risk and Uncertainty Management.</a:t>
            </a:r>
          </a:p>
        </p:txBody>
      </p:sp>
      <p:sp>
        <p:nvSpPr>
          <p:cNvPr id="101385" name="Rectangle 6"/>
          <p:cNvSpPr>
            <a:spLocks noChangeArrowheads="1"/>
          </p:cNvSpPr>
          <p:nvPr/>
        </p:nvSpPr>
        <p:spPr bwMode="black">
          <a:xfrm>
            <a:off x="214008" y="1822856"/>
            <a:ext cx="1698852"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(Percent Change)</a:t>
            </a:r>
          </a:p>
        </p:txBody>
      </p:sp>
      <p:graphicFrame>
        <p:nvGraphicFramePr>
          <p:cNvPr id="101378" name="Object 7"/>
          <p:cNvGraphicFramePr>
            <a:graphicFrameLocks noChangeAspect="1"/>
          </p:cNvGraphicFramePr>
          <p:nvPr>
            <p:extLst>
              <p:ext uri="{D42A27DB-BD31-4B8C-83A1-F6EECF244321}">
                <p14:modId xmlns:p14="http://schemas.microsoft.com/office/powerpoint/2010/main" val="3368235804"/>
              </p:ext>
            </p:extLst>
          </p:nvPr>
        </p:nvGraphicFramePr>
        <p:xfrm>
          <a:off x="500766" y="2129178"/>
          <a:ext cx="9742760" cy="3775075"/>
        </p:xfrm>
        <a:graphic>
          <a:graphicData uri="http://schemas.openxmlformats.org/presentationml/2006/ole">
            <mc:AlternateContent xmlns:mc="http://schemas.openxmlformats.org/markup-compatibility/2006">
              <mc:Choice xmlns:v="urn:schemas-microsoft-com:vml" Requires="v">
                <p:oleObj name="Chart" r:id="rId3" imgW="9620113" imgH="3781515" progId="MSGraph.Chart.8">
                  <p:embed followColorScheme="full"/>
                </p:oleObj>
              </mc:Choice>
              <mc:Fallback>
                <p:oleObj name="Chart" r:id="rId3" imgW="9620113" imgH="3781515" progId="MSGraph.Chart.8">
                  <p:embed followColorScheme="full"/>
                  <p:pic>
                    <p:nvPicPr>
                      <p:cNvPr id="101378" name="Object 7"/>
                      <p:cNvPicPr>
                        <a:picLocks noChangeAspect="1" noChangeArrowheads="1"/>
                      </p:cNvPicPr>
                      <p:nvPr/>
                    </p:nvPicPr>
                    <p:blipFill>
                      <a:blip r:embed="rId4"/>
                      <a:srcRect/>
                      <a:stretch>
                        <a:fillRect/>
                      </a:stretch>
                    </p:blipFill>
                    <p:spPr bwMode="auto">
                      <a:xfrm>
                        <a:off x="500766" y="2129178"/>
                        <a:ext cx="9742760" cy="3775075"/>
                      </a:xfrm>
                      <a:prstGeom prst="rect">
                        <a:avLst/>
                      </a:prstGeom>
                      <a:noFill/>
                    </p:spPr>
                  </p:pic>
                </p:oleObj>
              </mc:Fallback>
            </mc:AlternateContent>
          </a:graphicData>
        </a:graphic>
      </p:graphicFrame>
      <p:sp>
        <p:nvSpPr>
          <p:cNvPr id="10" name="AutoShape 8"/>
          <p:cNvSpPr>
            <a:spLocks noChangeArrowheads="1"/>
          </p:cNvSpPr>
          <p:nvPr/>
        </p:nvSpPr>
        <p:spPr bwMode="blackWhite">
          <a:xfrm>
            <a:off x="3810077" y="2293589"/>
            <a:ext cx="2616489" cy="712743"/>
          </a:xfrm>
          <a:prstGeom prst="wedgeRectCallout">
            <a:avLst>
              <a:gd name="adj1" fmla="val -44905"/>
              <a:gd name="adj2" fmla="val 13407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An increasing number of lines are flat or declining</a:t>
            </a:r>
          </a:p>
        </p:txBody>
      </p:sp>
      <p:sp>
        <p:nvSpPr>
          <p:cNvPr id="11" name="Rectangle 4"/>
          <p:cNvSpPr>
            <a:spLocks noChangeArrowheads="1"/>
          </p:cNvSpPr>
          <p:nvPr/>
        </p:nvSpPr>
        <p:spPr bwMode="auto">
          <a:xfrm>
            <a:off x="0" y="6367098"/>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tabLst>
                <a:tab pos="112713" algn="r"/>
              </a:tabLst>
            </a:pPr>
            <a:r>
              <a:rPr lang="en-US" sz="1100" dirty="0"/>
              <a:t>Note: CIAB data cited here are based on a survey. Rate changes earned by individual insurers can and do vary, potentially substantially.</a:t>
            </a:r>
          </a:p>
        </p:txBody>
      </p:sp>
      <p:sp>
        <p:nvSpPr>
          <p:cNvPr id="12" name="AutoShape 7"/>
          <p:cNvSpPr>
            <a:spLocks noChangeArrowheads="1"/>
          </p:cNvSpPr>
          <p:nvPr/>
        </p:nvSpPr>
        <p:spPr bwMode="blackWhite">
          <a:xfrm>
            <a:off x="7062281" y="593889"/>
            <a:ext cx="4752348" cy="1400163"/>
          </a:xfrm>
          <a:prstGeom prst="wedgeRectCallout">
            <a:avLst>
              <a:gd name="adj1" fmla="val -3517"/>
              <a:gd name="adj2" fmla="val 644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rgbClr val="FFFFFF"/>
                </a:solidFill>
              </a:rPr>
              <a:t>Commercial Umbrella, Auto and GL are adversely impacted by legal system abuse/social inflation. Commercial Property increases have eased substantially after years of sharp increases due to high CAT losses, inflation and expensive reinsurance. </a:t>
            </a:r>
            <a:endParaRPr lang="en-US" sz="1600" b="1" dirty="0">
              <a:solidFill>
                <a:schemeClr val="bg1"/>
              </a:solidFill>
              <a:latin typeface="Arial" pitchFamily="34" charset="0"/>
              <a:cs typeface="+mn-cs"/>
            </a:endParaRPr>
          </a:p>
        </p:txBody>
      </p:sp>
      <p:sp>
        <p:nvSpPr>
          <p:cNvPr id="13" name="Rectangle 12"/>
          <p:cNvSpPr/>
          <p:nvPr/>
        </p:nvSpPr>
        <p:spPr>
          <a:xfrm>
            <a:off x="9031229" y="2230581"/>
            <a:ext cx="537434" cy="38327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606724" y="2230580"/>
            <a:ext cx="537434" cy="38245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BE7FAE6-C366-4C5C-B703-E8DDF7534252}"/>
              </a:ext>
            </a:extLst>
          </p:cNvPr>
          <p:cNvSpPr/>
          <p:nvPr/>
        </p:nvSpPr>
        <p:spPr>
          <a:xfrm>
            <a:off x="1798126" y="4020629"/>
            <a:ext cx="537433" cy="15026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utoShape 8">
            <a:extLst>
              <a:ext uri="{FF2B5EF4-FFF2-40B4-BE49-F238E27FC236}">
                <a16:creationId xmlns:a16="http://schemas.microsoft.com/office/drawing/2014/main" id="{A6915552-1066-4F24-8F10-05A115287413}"/>
              </a:ext>
            </a:extLst>
          </p:cNvPr>
          <p:cNvSpPr>
            <a:spLocks noChangeArrowheads="1"/>
          </p:cNvSpPr>
          <p:nvPr/>
        </p:nvSpPr>
        <p:spPr bwMode="blackWhite">
          <a:xfrm>
            <a:off x="1325713" y="2206382"/>
            <a:ext cx="2166517" cy="1404623"/>
          </a:xfrm>
          <a:prstGeom prst="wedgeRectCallout">
            <a:avLst>
              <a:gd name="adj1" fmla="val -16890"/>
              <a:gd name="adj2" fmla="val 76569"/>
            </a:avLst>
          </a:prstGeom>
          <a:solidFill>
            <a:srgbClr val="C00000"/>
          </a:soli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a:solidFill>
                  <a:srgbClr val="FFFFFF"/>
                </a:solidFill>
              </a:rPr>
              <a:t>WC rates have been basically flat or slightly down for several years, due to strong underwriting results</a:t>
            </a:r>
          </a:p>
        </p:txBody>
      </p:sp>
      <p:sp>
        <p:nvSpPr>
          <p:cNvPr id="3" name="Rectangle 2">
            <a:extLst>
              <a:ext uri="{FF2B5EF4-FFF2-40B4-BE49-F238E27FC236}">
                <a16:creationId xmlns:a16="http://schemas.microsoft.com/office/drawing/2014/main" id="{5BA6D47A-6FB1-7A58-831A-EDF7B7B19066}"/>
              </a:ext>
            </a:extLst>
          </p:cNvPr>
          <p:cNvSpPr/>
          <p:nvPr/>
        </p:nvSpPr>
        <p:spPr>
          <a:xfrm>
            <a:off x="8445827" y="2227338"/>
            <a:ext cx="537434" cy="38327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53973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924290" name="Rectangle 2"/>
          <p:cNvSpPr>
            <a:spLocks noGrp="1" noChangeArrowheads="1"/>
          </p:cNvSpPr>
          <p:nvPr>
            <p:ph type="title" idx="4294967295"/>
          </p:nvPr>
        </p:nvSpPr>
        <p:spPr>
          <a:xfrm>
            <a:off x="203690" y="72487"/>
            <a:ext cx="11784620" cy="1066800"/>
          </a:xfrm>
        </p:spPr>
        <p:txBody>
          <a:bodyPr/>
          <a:lstStyle/>
          <a:p>
            <a:pPr>
              <a:lnSpc>
                <a:spcPct val="80000"/>
              </a:lnSpc>
            </a:pPr>
            <a:r>
              <a:rPr lang="en-US" altLang="en-US" sz="3200" dirty="0"/>
              <a:t>Premium Change for Commercial Auto, 2014:Q1 – 2025:Q1</a:t>
            </a:r>
            <a:endParaRPr lang="en-US" altLang="en-US" sz="2400" dirty="0"/>
          </a:p>
        </p:txBody>
      </p:sp>
      <p:sp>
        <p:nvSpPr>
          <p:cNvPr id="3080" name="Slide Number Placeholder 7"/>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81</a:t>
            </a:fld>
            <a:endParaRPr lang="en-US" altLang="en-US" sz="1400">
              <a:latin typeface="Arial" panose="020B0604020202020204" pitchFamily="34" charset="0"/>
            </a:endParaRPr>
          </a:p>
        </p:txBody>
      </p:sp>
      <p:sp>
        <p:nvSpPr>
          <p:cNvPr id="2" name="TextBox 1">
            <a:extLst>
              <a:ext uri="{FF2B5EF4-FFF2-40B4-BE49-F238E27FC236}">
                <a16:creationId xmlns:a16="http://schemas.microsoft.com/office/drawing/2014/main" id="{A813AC14-99AF-653D-D1FD-77FA540C37A8}"/>
              </a:ext>
            </a:extLst>
          </p:cNvPr>
          <p:cNvSpPr txBox="1"/>
          <p:nvPr/>
        </p:nvSpPr>
        <p:spPr>
          <a:xfrm>
            <a:off x="110454" y="6427113"/>
            <a:ext cx="11167353" cy="261610"/>
          </a:xfrm>
          <a:prstGeom prst="rect">
            <a:avLst/>
          </a:prstGeom>
          <a:noFill/>
        </p:spPr>
        <p:txBody>
          <a:bodyPr wrap="square" rtlCol="0">
            <a:spAutoFit/>
          </a:bodyPr>
          <a:lstStyle/>
          <a:p>
            <a:r>
              <a:rPr lang="en-US" sz="1100" dirty="0"/>
              <a:t>Source: Council of Insurance Agents Commercial P/C Market Index, 2025:Q1.</a:t>
            </a:r>
          </a:p>
        </p:txBody>
      </p:sp>
      <p:pic>
        <p:nvPicPr>
          <p:cNvPr id="5" name="Picture 4">
            <a:extLst>
              <a:ext uri="{FF2B5EF4-FFF2-40B4-BE49-F238E27FC236}">
                <a16:creationId xmlns:a16="http://schemas.microsoft.com/office/drawing/2014/main" id="{979BD226-3425-463D-A50B-33026BCDBC2C}"/>
              </a:ext>
            </a:extLst>
          </p:cNvPr>
          <p:cNvPicPr>
            <a:picLocks noChangeAspect="1"/>
          </p:cNvPicPr>
          <p:nvPr/>
        </p:nvPicPr>
        <p:blipFill>
          <a:blip r:embed="rId3"/>
          <a:stretch>
            <a:fillRect/>
          </a:stretch>
        </p:blipFill>
        <p:spPr>
          <a:xfrm>
            <a:off x="110454" y="1648993"/>
            <a:ext cx="9588670" cy="4404602"/>
          </a:xfrm>
          <a:prstGeom prst="rect">
            <a:avLst/>
          </a:prstGeom>
        </p:spPr>
      </p:pic>
      <p:sp>
        <p:nvSpPr>
          <p:cNvPr id="9" name="AutoShape 7">
            <a:extLst>
              <a:ext uri="{FF2B5EF4-FFF2-40B4-BE49-F238E27FC236}">
                <a16:creationId xmlns:a16="http://schemas.microsoft.com/office/drawing/2014/main" id="{E1D5B8D1-1842-4DD5-8FCF-09F7B5C2DF9B}"/>
              </a:ext>
            </a:extLst>
          </p:cNvPr>
          <p:cNvSpPr>
            <a:spLocks noChangeArrowheads="1"/>
          </p:cNvSpPr>
          <p:nvPr/>
        </p:nvSpPr>
        <p:spPr bwMode="blackWhite">
          <a:xfrm>
            <a:off x="10184860" y="2140086"/>
            <a:ext cx="1575880" cy="1643114"/>
          </a:xfrm>
          <a:prstGeom prst="wedgeRectCallout">
            <a:avLst>
              <a:gd name="adj1" fmla="val -78333"/>
              <a:gd name="adj2" fmla="val 31762"/>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latin typeface="Arial" pitchFamily="34" charset="0"/>
              </a:rPr>
              <a:t>Commercial Auto premiums have been on the rise for nearly a decade</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022339947"/>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2105025" y="722671"/>
            <a:ext cx="7981950" cy="1813573"/>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Investments: </a:t>
            </a:r>
            <a:br>
              <a:rPr lang="en-US" sz="3800" dirty="0">
                <a:solidFill>
                  <a:schemeClr val="bg1"/>
                </a:solidFill>
              </a:rPr>
            </a:br>
            <a:r>
              <a:rPr lang="en-US" sz="3800" i="1" dirty="0">
                <a:solidFill>
                  <a:schemeClr val="bg1"/>
                </a:solidFill>
              </a:rPr>
              <a:t>Wall Street’s Wild Ride Continues</a:t>
            </a:r>
          </a:p>
        </p:txBody>
      </p:sp>
      <p:sp>
        <p:nvSpPr>
          <p:cNvPr id="143363" name="Rectangle 3"/>
          <p:cNvSpPr>
            <a:spLocks noChangeArrowheads="1"/>
          </p:cNvSpPr>
          <p:nvPr/>
        </p:nvSpPr>
        <p:spPr bwMode="auto">
          <a:xfrm>
            <a:off x="1524000" y="6556380"/>
            <a:ext cx="9144000" cy="301625"/>
          </a:xfrm>
          <a:prstGeom prst="rect">
            <a:avLst/>
          </a:prstGeom>
          <a:solidFill>
            <a:srgbClr val="225A7A"/>
          </a:solidFill>
          <a:ln w="9525">
            <a:noFill/>
            <a:miter lim="800000"/>
            <a:headEnd/>
            <a:tailEnd/>
          </a:ln>
        </p:spPr>
        <p:txBody>
          <a:bodyPr wrap="none" anchor="ctr"/>
          <a:lstStyle/>
          <a:p>
            <a:endParaRPr lang="en-US"/>
          </a:p>
        </p:txBody>
      </p:sp>
      <p:sp>
        <p:nvSpPr>
          <p:cNvPr id="6" name="Rectangle 8"/>
          <p:cNvSpPr>
            <a:spLocks noChangeArrowheads="1"/>
          </p:cNvSpPr>
          <p:nvPr/>
        </p:nvSpPr>
        <p:spPr bwMode="auto">
          <a:xfrm>
            <a:off x="1016000" y="2811467"/>
            <a:ext cx="10135828"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pPr>
            <a:r>
              <a:rPr lang="en-US" sz="4000" b="1" dirty="0">
                <a:solidFill>
                  <a:srgbClr val="225A7A"/>
                </a:solidFill>
              </a:rPr>
              <a:t>Investment Performance Is a Key Driver of Insurer Profitability</a:t>
            </a:r>
          </a:p>
          <a:p>
            <a:pPr marL="292100" indent="-292100" algn="ctr" eaLnBrk="0" hangingPunct="0">
              <a:lnSpc>
                <a:spcPct val="90000"/>
              </a:lnSpc>
              <a:spcBef>
                <a:spcPct val="25000"/>
              </a:spcBef>
              <a:buClr>
                <a:schemeClr val="accent2"/>
              </a:buClr>
            </a:pPr>
            <a:r>
              <a:rPr lang="en-US" sz="4000" b="1" dirty="0">
                <a:solidFill>
                  <a:srgbClr val="225A7A"/>
                </a:solidFill>
              </a:rPr>
              <a:t> </a:t>
            </a:r>
            <a:r>
              <a:rPr lang="en-US" sz="4000" b="1" dirty="0">
                <a:solidFill>
                  <a:srgbClr val="C00000"/>
                </a:solidFill>
              </a:rPr>
              <a:t>How Has the Hawkish Fed Impacted Insurer Portfolios?</a:t>
            </a:r>
            <a:endParaRPr lang="en-US" sz="4000" b="1" dirty="0">
              <a:solidFill>
                <a:srgbClr val="00B050"/>
              </a:solidFill>
            </a:endParaRPr>
          </a:p>
        </p:txBody>
      </p:sp>
      <p:sp>
        <p:nvSpPr>
          <p:cNvPr id="7" name="Date Placeholder 6"/>
          <p:cNvSpPr>
            <a:spLocks noGrp="1"/>
          </p:cNvSpPr>
          <p:nvPr>
            <p:ph type="dt" sz="half" idx="10"/>
          </p:nvPr>
        </p:nvSpPr>
        <p:spPr/>
        <p:txBody>
          <a:bodyPr/>
          <a:lstStyle/>
          <a:p>
            <a:pPr>
              <a:defRPr/>
            </a:pPr>
            <a:r>
              <a:rPr lang="en-US"/>
              <a:t>12/01/09 - 9pm</a:t>
            </a:r>
          </a:p>
        </p:txBody>
      </p:sp>
    </p:spTree>
    <p:extLst>
      <p:ext uri="{BB962C8B-B14F-4D97-AF65-F5344CB8AC3E}">
        <p14:creationId xmlns:p14="http://schemas.microsoft.com/office/powerpoint/2010/main" val="273495063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604838" y="90488"/>
            <a:ext cx="11587162" cy="860425"/>
          </a:xfrm>
        </p:spPr>
        <p:txBody>
          <a:bodyPr/>
          <a:lstStyle/>
          <a:p>
            <a:r>
              <a:rPr lang="en-US" dirty="0"/>
              <a:t>Property/Casualty Insurance Industry Investment Income: 2000–2024F*</a:t>
            </a:r>
            <a:endParaRPr lang="en-US" baseline="30000" dirty="0"/>
          </a:p>
        </p:txBody>
      </p:sp>
      <p:graphicFrame>
        <p:nvGraphicFramePr>
          <p:cNvPr id="58370" name="Object 3"/>
          <p:cNvGraphicFramePr>
            <a:graphicFrameLocks/>
          </p:cNvGraphicFramePr>
          <p:nvPr>
            <p:extLst>
              <p:ext uri="{D42A27DB-BD31-4B8C-83A1-F6EECF244321}">
                <p14:modId xmlns:p14="http://schemas.microsoft.com/office/powerpoint/2010/main" val="1485960768"/>
              </p:ext>
            </p:extLst>
          </p:nvPr>
        </p:nvGraphicFramePr>
        <p:xfrm>
          <a:off x="825499" y="1256596"/>
          <a:ext cx="10162049" cy="4022401"/>
        </p:xfrm>
        <a:graphic>
          <a:graphicData uri="http://schemas.openxmlformats.org/presentationml/2006/ole">
            <mc:AlternateContent xmlns:mc="http://schemas.openxmlformats.org/markup-compatibility/2006">
              <mc:Choice xmlns:v="urn:schemas-microsoft-com:vml" Requires="v">
                <p:oleObj name="Chart" r:id="rId3" imgW="8400954" imgH="3648225" progId="MSGraph.Chart.8">
                  <p:embed followColorScheme="full"/>
                </p:oleObj>
              </mc:Choice>
              <mc:Fallback>
                <p:oleObj name="Chart" r:id="rId3" imgW="8400954" imgH="3648225" progId="MSGraph.Chart.8">
                  <p:embed followColorScheme="full"/>
                  <p:pic>
                    <p:nvPicPr>
                      <p:cNvPr id="58370" name="Object 3"/>
                      <p:cNvPicPr>
                        <a:picLocks noChangeArrowheads="1"/>
                      </p:cNvPicPr>
                      <p:nvPr/>
                    </p:nvPicPr>
                    <p:blipFill>
                      <a:blip r:embed="rId4"/>
                      <a:srcRect/>
                      <a:stretch>
                        <a:fillRect/>
                      </a:stretch>
                    </p:blipFill>
                    <p:spPr bwMode="auto">
                      <a:xfrm>
                        <a:off x="825499" y="1256596"/>
                        <a:ext cx="10162049" cy="4022401"/>
                      </a:xfrm>
                      <a:prstGeom prst="rect">
                        <a:avLst/>
                      </a:prstGeom>
                      <a:noFill/>
                      <a:ln>
                        <a:noFill/>
                      </a:ln>
                      <a:effectLst/>
                    </p:spPr>
                  </p:pic>
                </p:oleObj>
              </mc:Fallback>
            </mc:AlternateContent>
          </a:graphicData>
        </a:graphic>
      </p:graphicFrame>
      <p:sp>
        <p:nvSpPr>
          <p:cNvPr id="242692" name="Rectangle 4"/>
          <p:cNvSpPr>
            <a:spLocks noChangeArrowheads="1"/>
          </p:cNvSpPr>
          <p:nvPr/>
        </p:nvSpPr>
        <p:spPr bwMode="blackWhite">
          <a:xfrm>
            <a:off x="825499" y="5301712"/>
            <a:ext cx="10423071" cy="73623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Due to persistently low interest rates, investment income remained below pre-crisis levels for a decade.  Lower interest rates during COVID drove investment income down once again.   Fed rate hikes in 2022-23 are reversing this trend.</a:t>
            </a:r>
          </a:p>
        </p:txBody>
      </p:sp>
      <p:sp>
        <p:nvSpPr>
          <p:cNvPr id="58373" name="Rectangle 5"/>
          <p:cNvSpPr>
            <a:spLocks noChangeArrowheads="1"/>
          </p:cNvSpPr>
          <p:nvPr/>
        </p:nvSpPr>
        <p:spPr bwMode="auto">
          <a:xfrm>
            <a:off x="0" y="6165528"/>
            <a:ext cx="10987548" cy="747897"/>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tabLst>
                <a:tab pos="112713" algn="r"/>
              </a:tabLst>
            </a:pPr>
            <a:r>
              <a:rPr lang="en-US" sz="1100" dirty="0"/>
              <a:t>* 2018-19 figures are distorted by provisions of the TCJA of 2017.  Increase reflects such items as dividends from foreign subsidiaries.</a:t>
            </a:r>
          </a:p>
          <a:p>
            <a:pPr marL="133350" indent="-133350" eaLnBrk="0" hangingPunct="0">
              <a:lnSpc>
                <a:spcPct val="90000"/>
              </a:lnSpc>
              <a:buClr>
                <a:schemeClr val="accent2"/>
              </a:buClr>
              <a:tabLst>
                <a:tab pos="112713" algn="r"/>
              </a:tabLst>
            </a:pPr>
            <a:r>
              <a:rPr lang="en-US" sz="1100" dirty="0"/>
              <a:t>**2022 figure includes a $10.8B intercompany distribution by a large reinsurer that flowed through NII.</a:t>
            </a:r>
          </a:p>
          <a:p>
            <a:pPr marL="133350" indent="-133350" eaLnBrk="0" hangingPunct="0">
              <a:lnSpc>
                <a:spcPct val="90000"/>
              </a:lnSpc>
              <a:buClr>
                <a:schemeClr val="accent2"/>
              </a:buClr>
              <a:tabLst>
                <a:tab pos="112713" algn="r"/>
              </a:tabLst>
            </a:pPr>
            <a:r>
              <a:rPr lang="en-US" sz="1100" baseline="30000" dirty="0"/>
              <a:t>1</a:t>
            </a:r>
            <a:r>
              <a:rPr lang="en-US" sz="1100" dirty="0"/>
              <a:t> Investment gains consist primarily of interest and stock dividends. Sources: A.M. Best Review &amp; Preview (March 2024); ISO; University of South Carolina, Center for Risk and Uncertainty Management.                                   </a:t>
            </a:r>
          </a:p>
        </p:txBody>
      </p:sp>
      <p:sp>
        <p:nvSpPr>
          <p:cNvPr id="58374" name="Rectangle 6"/>
          <p:cNvSpPr>
            <a:spLocks noChangeArrowheads="1"/>
          </p:cNvSpPr>
          <p:nvPr/>
        </p:nvSpPr>
        <p:spPr bwMode="black">
          <a:xfrm>
            <a:off x="957263" y="103593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8" name="AutoShape 7"/>
          <p:cNvSpPr>
            <a:spLocks noChangeArrowheads="1"/>
          </p:cNvSpPr>
          <p:nvPr/>
        </p:nvSpPr>
        <p:spPr bwMode="blackWhite">
          <a:xfrm>
            <a:off x="3861029" y="1944702"/>
            <a:ext cx="4352010" cy="1151736"/>
          </a:xfrm>
          <a:prstGeom prst="wedgeRectCallout">
            <a:avLst>
              <a:gd name="adj1" fmla="val 69321"/>
              <a:gd name="adj2" fmla="val 47180"/>
            </a:avLst>
          </a:prstGeom>
          <a:solidFill>
            <a:srgbClr val="C00000"/>
          </a:solidFill>
          <a:ln w="28575" algn="ctr">
            <a:solidFill>
              <a:schemeClr val="bg1"/>
            </a:solidFill>
            <a:miter lim="800000"/>
            <a:headEnd/>
            <a:tailEnd/>
          </a:ln>
          <a:effectLst/>
        </p:spPr>
        <p:txBody>
          <a:bodyPr lIns="91440" tIns="91440" rIns="91440" bIns="91440" anchor="ctr"/>
          <a:lstStyle/>
          <a:p>
            <a:pPr algn="ctr" eaLnBrk="0" hangingPunct="0">
              <a:lnSpc>
                <a:spcPct val="90000"/>
              </a:lnSpc>
              <a:spcBef>
                <a:spcPct val="50000"/>
              </a:spcBef>
              <a:buClr>
                <a:schemeClr val="bg1"/>
              </a:buClr>
              <a:defRPr/>
            </a:pPr>
            <a:r>
              <a:rPr lang="en-US" b="1" dirty="0">
                <a:solidFill>
                  <a:schemeClr val="bg1"/>
                </a:solidFill>
                <a:latin typeface="Arial"/>
                <a:cs typeface="Arial"/>
              </a:rPr>
              <a:t>Aggressive Fed actions in response to COVID and recession  pushed interest rates lower in 2020, adversely impacting investment income</a:t>
            </a:r>
          </a:p>
        </p:txBody>
      </p:sp>
      <p:sp>
        <p:nvSpPr>
          <p:cNvPr id="9" name="AutoShape 7">
            <a:extLst>
              <a:ext uri="{FF2B5EF4-FFF2-40B4-BE49-F238E27FC236}">
                <a16:creationId xmlns:a16="http://schemas.microsoft.com/office/drawing/2014/main" id="{462F45FE-C4FB-B804-A3F5-05725C4A27EA}"/>
              </a:ext>
            </a:extLst>
          </p:cNvPr>
          <p:cNvSpPr>
            <a:spLocks noChangeArrowheads="1"/>
          </p:cNvSpPr>
          <p:nvPr/>
        </p:nvSpPr>
        <p:spPr bwMode="blackWhite">
          <a:xfrm>
            <a:off x="6827044" y="973627"/>
            <a:ext cx="2584452" cy="941463"/>
          </a:xfrm>
          <a:prstGeom prst="wedgeRectCallout">
            <a:avLst>
              <a:gd name="adj1" fmla="val 87187"/>
              <a:gd name="adj2" fmla="val 34090"/>
            </a:avLst>
          </a:prstGeom>
          <a:solidFill>
            <a:srgbClr val="FFC000"/>
          </a:solidFill>
          <a:ln w="28575" algn="ctr">
            <a:solidFill>
              <a:schemeClr val="bg1"/>
            </a:solidFill>
            <a:miter lim="800000"/>
            <a:headEnd/>
            <a:tailEnd/>
          </a:ln>
          <a:effectLst/>
        </p:spPr>
        <p:txBody>
          <a:bodyPr lIns="91440" tIns="91440" rIns="91440" bIns="91440" anchor="ctr"/>
          <a:lstStyle/>
          <a:p>
            <a:pPr algn="ctr" eaLnBrk="0" hangingPunct="0">
              <a:lnSpc>
                <a:spcPct val="90000"/>
              </a:lnSpc>
              <a:spcBef>
                <a:spcPct val="50000"/>
              </a:spcBef>
              <a:buClr>
                <a:schemeClr val="bg1"/>
              </a:buClr>
              <a:defRPr/>
            </a:pPr>
            <a:r>
              <a:rPr lang="en-US" b="1" dirty="0">
                <a:solidFill>
                  <a:schemeClr val="bg1"/>
                </a:solidFill>
                <a:latin typeface="Arial"/>
                <a:cs typeface="Arial"/>
              </a:rPr>
              <a:t>Higher interest rates are pushing investment income sharply upward</a:t>
            </a:r>
          </a:p>
        </p:txBody>
      </p:sp>
    </p:spTree>
    <p:extLst>
      <p:ext uri="{BB962C8B-B14F-4D97-AF65-F5344CB8AC3E}">
        <p14:creationId xmlns:p14="http://schemas.microsoft.com/office/powerpoint/2010/main" val="2732538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4"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375782" y="92205"/>
            <a:ext cx="7910513" cy="860425"/>
          </a:xfrm>
        </p:spPr>
        <p:txBody>
          <a:bodyPr/>
          <a:lstStyle/>
          <a:p>
            <a:r>
              <a:rPr lang="en-US" dirty="0"/>
              <a:t>Net Investment Yield on Property/Casualty Insurance Invested Assets, 2007–2026F</a:t>
            </a:r>
            <a:endParaRPr lang="en-US" baseline="30000" dirty="0"/>
          </a:p>
        </p:txBody>
      </p:sp>
      <p:graphicFrame>
        <p:nvGraphicFramePr>
          <p:cNvPr id="58370" name="Object 3"/>
          <p:cNvGraphicFramePr>
            <a:graphicFrameLocks/>
          </p:cNvGraphicFramePr>
          <p:nvPr>
            <p:extLst>
              <p:ext uri="{D42A27DB-BD31-4B8C-83A1-F6EECF244321}">
                <p14:modId xmlns:p14="http://schemas.microsoft.com/office/powerpoint/2010/main" val="2003563296"/>
              </p:ext>
            </p:extLst>
          </p:nvPr>
        </p:nvGraphicFramePr>
        <p:xfrm>
          <a:off x="1371599" y="1469127"/>
          <a:ext cx="9356271" cy="3727154"/>
        </p:xfrm>
        <a:graphic>
          <a:graphicData uri="http://schemas.openxmlformats.org/presentationml/2006/ole">
            <mc:AlternateContent xmlns:mc="http://schemas.openxmlformats.org/markup-compatibility/2006">
              <mc:Choice xmlns:v="urn:schemas-microsoft-com:vml" Requires="v">
                <p:oleObj name="Chart" r:id="rId3" imgW="8420164" imgH="3657472" progId="MSGraph.Chart.8">
                  <p:embed followColorScheme="full"/>
                </p:oleObj>
              </mc:Choice>
              <mc:Fallback>
                <p:oleObj name="Chart" r:id="rId3" imgW="8420164" imgH="3657472" progId="MSGraph.Chart.8">
                  <p:embed followColorScheme="full"/>
                  <p:pic>
                    <p:nvPicPr>
                      <p:cNvPr id="58370" name="Object 3"/>
                      <p:cNvPicPr>
                        <a:picLocks noChangeArrowheads="1"/>
                      </p:cNvPicPr>
                      <p:nvPr/>
                    </p:nvPicPr>
                    <p:blipFill>
                      <a:blip r:embed="rId4"/>
                      <a:srcRect/>
                      <a:stretch>
                        <a:fillRect/>
                      </a:stretch>
                    </p:blipFill>
                    <p:spPr bwMode="auto">
                      <a:xfrm>
                        <a:off x="1371599" y="1469127"/>
                        <a:ext cx="9356271" cy="3727154"/>
                      </a:xfrm>
                      <a:prstGeom prst="rect">
                        <a:avLst/>
                      </a:prstGeom>
                      <a:noFill/>
                      <a:ln>
                        <a:noFill/>
                      </a:ln>
                      <a:effectLst/>
                    </p:spPr>
                  </p:pic>
                </p:oleObj>
              </mc:Fallback>
            </mc:AlternateContent>
          </a:graphicData>
        </a:graphic>
      </p:graphicFrame>
      <p:sp>
        <p:nvSpPr>
          <p:cNvPr id="242692" name="Rectangle 4"/>
          <p:cNvSpPr>
            <a:spLocks noChangeArrowheads="1"/>
          </p:cNvSpPr>
          <p:nvPr/>
        </p:nvSpPr>
        <p:spPr bwMode="blackWhite">
          <a:xfrm>
            <a:off x="149561" y="5301105"/>
            <a:ext cx="6570554" cy="108006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b="1" dirty="0">
                <a:solidFill>
                  <a:srgbClr val="FFFFFF"/>
                </a:solidFill>
              </a:rPr>
              <a:t>The yield on invested assets remains depressed relative to pre-financial crisis and pre-COVID yields. Fed rate hikes in 2022-23 are lifting yields and investment income.</a:t>
            </a:r>
          </a:p>
        </p:txBody>
      </p:sp>
      <p:sp>
        <p:nvSpPr>
          <p:cNvPr id="58373" name="Rectangle 5"/>
          <p:cNvSpPr>
            <a:spLocks noChangeArrowheads="1"/>
          </p:cNvSpPr>
          <p:nvPr/>
        </p:nvSpPr>
        <p:spPr bwMode="auto">
          <a:xfrm>
            <a:off x="136072" y="6463277"/>
            <a:ext cx="11939814" cy="394723"/>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1050" dirty="0"/>
              <a:t>Sources: </a:t>
            </a:r>
            <a:r>
              <a:rPr lang="fr-FR" sz="1050" dirty="0"/>
              <a:t>NAIC data, </a:t>
            </a:r>
            <a:r>
              <a:rPr lang="fr-FR" sz="1050" dirty="0" err="1"/>
              <a:t>sourced</a:t>
            </a:r>
            <a:r>
              <a:rPr lang="fr-FR" sz="1050" dirty="0"/>
              <a:t> </a:t>
            </a:r>
            <a:r>
              <a:rPr lang="fr-FR" sz="1050" dirty="0" err="1"/>
              <a:t>from</a:t>
            </a:r>
            <a:r>
              <a:rPr lang="fr-FR" sz="1050" dirty="0"/>
              <a:t> S&amp;P Global </a:t>
            </a:r>
            <a:r>
              <a:rPr lang="fr-FR" sz="1050" dirty="0" err="1"/>
              <a:t>Market</a:t>
            </a:r>
            <a:r>
              <a:rPr lang="fr-FR" sz="1050" dirty="0"/>
              <a:t> Intelligence; 2017-19 figures are </a:t>
            </a:r>
            <a:r>
              <a:rPr lang="fr-FR" sz="1050" dirty="0" err="1"/>
              <a:t>from</a:t>
            </a:r>
            <a:r>
              <a:rPr lang="fr-FR" sz="1050" dirty="0"/>
              <a:t> ISO.  2020-22 data </a:t>
            </a:r>
            <a:r>
              <a:rPr lang="fr-FR" sz="1050" dirty="0" err="1"/>
              <a:t>from</a:t>
            </a:r>
            <a:r>
              <a:rPr lang="fr-FR" sz="1050" dirty="0"/>
              <a:t> APCIA. 2024-26F </a:t>
            </a:r>
            <a:r>
              <a:rPr lang="fr-FR" sz="1050" dirty="0" err="1"/>
              <a:t>from</a:t>
            </a:r>
            <a:r>
              <a:rPr lang="fr-FR" sz="1050" dirty="0"/>
              <a:t> </a:t>
            </a:r>
            <a:r>
              <a:rPr lang="fr-FR" sz="1050" dirty="0" err="1"/>
              <a:t>Swiss</a:t>
            </a:r>
            <a:r>
              <a:rPr lang="fr-FR" sz="1050" dirty="0"/>
              <a:t> Re (Apr. 2025).  Risk and </a:t>
            </a:r>
            <a:r>
              <a:rPr lang="fr-FR" sz="1050" dirty="0" err="1"/>
              <a:t>Uncertainty</a:t>
            </a:r>
            <a:r>
              <a:rPr lang="fr-FR" sz="1050" dirty="0"/>
              <a:t> Management Center, Univ. of South Carolina.</a:t>
            </a:r>
            <a:endParaRPr lang="en-US" sz="1050" dirty="0"/>
          </a:p>
        </p:txBody>
      </p:sp>
      <p:sp>
        <p:nvSpPr>
          <p:cNvPr id="58374" name="Rectangle 6"/>
          <p:cNvSpPr>
            <a:spLocks noChangeArrowheads="1"/>
          </p:cNvSpPr>
          <p:nvPr/>
        </p:nvSpPr>
        <p:spPr bwMode="black">
          <a:xfrm>
            <a:off x="1051568" y="1219827"/>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a:solidFill>
                  <a:srgbClr val="225A7A"/>
                </a:solidFill>
              </a:rPr>
              <a:t>(Percent)</a:t>
            </a:r>
          </a:p>
        </p:txBody>
      </p:sp>
      <p:sp>
        <p:nvSpPr>
          <p:cNvPr id="8" name="AutoShape 7"/>
          <p:cNvSpPr>
            <a:spLocks noChangeArrowheads="1"/>
          </p:cNvSpPr>
          <p:nvPr/>
        </p:nvSpPr>
        <p:spPr bwMode="blackWhite">
          <a:xfrm>
            <a:off x="5972783" y="1057454"/>
            <a:ext cx="3740415" cy="1685746"/>
          </a:xfrm>
          <a:prstGeom prst="wedgeRectCallout">
            <a:avLst>
              <a:gd name="adj1" fmla="val 22727"/>
              <a:gd name="adj2" fmla="val 113910"/>
            </a:avLst>
          </a:prstGeom>
          <a:solidFill>
            <a:srgbClr val="FF0000"/>
          </a:solidFill>
          <a:ln w="28575" algn="ctr">
            <a:solidFill>
              <a:schemeClr val="bg1"/>
            </a:solidFill>
            <a:miter lim="800000"/>
            <a:headEnd/>
            <a:tailEnd/>
          </a:ln>
          <a:effectLst/>
        </p:spPr>
        <p:txBody>
          <a:bodyPr lIns="91440" tIns="68580" rIns="91440" bIns="6858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a:cs typeface="Arial"/>
              </a:rPr>
              <a:t>Investment yields in 2021 were depressed--down about 200 BP from pre-crisis (and 50-80BP from pre-COVID) but are now rising. </a:t>
            </a:r>
            <a:r>
              <a:rPr lang="en-US" b="1" i="1" dirty="0">
                <a:solidFill>
                  <a:schemeClr val="bg1"/>
                </a:solidFill>
                <a:latin typeface="Arial"/>
                <a:cs typeface="Arial"/>
              </a:rPr>
              <a:t>Yields in 2021 were the lowest since at least 1960.</a:t>
            </a:r>
          </a:p>
        </p:txBody>
      </p:sp>
      <p:sp>
        <p:nvSpPr>
          <p:cNvPr id="9" name="Rectangle 4"/>
          <p:cNvSpPr>
            <a:spLocks noChangeArrowheads="1"/>
          </p:cNvSpPr>
          <p:nvPr/>
        </p:nvSpPr>
        <p:spPr bwMode="blackWhite">
          <a:xfrm>
            <a:off x="7110399" y="5301105"/>
            <a:ext cx="4503861" cy="1080067"/>
          </a:xfrm>
          <a:prstGeom prst="rect">
            <a:avLst/>
          </a:prstGeom>
          <a:solidFill>
            <a:srgbClr val="66FF33"/>
          </a:solidFill>
          <a:ln w="12700" algn="ctr">
            <a:solidFill>
              <a:srgbClr val="66FF33"/>
            </a:solidFill>
            <a:miter lim="800000"/>
            <a:headEnd/>
            <a:tailEnd/>
          </a:ln>
        </p:spPr>
        <p:txBody>
          <a:bodyPr bIns="48006" anchor="ctr"/>
          <a:lstStyle/>
          <a:p>
            <a:pPr algn="ctr">
              <a:lnSpc>
                <a:spcPct val="95000"/>
              </a:lnSpc>
              <a:spcBef>
                <a:spcPct val="25000"/>
              </a:spcBef>
            </a:pPr>
            <a:r>
              <a:rPr lang="en-US" b="1" dirty="0">
                <a:solidFill>
                  <a:srgbClr val="FFFFFF"/>
                </a:solidFill>
              </a:rPr>
              <a:t>Average: 1960-2019 = 4.9%</a:t>
            </a:r>
          </a:p>
          <a:p>
            <a:pPr algn="ctr">
              <a:lnSpc>
                <a:spcPct val="95000"/>
              </a:lnSpc>
              <a:spcBef>
                <a:spcPct val="25000"/>
              </a:spcBef>
            </a:pPr>
            <a:r>
              <a:rPr lang="en-US" b="1" dirty="0">
                <a:solidFill>
                  <a:srgbClr val="FFFFFF"/>
                </a:solidFill>
              </a:rPr>
              <a:t>Low: 2.8% (1961)</a:t>
            </a:r>
          </a:p>
          <a:p>
            <a:pPr algn="ctr">
              <a:lnSpc>
                <a:spcPct val="95000"/>
              </a:lnSpc>
              <a:spcBef>
                <a:spcPct val="25000"/>
              </a:spcBef>
            </a:pPr>
            <a:r>
              <a:rPr lang="en-US" b="1" dirty="0">
                <a:solidFill>
                  <a:srgbClr val="FFFFFF"/>
                </a:solidFill>
              </a:rPr>
              <a:t>High: 8.2% (1984/85)</a:t>
            </a:r>
          </a:p>
        </p:txBody>
      </p:sp>
      <p:sp>
        <p:nvSpPr>
          <p:cNvPr id="2" name="AutoShape 7">
            <a:extLst>
              <a:ext uri="{FF2B5EF4-FFF2-40B4-BE49-F238E27FC236}">
                <a16:creationId xmlns:a16="http://schemas.microsoft.com/office/drawing/2014/main" id="{E3283FFF-AB20-5439-BC06-5CE2B5D75274}"/>
              </a:ext>
            </a:extLst>
          </p:cNvPr>
          <p:cNvSpPr>
            <a:spLocks noChangeArrowheads="1"/>
          </p:cNvSpPr>
          <p:nvPr/>
        </p:nvSpPr>
        <p:spPr bwMode="blackWhite">
          <a:xfrm>
            <a:off x="9805120" y="682150"/>
            <a:ext cx="2030561" cy="1324651"/>
          </a:xfrm>
          <a:prstGeom prst="wedgeRectCallout">
            <a:avLst>
              <a:gd name="adj1" fmla="val -33897"/>
              <a:gd name="adj2" fmla="val 75710"/>
            </a:avLst>
          </a:prstGeom>
          <a:solidFill>
            <a:srgbClr val="FF0000"/>
          </a:solidFill>
          <a:ln w="28575" algn="ctr">
            <a:solidFill>
              <a:schemeClr val="bg1"/>
            </a:solidFill>
            <a:miter lim="800000"/>
            <a:headEnd/>
            <a:tailEnd/>
          </a:ln>
          <a:effectLst/>
        </p:spPr>
        <p:txBody>
          <a:bodyPr lIns="91440" tIns="68580" rIns="91440" bIns="6858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a:cs typeface="Arial"/>
              </a:rPr>
              <a:t>In 2025, investment yields could be the highest since the Financial Crisis</a:t>
            </a:r>
            <a:endParaRPr lang="en-US" sz="1600" b="1" i="1" dirty="0">
              <a:solidFill>
                <a:schemeClr val="bg1"/>
              </a:solidFill>
              <a:latin typeface="Arial"/>
              <a:cs typeface="Arial"/>
            </a:endParaRPr>
          </a:p>
        </p:txBody>
      </p:sp>
    </p:spTree>
    <p:extLst>
      <p:ext uri="{BB962C8B-B14F-4D97-AF65-F5344CB8AC3E}">
        <p14:creationId xmlns:p14="http://schemas.microsoft.com/office/powerpoint/2010/main" val="8079405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3" presetClass="entr" presetSubtype="16"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childTnLst>
                                </p:cTn>
                              </p:par>
                            </p:childTnLst>
                          </p:cTn>
                        </p:par>
                        <p:par>
                          <p:cTn id="18" fill="hold">
                            <p:stCondLst>
                              <p:cond delay="4200"/>
                            </p:stCondLst>
                            <p:childTnLst>
                              <p:par>
                                <p:cTn id="19" presetID="22" presetClass="entr" presetSubtype="4" fill="hold" grpId="0" nodeType="afterEffect">
                                  <p:stCondLst>
                                    <p:cond delay="70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2"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924290" name="Rectangle 2"/>
          <p:cNvSpPr>
            <a:spLocks noGrp="1" noChangeArrowheads="1"/>
          </p:cNvSpPr>
          <p:nvPr>
            <p:ph type="title" idx="4294967295"/>
          </p:nvPr>
        </p:nvSpPr>
        <p:spPr>
          <a:xfrm>
            <a:off x="203690" y="72487"/>
            <a:ext cx="11784620" cy="1066800"/>
          </a:xfrm>
        </p:spPr>
        <p:txBody>
          <a:bodyPr/>
          <a:lstStyle/>
          <a:p>
            <a:pPr>
              <a:lnSpc>
                <a:spcPct val="80000"/>
              </a:lnSpc>
            </a:pPr>
            <a:r>
              <a:rPr lang="en-US" altLang="en-US" sz="3200" dirty="0"/>
              <a:t>Federal Funds Target Rate: </a:t>
            </a:r>
            <a:r>
              <a:rPr lang="en-US" altLang="en-US" sz="3200" i="1" dirty="0"/>
              <a:t>Easing in Store</a:t>
            </a:r>
            <a:endParaRPr lang="en-US" altLang="en-US" sz="2400" i="1" dirty="0"/>
          </a:p>
        </p:txBody>
      </p:sp>
      <p:sp>
        <p:nvSpPr>
          <p:cNvPr id="3080" name="Slide Number Placeholder 7"/>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85</a:t>
            </a:fld>
            <a:endParaRPr lang="en-US" altLang="en-US" sz="1400">
              <a:latin typeface="Arial" panose="020B0604020202020204" pitchFamily="34" charset="0"/>
            </a:endParaRPr>
          </a:p>
        </p:txBody>
      </p:sp>
      <p:pic>
        <p:nvPicPr>
          <p:cNvPr id="4" name="Picture 3">
            <a:extLst>
              <a:ext uri="{FF2B5EF4-FFF2-40B4-BE49-F238E27FC236}">
                <a16:creationId xmlns:a16="http://schemas.microsoft.com/office/drawing/2014/main" id="{05795AD6-DE32-4B07-B8CF-0C013A6EDBB5}"/>
              </a:ext>
            </a:extLst>
          </p:cNvPr>
          <p:cNvPicPr>
            <a:picLocks noChangeAspect="1"/>
          </p:cNvPicPr>
          <p:nvPr/>
        </p:nvPicPr>
        <p:blipFill>
          <a:blip r:embed="rId3"/>
          <a:stretch>
            <a:fillRect/>
          </a:stretch>
        </p:blipFill>
        <p:spPr>
          <a:xfrm>
            <a:off x="618517" y="1011677"/>
            <a:ext cx="7563166" cy="5065331"/>
          </a:xfrm>
          <a:prstGeom prst="rect">
            <a:avLst/>
          </a:prstGeom>
        </p:spPr>
      </p:pic>
      <p:sp>
        <p:nvSpPr>
          <p:cNvPr id="10" name="TextBox 9">
            <a:extLst>
              <a:ext uri="{FF2B5EF4-FFF2-40B4-BE49-F238E27FC236}">
                <a16:creationId xmlns:a16="http://schemas.microsoft.com/office/drawing/2014/main" id="{33BF9AE7-BFC3-4BF0-B551-B92D1DA31DF0}"/>
              </a:ext>
            </a:extLst>
          </p:cNvPr>
          <p:cNvSpPr txBox="1"/>
          <p:nvPr/>
        </p:nvSpPr>
        <p:spPr>
          <a:xfrm>
            <a:off x="127191" y="6166505"/>
            <a:ext cx="9588309" cy="523220"/>
          </a:xfrm>
          <a:prstGeom prst="rect">
            <a:avLst/>
          </a:prstGeom>
          <a:noFill/>
        </p:spPr>
        <p:txBody>
          <a:bodyPr wrap="square" rtlCol="0">
            <a:spAutoFit/>
          </a:bodyPr>
          <a:lstStyle/>
          <a:p>
            <a:endParaRPr lang="en-US" sz="1400" dirty="0"/>
          </a:p>
          <a:p>
            <a:r>
              <a:rPr lang="en-US" sz="1400" dirty="0"/>
              <a:t>Source: Federal Reserve Board and Wells Fargo Economics.</a:t>
            </a:r>
          </a:p>
        </p:txBody>
      </p:sp>
      <p:sp>
        <p:nvSpPr>
          <p:cNvPr id="11" name="AutoShape 7">
            <a:extLst>
              <a:ext uri="{FF2B5EF4-FFF2-40B4-BE49-F238E27FC236}">
                <a16:creationId xmlns:a16="http://schemas.microsoft.com/office/drawing/2014/main" id="{AB669A40-AF44-4B42-A5AC-D736F083F791}"/>
              </a:ext>
            </a:extLst>
          </p:cNvPr>
          <p:cNvSpPr>
            <a:spLocks noChangeArrowheads="1"/>
          </p:cNvSpPr>
          <p:nvPr/>
        </p:nvSpPr>
        <p:spPr bwMode="blackWhite">
          <a:xfrm>
            <a:off x="8596510" y="2635381"/>
            <a:ext cx="2502750" cy="1945532"/>
          </a:xfrm>
          <a:prstGeom prst="wedgeRectCallout">
            <a:avLst>
              <a:gd name="adj1" fmla="val -83188"/>
              <a:gd name="adj2" fmla="val -540"/>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latin typeface="Arial" pitchFamily="34" charset="0"/>
              </a:rPr>
              <a:t>Labor market concerns are leading the Fed to ease despite ongoing inflation concerns.</a:t>
            </a:r>
          </a:p>
          <a:p>
            <a:pPr algn="ctr" eaLnBrk="0" hangingPunct="0">
              <a:lnSpc>
                <a:spcPct val="90000"/>
              </a:lnSpc>
              <a:spcBef>
                <a:spcPct val="50000"/>
              </a:spcBef>
              <a:buClr>
                <a:schemeClr val="bg1"/>
              </a:buClr>
              <a:defRPr/>
            </a:pPr>
            <a:r>
              <a:rPr lang="en-US" sz="1600" b="1" dirty="0">
                <a:solidFill>
                  <a:schemeClr val="bg1"/>
                </a:solidFill>
                <a:latin typeface="Arial" pitchFamily="34" charset="0"/>
                <a:cs typeface="+mn-cs"/>
              </a:rPr>
              <a:t>Cuts of 25BP are expected at each Fed meeting into June 2026.</a:t>
            </a:r>
          </a:p>
        </p:txBody>
      </p:sp>
    </p:spTree>
    <p:extLst>
      <p:ext uri="{BB962C8B-B14F-4D97-AF65-F5344CB8AC3E}">
        <p14:creationId xmlns:p14="http://schemas.microsoft.com/office/powerpoint/2010/main" val="216689359"/>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endParaRPr lang="en-US" dirty="0"/>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86</a:t>
            </a:fld>
            <a:endParaRPr lang="en-US" dirty="0"/>
          </a:p>
        </p:txBody>
      </p:sp>
      <p:sp>
        <p:nvSpPr>
          <p:cNvPr id="66566" name="Rectangle 11"/>
          <p:cNvSpPr>
            <a:spLocks noGrp="1" noChangeArrowheads="1"/>
          </p:cNvSpPr>
          <p:nvPr>
            <p:ph type="title"/>
          </p:nvPr>
        </p:nvSpPr>
        <p:spPr>
          <a:xfrm>
            <a:off x="397935" y="90491"/>
            <a:ext cx="11294712" cy="860425"/>
          </a:xfrm>
        </p:spPr>
        <p:txBody>
          <a:bodyPr/>
          <a:lstStyle/>
          <a:p>
            <a:r>
              <a:rPr lang="en-US" sz="3200" b="1" dirty="0">
                <a:solidFill>
                  <a:srgbClr val="2B7299"/>
                </a:solidFill>
                <a:latin typeface="Arial "/>
              </a:rPr>
              <a:t>Interest Rate Forecasts: 2019 – 2027F:</a:t>
            </a:r>
            <a:r>
              <a:rPr lang="en-US" sz="3200" b="1" i="1" dirty="0">
                <a:solidFill>
                  <a:srgbClr val="2B7299"/>
                </a:solidFill>
                <a:latin typeface="Arial "/>
              </a:rPr>
              <a:t> Higher </a:t>
            </a:r>
            <a:r>
              <a:rPr lang="en-US" sz="3200" i="1" dirty="0">
                <a:solidFill>
                  <a:srgbClr val="2B7299"/>
                </a:solidFill>
                <a:latin typeface="Arial "/>
              </a:rPr>
              <a:t>for</a:t>
            </a:r>
            <a:r>
              <a:rPr lang="en-US" sz="3200" b="1" i="1" dirty="0">
                <a:solidFill>
                  <a:srgbClr val="2B7299"/>
                </a:solidFill>
                <a:latin typeface="Arial "/>
              </a:rPr>
              <a:t> Longer </a:t>
            </a:r>
            <a:endParaRPr lang="en-US" sz="3200" b="1" i="1" dirty="0">
              <a:solidFill>
                <a:srgbClr val="FF0000"/>
              </a:solidFill>
              <a:latin typeface="Arial "/>
            </a:endParaRPr>
          </a:p>
        </p:txBody>
      </p:sp>
      <p:graphicFrame>
        <p:nvGraphicFramePr>
          <p:cNvPr id="66562" name="Object 4"/>
          <p:cNvGraphicFramePr>
            <a:graphicFrameLocks noChangeAspect="1"/>
          </p:cNvGraphicFramePr>
          <p:nvPr>
            <p:extLst>
              <p:ext uri="{D42A27DB-BD31-4B8C-83A1-F6EECF244321}">
                <p14:modId xmlns:p14="http://schemas.microsoft.com/office/powerpoint/2010/main" val="1709673950"/>
              </p:ext>
            </p:extLst>
          </p:nvPr>
        </p:nvGraphicFramePr>
        <p:xfrm>
          <a:off x="1563688" y="1659350"/>
          <a:ext cx="8867775" cy="3771900"/>
        </p:xfrm>
        <a:graphic>
          <a:graphicData uri="http://schemas.openxmlformats.org/presentationml/2006/ole">
            <mc:AlternateContent xmlns:mc="http://schemas.openxmlformats.org/markup-compatibility/2006">
              <mc:Choice xmlns:v="urn:schemas-microsoft-com:vml" Requires="v">
                <p:oleObj name="Chart" r:id="rId3" imgW="8534284" imgH="3771784" progId="MSGraph.Chart.8">
                  <p:embed followColorScheme="full"/>
                </p:oleObj>
              </mc:Choice>
              <mc:Fallback>
                <p:oleObj name="Chart" r:id="rId3" imgW="8534284" imgH="3771784" progId="MSGraph.Chart.8">
                  <p:embed followColorScheme="full"/>
                  <p:pic>
                    <p:nvPicPr>
                      <p:cNvPr id="66562" name="Object 4"/>
                      <p:cNvPicPr>
                        <a:picLocks noChangeAspect="1" noChangeArrowheads="1"/>
                      </p:cNvPicPr>
                      <p:nvPr/>
                    </p:nvPicPr>
                    <p:blipFill>
                      <a:blip r:embed="rId4"/>
                      <a:srcRect/>
                      <a:stretch>
                        <a:fillRect/>
                      </a:stretch>
                    </p:blipFill>
                    <p:spPr bwMode="gray">
                      <a:xfrm>
                        <a:off x="1563688" y="165935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397936" y="5447440"/>
            <a:ext cx="11070168" cy="9948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Higher interest rates provided a modest tailwind for insurers.  Enormous uncertainty regarding future Fed actions and questions about the degree of Fed independence mount.</a:t>
            </a:r>
          </a:p>
        </p:txBody>
      </p:sp>
      <p:sp>
        <p:nvSpPr>
          <p:cNvPr id="66570" name="Rectangle 8"/>
          <p:cNvSpPr>
            <a:spLocks noChangeArrowheads="1"/>
          </p:cNvSpPr>
          <p:nvPr/>
        </p:nvSpPr>
        <p:spPr bwMode="black">
          <a:xfrm>
            <a:off x="1577788" y="1223683"/>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Yield (%)</a:t>
            </a:r>
          </a:p>
        </p:txBody>
      </p:sp>
      <p:sp>
        <p:nvSpPr>
          <p:cNvPr id="12" name="Rectangle 5"/>
          <p:cNvSpPr>
            <a:spLocks noChangeArrowheads="1"/>
          </p:cNvSpPr>
          <p:nvPr/>
        </p:nvSpPr>
        <p:spPr bwMode="auto">
          <a:xfrm>
            <a:off x="114300" y="6560553"/>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
              </a:rPr>
              <a:t>Sources: Wells Fargo Securities (9/25); Risk and Uncertainty Management Center, University of South Carolina. </a:t>
            </a:r>
          </a:p>
        </p:txBody>
      </p:sp>
      <p:sp>
        <p:nvSpPr>
          <p:cNvPr id="13" name="Rectangle 3"/>
          <p:cNvSpPr>
            <a:spLocks noChangeArrowheads="1"/>
          </p:cNvSpPr>
          <p:nvPr/>
        </p:nvSpPr>
        <p:spPr bwMode="black">
          <a:xfrm>
            <a:off x="2489069" y="1417230"/>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latin typeface="Arial" panose="020B0604020202020204" pitchFamily="34" charset="0"/>
                <a:cs typeface="Arial" panose="020B0604020202020204" pitchFamily="34" charset="0"/>
              </a:rPr>
              <a:t>3-Month Treasury</a:t>
            </a:r>
          </a:p>
        </p:txBody>
      </p:sp>
      <p:sp>
        <p:nvSpPr>
          <p:cNvPr id="16" name="Rectangle 3"/>
          <p:cNvSpPr>
            <a:spLocks noChangeArrowheads="1"/>
          </p:cNvSpPr>
          <p:nvPr/>
        </p:nvSpPr>
        <p:spPr bwMode="black">
          <a:xfrm>
            <a:off x="6799132" y="1426750"/>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latin typeface="Arial" panose="020B0604020202020204" pitchFamily="34" charset="0"/>
                <a:cs typeface="Arial" panose="020B0604020202020204" pitchFamily="34" charset="0"/>
              </a:rPr>
              <a:t>10-Year Treasury</a:t>
            </a:r>
          </a:p>
        </p:txBody>
      </p:sp>
      <p:sp>
        <p:nvSpPr>
          <p:cNvPr id="18" name="AutoShape 38"/>
          <p:cNvSpPr>
            <a:spLocks noChangeArrowheads="1"/>
          </p:cNvSpPr>
          <p:nvPr/>
        </p:nvSpPr>
        <p:spPr bwMode="blackWhite">
          <a:xfrm>
            <a:off x="2062581" y="1911596"/>
            <a:ext cx="1803725" cy="1648313"/>
          </a:xfrm>
          <a:prstGeom prst="wedgeRectCallout">
            <a:avLst>
              <a:gd name="adj1" fmla="val 58993"/>
              <a:gd name="adj2" fmla="val 92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Persistently low yields had been a challenge for insurers for many years.  Fed rate hikes in 2022/23 boosted yields on invested assets</a:t>
            </a:r>
          </a:p>
        </p:txBody>
      </p:sp>
      <p:sp>
        <p:nvSpPr>
          <p:cNvPr id="14" name="AutoShape 38">
            <a:extLst>
              <a:ext uri="{FF2B5EF4-FFF2-40B4-BE49-F238E27FC236}">
                <a16:creationId xmlns:a16="http://schemas.microsoft.com/office/drawing/2014/main" id="{B42CDD69-F0C8-4B19-A3F5-C23B4A9BEDC6}"/>
              </a:ext>
            </a:extLst>
          </p:cNvPr>
          <p:cNvSpPr>
            <a:spLocks noChangeArrowheads="1"/>
          </p:cNvSpPr>
          <p:nvPr/>
        </p:nvSpPr>
        <p:spPr bwMode="blackWhite">
          <a:xfrm>
            <a:off x="6039476" y="1914114"/>
            <a:ext cx="1436634" cy="1285064"/>
          </a:xfrm>
          <a:prstGeom prst="wedgeRectCallout">
            <a:avLst>
              <a:gd name="adj1" fmla="val -64657"/>
              <a:gd name="adj2" fmla="val 842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Fed rate cuts will begin in Sept. 2025 and likely continue through mid-2026</a:t>
            </a:r>
          </a:p>
        </p:txBody>
      </p:sp>
      <p:sp>
        <p:nvSpPr>
          <p:cNvPr id="15" name="AutoShape 38">
            <a:extLst>
              <a:ext uri="{FF2B5EF4-FFF2-40B4-BE49-F238E27FC236}">
                <a16:creationId xmlns:a16="http://schemas.microsoft.com/office/drawing/2014/main" id="{9DCEE425-8E9B-473D-8407-1F7573524746}"/>
              </a:ext>
            </a:extLst>
          </p:cNvPr>
          <p:cNvSpPr>
            <a:spLocks noChangeArrowheads="1"/>
          </p:cNvSpPr>
          <p:nvPr/>
        </p:nvSpPr>
        <p:spPr bwMode="blackWhite">
          <a:xfrm>
            <a:off x="10450648" y="1319753"/>
            <a:ext cx="1563688" cy="2056759"/>
          </a:xfrm>
          <a:prstGeom prst="wedgeRectCallout">
            <a:avLst>
              <a:gd name="adj1" fmla="val -63548"/>
              <a:gd name="adj2" fmla="val 434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latin typeface="Arial" panose="020B0604020202020204" pitchFamily="34" charset="0"/>
                <a:cs typeface="Arial" panose="020B0604020202020204" pitchFamily="34" charset="0"/>
              </a:rPr>
              <a:t>The prospect of tariff-driven inflation and greater deficit spending have kept the expected yield on 10-year </a:t>
            </a:r>
            <a:r>
              <a:rPr lang="en-US" sz="1400" b="1" dirty="0" err="1">
                <a:solidFill>
                  <a:schemeClr val="bg1"/>
                </a:solidFill>
                <a:latin typeface="Arial" panose="020B0604020202020204" pitchFamily="34" charset="0"/>
                <a:cs typeface="Arial" panose="020B0604020202020204" pitchFamily="34" charset="0"/>
              </a:rPr>
              <a:t>Treasurys</a:t>
            </a:r>
            <a:r>
              <a:rPr lang="en-US" sz="1400" b="1" dirty="0">
                <a:solidFill>
                  <a:schemeClr val="bg1"/>
                </a:solidFill>
                <a:latin typeface="Arial" panose="020B0604020202020204" pitchFamily="34" charset="0"/>
                <a:cs typeface="Arial" panose="020B0604020202020204" pitchFamily="34" charset="0"/>
              </a:rPr>
              <a:t> elevated</a:t>
            </a:r>
          </a:p>
        </p:txBody>
      </p:sp>
    </p:spTree>
    <p:extLst>
      <p:ext uri="{BB962C8B-B14F-4D97-AF65-F5344CB8AC3E}">
        <p14:creationId xmlns:p14="http://schemas.microsoft.com/office/powerpoint/2010/main" val="8000745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P spid="14" grpId="0" animBg="1"/>
      <p:bldP spid="15"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1524000" y="6556380"/>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87</a:t>
            </a:fld>
            <a:endParaRPr lang="en-US" sz="900">
              <a:solidFill>
                <a:schemeClr val="bg1"/>
              </a:solidFill>
            </a:endParaRPr>
          </a:p>
        </p:txBody>
      </p:sp>
      <p:sp>
        <p:nvSpPr>
          <p:cNvPr id="1924102" name="Rectangle 6"/>
          <p:cNvSpPr>
            <a:spLocks noChangeArrowheads="1"/>
          </p:cNvSpPr>
          <p:nvPr/>
        </p:nvSpPr>
        <p:spPr bwMode="blackWhite">
          <a:xfrm>
            <a:off x="502598" y="996043"/>
            <a:ext cx="10869037" cy="224840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a:solidFill>
                  <a:srgbClr val="FFFFFF"/>
                </a:solidFill>
              </a:rPr>
              <a:t>Legal System Abuse (Social Inflation) &amp; </a:t>
            </a:r>
          </a:p>
          <a:p>
            <a:pPr algn="ctr" defTabSz="114300">
              <a:lnSpc>
                <a:spcPct val="95000"/>
              </a:lnSpc>
              <a:spcBef>
                <a:spcPct val="25000"/>
              </a:spcBef>
            </a:pPr>
            <a:r>
              <a:rPr lang="en-US" sz="4400" b="1" dirty="0">
                <a:solidFill>
                  <a:srgbClr val="FFFFFF"/>
                </a:solidFill>
              </a:rPr>
              <a:t>Litigation Trends</a:t>
            </a:r>
            <a:endParaRPr lang="en-US" sz="4400" b="1" i="1" dirty="0">
              <a:solidFill>
                <a:srgbClr val="FFFFFF"/>
              </a:solidFill>
            </a:endParaRPr>
          </a:p>
        </p:txBody>
      </p:sp>
      <p:sp>
        <p:nvSpPr>
          <p:cNvPr id="8" name="Date Placeholder 7"/>
          <p:cNvSpPr>
            <a:spLocks noGrp="1"/>
          </p:cNvSpPr>
          <p:nvPr>
            <p:ph type="dt" sz="half" idx="10"/>
          </p:nvPr>
        </p:nvSpPr>
        <p:spPr/>
        <p:txBody>
          <a:bodyPr/>
          <a:lstStyle/>
          <a:p>
            <a:pPr>
              <a:defRPr/>
            </a:pPr>
            <a:r>
              <a:rPr lang="en-US"/>
              <a:t>12/01/09 - 9pm</a:t>
            </a:r>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87</a:t>
            </a:fld>
            <a:endParaRPr lang="en-US"/>
          </a:p>
        </p:txBody>
      </p:sp>
      <p:sp>
        <p:nvSpPr>
          <p:cNvPr id="10" name="TextBox 5">
            <a:extLst>
              <a:ext uri="{FF2B5EF4-FFF2-40B4-BE49-F238E27FC236}">
                <a16:creationId xmlns:a16="http://schemas.microsoft.com/office/drawing/2014/main" id="{16B4DD72-E5FC-BEB5-8067-34D0F365FBF6}"/>
              </a:ext>
            </a:extLst>
          </p:cNvPr>
          <p:cNvSpPr txBox="1">
            <a:spLocks noChangeArrowheads="1"/>
          </p:cNvSpPr>
          <p:nvPr/>
        </p:nvSpPr>
        <p:spPr bwMode="auto">
          <a:xfrm>
            <a:off x="1322962" y="3244449"/>
            <a:ext cx="10048673" cy="2554545"/>
          </a:xfrm>
          <a:prstGeom prst="rect">
            <a:avLst/>
          </a:prstGeom>
          <a:noFill/>
          <a:ln w="9525">
            <a:noFill/>
            <a:miter lim="800000"/>
            <a:headEnd/>
            <a:tailEnd/>
          </a:ln>
        </p:spPr>
        <p:txBody>
          <a:bodyPr wrap="square">
            <a:spAutoFit/>
          </a:bodyPr>
          <a:lstStyle/>
          <a:p>
            <a:pPr algn="ctr"/>
            <a:endParaRPr lang="en-US" sz="3200" b="1" dirty="0">
              <a:solidFill>
                <a:srgbClr val="2B7299"/>
              </a:solidFill>
            </a:endParaRPr>
          </a:p>
          <a:p>
            <a:pPr algn="ctr"/>
            <a:r>
              <a:rPr lang="en-US" sz="3200" b="1" dirty="0">
                <a:solidFill>
                  <a:srgbClr val="2B7299"/>
                </a:solidFill>
              </a:rPr>
              <a:t>Rising Litigation Costs Are a Concern for Businesses Large and Small—</a:t>
            </a:r>
            <a:r>
              <a:rPr lang="en-US" sz="3200" b="1" i="1" dirty="0">
                <a:solidFill>
                  <a:srgbClr val="2B7299"/>
                </a:solidFill>
              </a:rPr>
              <a:t>and Their Insurers</a:t>
            </a:r>
          </a:p>
          <a:p>
            <a:pPr algn="ctr"/>
            <a:endParaRPr lang="en-US" sz="3200" b="1" dirty="0">
              <a:solidFill>
                <a:srgbClr val="2B7299"/>
              </a:solidFill>
            </a:endParaRPr>
          </a:p>
          <a:p>
            <a:pPr algn="ctr"/>
            <a:r>
              <a:rPr lang="en-US" sz="3200" b="1" dirty="0">
                <a:solidFill>
                  <a:srgbClr val="C00000"/>
                </a:solidFill>
              </a:rPr>
              <a:t>Major Driver of Rate Across Multiple Lines</a:t>
            </a:r>
          </a:p>
        </p:txBody>
      </p:sp>
    </p:spTree>
    <p:extLst>
      <p:ext uri="{BB962C8B-B14F-4D97-AF65-F5344CB8AC3E}">
        <p14:creationId xmlns:p14="http://schemas.microsoft.com/office/powerpoint/2010/main" val="16392735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24290" name="Rectangle 2"/>
          <p:cNvSpPr>
            <a:spLocks noGrp="1" noChangeArrowheads="1"/>
          </p:cNvSpPr>
          <p:nvPr>
            <p:ph type="title" idx="4294967295"/>
          </p:nvPr>
        </p:nvSpPr>
        <p:spPr>
          <a:xfrm>
            <a:off x="87256" y="-132395"/>
            <a:ext cx="12017486" cy="1066800"/>
          </a:xfrm>
        </p:spPr>
        <p:txBody>
          <a:bodyPr/>
          <a:lstStyle/>
          <a:p>
            <a:pPr>
              <a:lnSpc>
                <a:spcPct val="80000"/>
              </a:lnSpc>
            </a:pPr>
            <a:r>
              <a:rPr lang="en-US" altLang="en-US" sz="3200" dirty="0"/>
              <a:t>Social Inflation: Many Interrelated Causes, Difficult to Manage</a:t>
            </a:r>
            <a:endParaRPr lang="en-US" altLang="en-US" sz="2400" i="1" dirty="0"/>
          </a:p>
        </p:txBody>
      </p:sp>
      <p:sp>
        <p:nvSpPr>
          <p:cNvPr id="3080" name="Slide Number Placeholder 7"/>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88</a:t>
            </a:fld>
            <a:endParaRPr lang="en-US" altLang="en-US" sz="1400">
              <a:latin typeface="Arial" panose="020B0604020202020204" pitchFamily="34" charset="0"/>
            </a:endParaRPr>
          </a:p>
        </p:txBody>
      </p:sp>
      <p:sp>
        <p:nvSpPr>
          <p:cNvPr id="8" name="Text Box 3">
            <a:extLst>
              <a:ext uri="{FF2B5EF4-FFF2-40B4-BE49-F238E27FC236}">
                <a16:creationId xmlns:a16="http://schemas.microsoft.com/office/drawing/2014/main" id="{0D8F070F-C28A-CB91-AB05-3C1150392D24}"/>
              </a:ext>
            </a:extLst>
          </p:cNvPr>
          <p:cNvSpPr txBox="1">
            <a:spLocks noChangeArrowheads="1"/>
          </p:cNvSpPr>
          <p:nvPr/>
        </p:nvSpPr>
        <p:spPr bwMode="auto">
          <a:xfrm>
            <a:off x="396726" y="6513191"/>
            <a:ext cx="8086241" cy="19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825" dirty="0" err="1"/>
              <a:t>Source:Risk</a:t>
            </a:r>
            <a:r>
              <a:rPr lang="en-US" altLang="en-US" sz="825" dirty="0"/>
              <a:t> and Uncertainty Management Center, Univ. of South Carolina, adapted from Verisk “Social Inflation” presentation (2020).</a:t>
            </a:r>
          </a:p>
        </p:txBody>
      </p:sp>
      <p:sp>
        <p:nvSpPr>
          <p:cNvPr id="3" name="Rectangle 2">
            <a:extLst>
              <a:ext uri="{FF2B5EF4-FFF2-40B4-BE49-F238E27FC236}">
                <a16:creationId xmlns:a16="http://schemas.microsoft.com/office/drawing/2014/main" id="{86E84134-4460-D715-1D98-475745244C61}"/>
              </a:ext>
            </a:extLst>
          </p:cNvPr>
          <p:cNvSpPr/>
          <p:nvPr/>
        </p:nvSpPr>
        <p:spPr>
          <a:xfrm>
            <a:off x="1463961" y="934405"/>
            <a:ext cx="926407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effectLst>
                  <a:reflection blurRad="6350" stA="55000" endA="300" endPos="45500" dir="5400000" sy="-100000" algn="bl" rotWithShape="0"/>
                </a:effectLst>
              </a:rPr>
              <a:t>INSURANCE CLAIM COSTS</a:t>
            </a:r>
          </a:p>
        </p:txBody>
      </p:sp>
      <p:sp>
        <p:nvSpPr>
          <p:cNvPr id="7" name="Callout: Up Arrow 6">
            <a:extLst>
              <a:ext uri="{FF2B5EF4-FFF2-40B4-BE49-F238E27FC236}">
                <a16:creationId xmlns:a16="http://schemas.microsoft.com/office/drawing/2014/main" id="{B7EBBFE2-B106-A6E1-26D7-9F6B181C08A0}"/>
              </a:ext>
            </a:extLst>
          </p:cNvPr>
          <p:cNvSpPr/>
          <p:nvPr/>
        </p:nvSpPr>
        <p:spPr>
          <a:xfrm>
            <a:off x="165370" y="2041862"/>
            <a:ext cx="1298591" cy="171206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Increasing Propensity to Sue</a:t>
            </a:r>
          </a:p>
        </p:txBody>
      </p:sp>
      <p:sp>
        <p:nvSpPr>
          <p:cNvPr id="14" name="Callout: Up Arrow 13">
            <a:extLst>
              <a:ext uri="{FF2B5EF4-FFF2-40B4-BE49-F238E27FC236}">
                <a16:creationId xmlns:a16="http://schemas.microsoft.com/office/drawing/2014/main" id="{29019CBC-5D08-82B9-78DE-A9DC45C572BF}"/>
              </a:ext>
            </a:extLst>
          </p:cNvPr>
          <p:cNvSpPr/>
          <p:nvPr/>
        </p:nvSpPr>
        <p:spPr>
          <a:xfrm>
            <a:off x="1796375" y="2048345"/>
            <a:ext cx="1298591" cy="171206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Size of Jury Awards</a:t>
            </a:r>
          </a:p>
        </p:txBody>
      </p:sp>
      <p:sp>
        <p:nvSpPr>
          <p:cNvPr id="15" name="Callout: Up Arrow 14">
            <a:extLst>
              <a:ext uri="{FF2B5EF4-FFF2-40B4-BE49-F238E27FC236}">
                <a16:creationId xmlns:a16="http://schemas.microsoft.com/office/drawing/2014/main" id="{B2D47511-31C9-DBFF-2391-6B64F1FDEDD3}"/>
              </a:ext>
            </a:extLst>
          </p:cNvPr>
          <p:cNvSpPr/>
          <p:nvPr/>
        </p:nvSpPr>
        <p:spPr>
          <a:xfrm>
            <a:off x="3427380" y="2041862"/>
            <a:ext cx="1298591" cy="171206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Courts/ Juries Favoring Plaintiffs</a:t>
            </a:r>
          </a:p>
        </p:txBody>
      </p:sp>
      <p:sp>
        <p:nvSpPr>
          <p:cNvPr id="16" name="Callout: Up Arrow 15">
            <a:extLst>
              <a:ext uri="{FF2B5EF4-FFF2-40B4-BE49-F238E27FC236}">
                <a16:creationId xmlns:a16="http://schemas.microsoft.com/office/drawing/2014/main" id="{98C325BC-CB79-EED9-F6B5-974ED8C07F2D}"/>
              </a:ext>
            </a:extLst>
          </p:cNvPr>
          <p:cNvSpPr/>
          <p:nvPr/>
        </p:nvSpPr>
        <p:spPr>
          <a:xfrm>
            <a:off x="5058385" y="2049845"/>
            <a:ext cx="1298591" cy="171206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Growing Distrust of Large Corps.</a:t>
            </a:r>
          </a:p>
        </p:txBody>
      </p:sp>
      <p:sp>
        <p:nvSpPr>
          <p:cNvPr id="17" name="Callout: Up Arrow 16">
            <a:extLst>
              <a:ext uri="{FF2B5EF4-FFF2-40B4-BE49-F238E27FC236}">
                <a16:creationId xmlns:a16="http://schemas.microsoft.com/office/drawing/2014/main" id="{8AA470AF-E7AA-D088-D3D3-1F447AC73954}"/>
              </a:ext>
            </a:extLst>
          </p:cNvPr>
          <p:cNvSpPr/>
          <p:nvPr/>
        </p:nvSpPr>
        <p:spPr>
          <a:xfrm>
            <a:off x="6650484" y="2056325"/>
            <a:ext cx="1298591" cy="171206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Litigation Financing</a:t>
            </a:r>
          </a:p>
        </p:txBody>
      </p:sp>
      <p:sp>
        <p:nvSpPr>
          <p:cNvPr id="18" name="Callout: Up Arrow 17">
            <a:extLst>
              <a:ext uri="{FF2B5EF4-FFF2-40B4-BE49-F238E27FC236}">
                <a16:creationId xmlns:a16="http://schemas.microsoft.com/office/drawing/2014/main" id="{7E6BFACD-97DA-013F-0953-D04C571B2A46}"/>
              </a:ext>
            </a:extLst>
          </p:cNvPr>
          <p:cNvSpPr/>
          <p:nvPr/>
        </p:nvSpPr>
        <p:spPr>
          <a:xfrm>
            <a:off x="8242583" y="2068501"/>
            <a:ext cx="1298591" cy="171206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Aggressive Plaintiff Bar Ads</a:t>
            </a:r>
          </a:p>
        </p:txBody>
      </p:sp>
      <p:sp>
        <p:nvSpPr>
          <p:cNvPr id="19" name="Callout: Up Arrow 18">
            <a:extLst>
              <a:ext uri="{FF2B5EF4-FFF2-40B4-BE49-F238E27FC236}">
                <a16:creationId xmlns:a16="http://schemas.microsoft.com/office/drawing/2014/main" id="{E0C54D02-F280-AE1A-8E2E-6D3A7F4A26DA}"/>
              </a:ext>
            </a:extLst>
          </p:cNvPr>
          <p:cNvSpPr/>
          <p:nvPr/>
        </p:nvSpPr>
        <p:spPr>
          <a:xfrm>
            <a:off x="9834682" y="2078780"/>
            <a:ext cx="2135242" cy="171206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Changes in Regulatory and Legal Environment Bar Ads</a:t>
            </a:r>
          </a:p>
        </p:txBody>
      </p:sp>
      <p:sp>
        <p:nvSpPr>
          <p:cNvPr id="9" name="TextBox 8">
            <a:extLst>
              <a:ext uri="{FF2B5EF4-FFF2-40B4-BE49-F238E27FC236}">
                <a16:creationId xmlns:a16="http://schemas.microsoft.com/office/drawing/2014/main" id="{8BCDB91D-875B-76AC-9830-602CD5C4EE17}"/>
              </a:ext>
            </a:extLst>
          </p:cNvPr>
          <p:cNvSpPr txBox="1"/>
          <p:nvPr/>
        </p:nvSpPr>
        <p:spPr>
          <a:xfrm>
            <a:off x="2107660" y="4426156"/>
            <a:ext cx="7568138" cy="1384995"/>
          </a:xfrm>
          <a:prstGeom prst="rect">
            <a:avLst/>
          </a:prstGeom>
          <a:solidFill>
            <a:srgbClr val="FF0000"/>
          </a:solidFill>
        </p:spPr>
        <p:txBody>
          <a:bodyPr wrap="square" rtlCol="0">
            <a:spAutoFit/>
          </a:bodyPr>
          <a:lstStyle/>
          <a:p>
            <a:pPr algn="ctr"/>
            <a:r>
              <a:rPr lang="en-US" sz="2800" b="1" dirty="0">
                <a:solidFill>
                  <a:schemeClr val="bg1"/>
                </a:solidFill>
              </a:rPr>
              <a:t>Applied to a seemingly limitless number of issues, these drivers are pushing tort costs (and therefore claim costs upward)</a:t>
            </a:r>
          </a:p>
        </p:txBody>
      </p:sp>
    </p:spTree>
    <p:extLst>
      <p:ext uri="{BB962C8B-B14F-4D97-AF65-F5344CB8AC3E}">
        <p14:creationId xmlns:p14="http://schemas.microsoft.com/office/powerpoint/2010/main" val="3643282500"/>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127191" y="6125321"/>
            <a:ext cx="10611929" cy="646331"/>
          </a:xfrm>
          <a:prstGeom prst="rect">
            <a:avLst/>
          </a:prstGeom>
          <a:noFill/>
        </p:spPr>
        <p:txBody>
          <a:bodyPr wrap="square" rtlCol="0">
            <a:spAutoFit/>
          </a:bodyPr>
          <a:lstStyle/>
          <a:p>
            <a:r>
              <a:rPr lang="en-US" sz="1200" dirty="0"/>
              <a:t>Source: US Chamber of Commerce Institute for Legal Reform (Nov. 2024), “Tort Costs in America: An Empirical Analysis of Costs and Compensation of the U.S. Tort System”  (3</a:t>
            </a:r>
            <a:r>
              <a:rPr lang="en-US" sz="1200" baseline="30000" dirty="0"/>
              <a:t>rd</a:t>
            </a:r>
            <a:r>
              <a:rPr lang="en-US" sz="1200" dirty="0"/>
              <a:t> Edition) accessed at: </a:t>
            </a:r>
            <a:r>
              <a:rPr lang="en-US" sz="1200" dirty="0">
                <a:hlinkClick r:id="rId3"/>
              </a:rPr>
              <a:t>https://instituteforlegalreform.com/research/tort-costs-in-america-an-empirical-analysis-of-costs-and-compensation-in-the-u-s-tort-system-third-edition/</a:t>
            </a:r>
            <a:r>
              <a:rPr lang="en-US" sz="1200" dirty="0"/>
              <a:t>.  Risk and Uncertainty Management Center, Univ. of South Carolina.</a:t>
            </a:r>
          </a:p>
        </p:txBody>
      </p:sp>
      <p:sp>
        <p:nvSpPr>
          <p:cNvPr id="26" name="Rectangle 3">
            <a:extLst>
              <a:ext uri="{FF2B5EF4-FFF2-40B4-BE49-F238E27FC236}">
                <a16:creationId xmlns:a16="http://schemas.microsoft.com/office/drawing/2014/main" id="{0D7CD77B-A44D-F06F-08DA-66F3217721DF}"/>
              </a:ext>
            </a:extLst>
          </p:cNvPr>
          <p:cNvSpPr txBox="1">
            <a:spLocks noChangeArrowheads="1"/>
          </p:cNvSpPr>
          <p:nvPr/>
        </p:nvSpPr>
        <p:spPr bwMode="auto">
          <a:xfrm>
            <a:off x="73942" y="63955"/>
            <a:ext cx="12006298"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Tort Costs as Percent of State GDP, by State (2022)</a:t>
            </a:r>
          </a:p>
          <a:p>
            <a:pPr marL="0" indent="0">
              <a:lnSpc>
                <a:spcPct val="100000"/>
              </a:lnSpc>
              <a:buFont typeface="Wingdings" pitchFamily="2" charset="2"/>
              <a:buNone/>
            </a:pPr>
            <a:endParaRPr lang="en-US" b="1" kern="0" dirty="0">
              <a:solidFill>
                <a:srgbClr val="2B7299"/>
              </a:solidFill>
            </a:endParaRPr>
          </a:p>
        </p:txBody>
      </p:sp>
      <p:sp>
        <p:nvSpPr>
          <p:cNvPr id="29" name="TextBox 28">
            <a:extLst>
              <a:ext uri="{FF2B5EF4-FFF2-40B4-BE49-F238E27FC236}">
                <a16:creationId xmlns:a16="http://schemas.microsoft.com/office/drawing/2014/main" id="{B0569137-5757-3094-D3D7-C187296FD3D4}"/>
              </a:ext>
            </a:extLst>
          </p:cNvPr>
          <p:cNvSpPr txBox="1"/>
          <p:nvPr/>
        </p:nvSpPr>
        <p:spPr>
          <a:xfrm>
            <a:off x="2286000" y="1445763"/>
            <a:ext cx="1294014" cy="646331"/>
          </a:xfrm>
          <a:prstGeom prst="rect">
            <a:avLst/>
          </a:prstGeom>
          <a:noFill/>
        </p:spPr>
        <p:txBody>
          <a:bodyPr wrap="square" rtlCol="0">
            <a:spAutoFit/>
          </a:bodyPr>
          <a:lstStyle/>
          <a:p>
            <a:pPr algn="ctr"/>
            <a:r>
              <a:rPr lang="en-US" b="1" dirty="0">
                <a:solidFill>
                  <a:schemeClr val="bg1"/>
                </a:solidFill>
              </a:rPr>
              <a:t>Auto  Accident</a:t>
            </a:r>
          </a:p>
        </p:txBody>
      </p:sp>
      <p:sp>
        <p:nvSpPr>
          <p:cNvPr id="30" name="TextBox 29">
            <a:extLst>
              <a:ext uri="{FF2B5EF4-FFF2-40B4-BE49-F238E27FC236}">
                <a16:creationId xmlns:a16="http://schemas.microsoft.com/office/drawing/2014/main" id="{D76205C7-06B6-ACDA-1462-BE09BADC06FF}"/>
              </a:ext>
            </a:extLst>
          </p:cNvPr>
          <p:cNvSpPr txBox="1"/>
          <p:nvPr/>
        </p:nvSpPr>
        <p:spPr>
          <a:xfrm>
            <a:off x="3943842" y="1371712"/>
            <a:ext cx="1294014" cy="646331"/>
          </a:xfrm>
          <a:prstGeom prst="rect">
            <a:avLst/>
          </a:prstGeom>
          <a:noFill/>
        </p:spPr>
        <p:txBody>
          <a:bodyPr wrap="square" rtlCol="0">
            <a:spAutoFit/>
          </a:bodyPr>
          <a:lstStyle/>
          <a:p>
            <a:pPr algn="ctr"/>
            <a:r>
              <a:rPr lang="en-US" b="1" dirty="0">
                <a:solidFill>
                  <a:schemeClr val="bg1"/>
                </a:solidFill>
              </a:rPr>
              <a:t>Medical Liability</a:t>
            </a:r>
          </a:p>
        </p:txBody>
      </p:sp>
      <p:sp>
        <p:nvSpPr>
          <p:cNvPr id="31" name="TextBox 30">
            <a:extLst>
              <a:ext uri="{FF2B5EF4-FFF2-40B4-BE49-F238E27FC236}">
                <a16:creationId xmlns:a16="http://schemas.microsoft.com/office/drawing/2014/main" id="{612D6F2A-EBF2-E2E0-8489-D5F190D62767}"/>
              </a:ext>
            </a:extLst>
          </p:cNvPr>
          <p:cNvSpPr txBox="1"/>
          <p:nvPr/>
        </p:nvSpPr>
        <p:spPr>
          <a:xfrm>
            <a:off x="4717343" y="3094118"/>
            <a:ext cx="1294014" cy="646331"/>
          </a:xfrm>
          <a:prstGeom prst="rect">
            <a:avLst/>
          </a:prstGeom>
          <a:noFill/>
        </p:spPr>
        <p:txBody>
          <a:bodyPr wrap="square" rtlCol="0">
            <a:spAutoFit/>
          </a:bodyPr>
          <a:lstStyle/>
          <a:p>
            <a:pPr algn="ctr"/>
            <a:r>
              <a:rPr lang="en-US" b="1" dirty="0">
                <a:solidFill>
                  <a:schemeClr val="bg1"/>
                </a:solidFill>
              </a:rPr>
              <a:t>Premises Liability</a:t>
            </a:r>
          </a:p>
        </p:txBody>
      </p:sp>
      <p:sp>
        <p:nvSpPr>
          <p:cNvPr id="32" name="TextBox 31">
            <a:extLst>
              <a:ext uri="{FF2B5EF4-FFF2-40B4-BE49-F238E27FC236}">
                <a16:creationId xmlns:a16="http://schemas.microsoft.com/office/drawing/2014/main" id="{1FD211B3-112E-E515-CB4D-99521F7C790E}"/>
              </a:ext>
            </a:extLst>
          </p:cNvPr>
          <p:cNvSpPr txBox="1"/>
          <p:nvPr/>
        </p:nvSpPr>
        <p:spPr>
          <a:xfrm>
            <a:off x="1668261" y="3463213"/>
            <a:ext cx="1294014" cy="646331"/>
          </a:xfrm>
          <a:prstGeom prst="rect">
            <a:avLst/>
          </a:prstGeom>
          <a:noFill/>
        </p:spPr>
        <p:txBody>
          <a:bodyPr wrap="square" rtlCol="0">
            <a:spAutoFit/>
          </a:bodyPr>
          <a:lstStyle/>
          <a:p>
            <a:pPr algn="ctr"/>
            <a:r>
              <a:rPr lang="en-US" b="1" dirty="0">
                <a:solidFill>
                  <a:schemeClr val="bg1"/>
                </a:solidFill>
              </a:rPr>
              <a:t>Products Liability</a:t>
            </a:r>
          </a:p>
        </p:txBody>
      </p:sp>
      <p:pic>
        <p:nvPicPr>
          <p:cNvPr id="9" name="Picture 8">
            <a:extLst>
              <a:ext uri="{FF2B5EF4-FFF2-40B4-BE49-F238E27FC236}">
                <a16:creationId xmlns:a16="http://schemas.microsoft.com/office/drawing/2014/main" id="{CD5971B1-0CBA-4C8B-8EEA-0C4A11511DDE}"/>
              </a:ext>
            </a:extLst>
          </p:cNvPr>
          <p:cNvPicPr>
            <a:picLocks noChangeAspect="1"/>
          </p:cNvPicPr>
          <p:nvPr/>
        </p:nvPicPr>
        <p:blipFill>
          <a:blip r:embed="rId4"/>
          <a:stretch>
            <a:fillRect/>
          </a:stretch>
        </p:blipFill>
        <p:spPr>
          <a:xfrm>
            <a:off x="207219" y="967411"/>
            <a:ext cx="8930723" cy="4317704"/>
          </a:xfrm>
          <a:prstGeom prst="rect">
            <a:avLst/>
          </a:prstGeom>
        </p:spPr>
      </p:pic>
      <p:sp>
        <p:nvSpPr>
          <p:cNvPr id="23" name="AutoShape 6">
            <a:extLst>
              <a:ext uri="{FF2B5EF4-FFF2-40B4-BE49-F238E27FC236}">
                <a16:creationId xmlns:a16="http://schemas.microsoft.com/office/drawing/2014/main" id="{9EEC6A8A-4766-4B52-B659-FE9C353F612E}"/>
              </a:ext>
            </a:extLst>
          </p:cNvPr>
          <p:cNvSpPr>
            <a:spLocks noChangeArrowheads="1"/>
          </p:cNvSpPr>
          <p:nvPr/>
        </p:nvSpPr>
        <p:spPr bwMode="blackWhite">
          <a:xfrm>
            <a:off x="9679021" y="777875"/>
            <a:ext cx="2225226" cy="1774340"/>
          </a:xfrm>
          <a:prstGeom prst="wedgeRectCallout">
            <a:avLst>
              <a:gd name="adj1" fmla="val -50028"/>
              <a:gd name="adj2" fmla="val -13527"/>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2000" b="1" dirty="0">
                <a:solidFill>
                  <a:schemeClr val="bg1"/>
                </a:solidFill>
              </a:rPr>
              <a:t>On a Per Household basis, the US “tort tax” equated to $4,207 in 2022</a:t>
            </a:r>
          </a:p>
        </p:txBody>
      </p:sp>
      <p:sp>
        <p:nvSpPr>
          <p:cNvPr id="20" name="AutoShape 6">
            <a:extLst>
              <a:ext uri="{FF2B5EF4-FFF2-40B4-BE49-F238E27FC236}">
                <a16:creationId xmlns:a16="http://schemas.microsoft.com/office/drawing/2014/main" id="{13C24083-4B50-4C34-84E8-935903C0003A}"/>
              </a:ext>
            </a:extLst>
          </p:cNvPr>
          <p:cNvSpPr>
            <a:spLocks noChangeArrowheads="1"/>
          </p:cNvSpPr>
          <p:nvPr/>
        </p:nvSpPr>
        <p:spPr bwMode="blackWhite">
          <a:xfrm>
            <a:off x="8142066" y="4109544"/>
            <a:ext cx="2840462" cy="1847608"/>
          </a:xfrm>
          <a:prstGeom prst="wedgeRectCallout">
            <a:avLst>
              <a:gd name="adj1" fmla="val -112459"/>
              <a:gd name="adj2" fmla="val -59296"/>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2000" b="1" dirty="0">
                <a:solidFill>
                  <a:schemeClr val="bg1"/>
                </a:solidFill>
              </a:rPr>
              <a:t>Tort costs as a share of GDP stood at 2.07% for the US overall in 2022 but are materially higher in the Southeast</a:t>
            </a:r>
          </a:p>
        </p:txBody>
      </p:sp>
    </p:spTree>
    <p:extLst>
      <p:ext uri="{BB962C8B-B14F-4D97-AF65-F5344CB8AC3E}">
        <p14:creationId xmlns:p14="http://schemas.microsoft.com/office/powerpoint/2010/main" val="2952618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right)">
                                      <p:cBhvr>
                                        <p:cTn id="11" dur="500"/>
                                        <p:tgtEl>
                                          <p:spTgt spid="23"/>
                                        </p:tgtEl>
                                      </p:cBhvr>
                                    </p:animEffect>
                                  </p:childTnLst>
                                </p:cTn>
                              </p:par>
                            </p:childTnLst>
                          </p:cTn>
                        </p:par>
                        <p:par>
                          <p:cTn id="12" fill="hold">
                            <p:stCondLst>
                              <p:cond delay="2000"/>
                            </p:stCondLst>
                            <p:childTnLst>
                              <p:par>
                                <p:cTn id="13" presetID="22" presetClass="entr" presetSubtype="2"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utoUpdateAnimBg="0"/>
      <p:bldP spid="23"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235670" y="-102915"/>
            <a:ext cx="9990138" cy="860426"/>
          </a:xfrm>
        </p:spPr>
        <p:txBody>
          <a:bodyPr/>
          <a:lstStyle/>
          <a:p>
            <a:r>
              <a:rPr lang="en-US" sz="3200" dirty="0">
                <a:latin typeface="Arial" panose="020B0604020202020204" pitchFamily="34" charset="0"/>
              </a:rPr>
              <a:t>P/C Industry Net Income After Taxes, </a:t>
            </a:r>
            <a:r>
              <a:rPr lang="en-US" sz="2800" dirty="0">
                <a:latin typeface="Arial" panose="020B0604020202020204" pitchFamily="34" charset="0"/>
              </a:rPr>
              <a:t>1991–2025E*</a:t>
            </a:r>
            <a:endParaRPr lang="en-US" sz="3600" dirty="0">
              <a:latin typeface="Arial" panose="020B0604020202020204" pitchFamily="34" charset="0"/>
            </a:endParaRPr>
          </a:p>
        </p:txBody>
      </p:sp>
      <p:sp>
        <p:nvSpPr>
          <p:cNvPr id="14339" name="Text Box 5"/>
          <p:cNvSpPr txBox="1">
            <a:spLocks noChangeArrowheads="1"/>
          </p:cNvSpPr>
          <p:nvPr/>
        </p:nvSpPr>
        <p:spPr bwMode="auto">
          <a:xfrm>
            <a:off x="1321581" y="986825"/>
            <a:ext cx="1873898" cy="19242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2012 ROAS</a:t>
            </a:r>
            <a:r>
              <a:rPr lang="en-US" sz="1000" baseline="30000" dirty="0">
                <a:solidFill>
                  <a:srgbClr val="000000"/>
                </a:solidFill>
              </a:rPr>
              <a:t>1</a:t>
            </a:r>
            <a:r>
              <a:rPr lang="en-US" sz="10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2013 ROAS</a:t>
            </a:r>
            <a:r>
              <a:rPr lang="en-US" sz="1000" baseline="30000" dirty="0">
                <a:solidFill>
                  <a:srgbClr val="000000"/>
                </a:solidFill>
              </a:rPr>
              <a:t>1</a:t>
            </a:r>
            <a:r>
              <a:rPr lang="en-US" sz="1000" dirty="0">
                <a:solidFill>
                  <a:srgbClr val="000000"/>
                </a:solidFill>
              </a:rPr>
              <a:t> = 10.2%</a:t>
            </a:r>
          </a:p>
          <a:p>
            <a:pPr fontAlgn="base">
              <a:lnSpc>
                <a:spcPct val="90000"/>
              </a:lnSpc>
              <a:spcBef>
                <a:spcPct val="20000"/>
              </a:spcBef>
              <a:spcAft>
                <a:spcPct val="0"/>
              </a:spcAft>
              <a:buClr>
                <a:srgbClr val="FF6801"/>
              </a:buClr>
              <a:buFont typeface="Wingdings" panose="05000000000000000000" pitchFamily="2" charset="2"/>
              <a:buChar char="n"/>
            </a:pPr>
            <a:r>
              <a:rPr lang="en-US" sz="1000" dirty="0">
                <a:solidFill>
                  <a:srgbClr val="000000"/>
                </a:solidFill>
              </a:rPr>
              <a:t>2014 ROAS</a:t>
            </a:r>
            <a:r>
              <a:rPr lang="en-US" sz="1000" baseline="30000" dirty="0">
                <a:solidFill>
                  <a:srgbClr val="000000"/>
                </a:solidFill>
              </a:rPr>
              <a:t>1</a:t>
            </a:r>
            <a:r>
              <a:rPr lang="en-US" sz="1000" dirty="0">
                <a:solidFill>
                  <a:srgbClr val="000000"/>
                </a:solidFill>
              </a:rPr>
              <a:t> = 8.4%</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2015 ROAS = 8.4%</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2016 ROAS = 6.2%</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2017 ROAS =5.0%</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2018 ROAS = 8.0%</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2019: ROAS = 7.7%</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2020: ROAS = 6.9%</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2021: ROAS = 6.4%</a:t>
            </a:r>
          </a:p>
          <a:p>
            <a:pPr>
              <a:lnSpc>
                <a:spcPct val="90000"/>
              </a:lnSpc>
              <a:spcBef>
                <a:spcPct val="20000"/>
              </a:spcBef>
              <a:buClr>
                <a:srgbClr val="FF6801"/>
              </a:buClr>
              <a:buFont typeface="Wingdings" panose="05000000000000000000" pitchFamily="2" charset="2"/>
              <a:buChar char="n"/>
            </a:pPr>
            <a:r>
              <a:rPr lang="en-US" sz="1000" dirty="0">
                <a:solidFill>
                  <a:srgbClr val="000000"/>
                </a:solidFill>
              </a:rPr>
              <a:t>2022: ROAS = 5.7%</a:t>
            </a:r>
          </a:p>
        </p:txBody>
      </p:sp>
      <p:sp>
        <p:nvSpPr>
          <p:cNvPr id="14340" name="Rectangle 5"/>
          <p:cNvSpPr>
            <a:spLocks noChangeArrowheads="1"/>
          </p:cNvSpPr>
          <p:nvPr/>
        </p:nvSpPr>
        <p:spPr bwMode="auto">
          <a:xfrm>
            <a:off x="-123569" y="6291611"/>
            <a:ext cx="11934227" cy="6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pPr>
            <a:r>
              <a:rPr lang="en-US" sz="1000" dirty="0">
                <a:solidFill>
                  <a:srgbClr val="000000"/>
                </a:solidFill>
              </a:rPr>
              <a:t>*2023 and 2024 figures are adjusted is adjusted to reflect $50B realized gain from a large reinsurer (National Indemnity).  Including this gain, net income after tax is $86.6B in 2023 and $94.7B in 2024:H1.</a:t>
            </a:r>
          </a:p>
          <a:p>
            <a:pPr fontAlgn="base">
              <a:lnSpc>
                <a:spcPct val="85000"/>
              </a:lnSpc>
              <a:spcBef>
                <a:spcPct val="25000"/>
              </a:spcBef>
              <a:spcAft>
                <a:spcPct val="0"/>
              </a:spcAft>
              <a:buClr>
                <a:srgbClr val="FF6801"/>
              </a:buClr>
            </a:pPr>
            <a:r>
              <a:rPr lang="en-US" sz="1000" dirty="0">
                <a:solidFill>
                  <a:srgbClr val="000000"/>
                </a:solidFill>
              </a:rPr>
              <a:t>Note: ROE figures are GAAP; </a:t>
            </a:r>
            <a:r>
              <a:rPr lang="en-US" sz="1000" baseline="30000" dirty="0">
                <a:solidFill>
                  <a:srgbClr val="000000"/>
                </a:solidFill>
              </a:rPr>
              <a:t>1</a:t>
            </a:r>
            <a:r>
              <a:rPr lang="en-US" sz="1000" dirty="0">
                <a:solidFill>
                  <a:srgbClr val="000000"/>
                </a:solidFill>
              </a:rPr>
              <a:t>Return on avg. surplus.  Excludes Mortgage &amp; Financial Guaranty insurers for years (2009-2014).</a:t>
            </a:r>
          </a:p>
          <a:p>
            <a:pPr fontAlgn="base">
              <a:lnSpc>
                <a:spcPct val="85000"/>
              </a:lnSpc>
              <a:spcBef>
                <a:spcPct val="25000"/>
              </a:spcBef>
              <a:spcAft>
                <a:spcPct val="0"/>
              </a:spcAft>
              <a:buClr>
                <a:srgbClr val="FF6801"/>
              </a:buClr>
            </a:pPr>
            <a:r>
              <a:rPr lang="en-US" sz="1000" dirty="0">
                <a:solidFill>
                  <a:srgbClr val="000000"/>
                </a:solidFill>
              </a:rPr>
              <a:t>Sources: A.M. Best, ISO, APCIA.</a:t>
            </a:r>
          </a:p>
        </p:txBody>
      </p:sp>
      <p:graphicFrame>
        <p:nvGraphicFramePr>
          <p:cNvPr id="14341" name="Object 3"/>
          <p:cNvGraphicFramePr>
            <a:graphicFrameLocks/>
          </p:cNvGraphicFramePr>
          <p:nvPr>
            <p:extLst>
              <p:ext uri="{D42A27DB-BD31-4B8C-83A1-F6EECF244321}">
                <p14:modId xmlns:p14="http://schemas.microsoft.com/office/powerpoint/2010/main" val="1533989819"/>
              </p:ext>
            </p:extLst>
          </p:nvPr>
        </p:nvGraphicFramePr>
        <p:xfrm>
          <a:off x="381342" y="1107240"/>
          <a:ext cx="11018749" cy="5341124"/>
        </p:xfrm>
        <a:graphic>
          <a:graphicData uri="http://schemas.openxmlformats.org/presentationml/2006/ole">
            <mc:AlternateContent xmlns:mc="http://schemas.openxmlformats.org/markup-compatibility/2006">
              <mc:Choice xmlns:v="urn:schemas-microsoft-com:vml" Requires="v">
                <p:oleObj name="Chart" r:id="rId4" imgW="8734441" imgH="5048336" progId="MSGraph.Chart.8">
                  <p:embed followColorScheme="full"/>
                </p:oleObj>
              </mc:Choice>
              <mc:Fallback>
                <p:oleObj name="Chart" r:id="rId4" imgW="8734441" imgH="5048336" progId="MSGraph.Chart.8">
                  <p:embed followColorScheme="full"/>
                  <p:pic>
                    <p:nvPicPr>
                      <p:cNvPr id="14341" name="Object 3"/>
                      <p:cNvPicPr>
                        <a:picLocks noChangeArrowheads="1"/>
                      </p:cNvPicPr>
                      <p:nvPr/>
                    </p:nvPicPr>
                    <p:blipFill>
                      <a:blip r:embed="rId5"/>
                      <a:srcRect/>
                      <a:stretch>
                        <a:fillRect/>
                      </a:stretch>
                    </p:blipFill>
                    <p:spPr bwMode="auto">
                      <a:xfrm>
                        <a:off x="381342" y="1107240"/>
                        <a:ext cx="11018749" cy="5341124"/>
                      </a:xfrm>
                      <a:prstGeom prst="rect">
                        <a:avLst/>
                      </a:prstGeom>
                      <a:noFill/>
                      <a:ln>
                        <a:noFill/>
                      </a:ln>
                    </p:spPr>
                  </p:pic>
                </p:oleObj>
              </mc:Fallback>
            </mc:AlternateContent>
          </a:graphicData>
        </a:graphic>
      </p:graphicFrame>
      <p:sp>
        <p:nvSpPr>
          <p:cNvPr id="10" name="PPTShape_0"/>
          <p:cNvSpPr>
            <a:spLocks noChangeArrowheads="1"/>
          </p:cNvSpPr>
          <p:nvPr/>
        </p:nvSpPr>
        <p:spPr bwMode="blackWhite">
          <a:xfrm>
            <a:off x="8012707" y="4247733"/>
            <a:ext cx="2213101" cy="1086993"/>
          </a:xfrm>
          <a:prstGeom prst="wedgeRectCallout">
            <a:avLst>
              <a:gd name="adj1" fmla="val 63560"/>
              <a:gd name="adj2" fmla="val -54605"/>
            </a:avLst>
          </a:prstGeom>
          <a:solidFill>
            <a:srgbClr val="FF0000"/>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600" b="1" dirty="0">
                <a:solidFill>
                  <a:schemeClr val="bg1"/>
                </a:solidFill>
              </a:rPr>
              <a:t>Underwriting losses increased in 2023, pushing down net income*</a:t>
            </a:r>
          </a:p>
        </p:txBody>
      </p:sp>
      <p:sp>
        <p:nvSpPr>
          <p:cNvPr id="2" name="TextBox 1"/>
          <p:cNvSpPr txBox="1"/>
          <p:nvPr/>
        </p:nvSpPr>
        <p:spPr>
          <a:xfrm>
            <a:off x="381342" y="817718"/>
            <a:ext cx="940239" cy="276999"/>
          </a:xfrm>
          <a:prstGeom prst="rect">
            <a:avLst/>
          </a:prstGeom>
          <a:noFill/>
        </p:spPr>
        <p:txBody>
          <a:bodyPr wrap="square" rtlCol="0">
            <a:spAutoFit/>
          </a:bodyPr>
          <a:lstStyle/>
          <a:p>
            <a:pPr fontAlgn="base">
              <a:spcBef>
                <a:spcPct val="0"/>
              </a:spcBef>
              <a:spcAft>
                <a:spcPct val="0"/>
              </a:spcAft>
            </a:pPr>
            <a:r>
              <a:rPr lang="en-US" sz="1200" b="1" dirty="0">
                <a:solidFill>
                  <a:srgbClr val="28688C"/>
                </a:solidFill>
              </a:rPr>
              <a:t>$ Millions</a:t>
            </a:r>
          </a:p>
        </p:txBody>
      </p:sp>
    </p:spTree>
    <p:custDataLst>
      <p:tags r:id="rId1"/>
    </p:custDataLst>
    <p:extLst>
      <p:ext uri="{BB962C8B-B14F-4D97-AF65-F5344CB8AC3E}">
        <p14:creationId xmlns:p14="http://schemas.microsoft.com/office/powerpoint/2010/main" val="15182163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127190" y="6327474"/>
            <a:ext cx="12064809" cy="523220"/>
          </a:xfrm>
          <a:prstGeom prst="rect">
            <a:avLst/>
          </a:prstGeom>
          <a:noFill/>
        </p:spPr>
        <p:txBody>
          <a:bodyPr wrap="square" rtlCol="0">
            <a:spAutoFit/>
          </a:bodyPr>
          <a:lstStyle/>
          <a:p>
            <a:r>
              <a:rPr lang="en-US" sz="1400" dirty="0"/>
              <a:t>Source: Swiss Re Institute (</a:t>
            </a:r>
            <a:r>
              <a:rPr lang="en-US" sz="1400" i="1" dirty="0"/>
              <a:t>sigma</a:t>
            </a:r>
            <a:r>
              <a:rPr lang="en-US" sz="1400" dirty="0"/>
              <a:t> No. 4/2024), “Quantifying Social Inflation in the US</a:t>
            </a:r>
            <a:r>
              <a:rPr lang="en-US" sz="1400" i="1" dirty="0"/>
              <a:t>,</a:t>
            </a:r>
            <a:r>
              <a:rPr lang="en-US" sz="1400" dirty="0"/>
              <a:t>” from X-Ante Legal Services Ad Trends, accessed at: </a:t>
            </a:r>
            <a:r>
              <a:rPr lang="en-US" sz="1400" dirty="0">
                <a:hlinkClick r:id="rId3"/>
              </a:rPr>
              <a:t>https://www.swissre.com/institute/research/sigma-research/sigma-2024-04-social-inflation.html</a:t>
            </a:r>
            <a:r>
              <a:rPr lang="en-US" sz="1400" dirty="0"/>
              <a:t>.</a:t>
            </a:r>
          </a:p>
        </p:txBody>
      </p:sp>
      <p:sp>
        <p:nvSpPr>
          <p:cNvPr id="26" name="Rectangle 3">
            <a:extLst>
              <a:ext uri="{FF2B5EF4-FFF2-40B4-BE49-F238E27FC236}">
                <a16:creationId xmlns:a16="http://schemas.microsoft.com/office/drawing/2014/main" id="{0D7CD77B-A44D-F06F-08DA-66F3217721DF}"/>
              </a:ext>
            </a:extLst>
          </p:cNvPr>
          <p:cNvSpPr txBox="1">
            <a:spLocks noChangeArrowheads="1"/>
          </p:cNvSpPr>
          <p:nvPr/>
        </p:nvSpPr>
        <p:spPr bwMode="auto">
          <a:xfrm>
            <a:off x="185702" y="63955"/>
            <a:ext cx="11662038"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Attorney Advertising Remains Very Aggressive</a:t>
            </a:r>
            <a:endParaRPr lang="en-US" b="1" kern="0" dirty="0">
              <a:solidFill>
                <a:srgbClr val="2B7299"/>
              </a:solidFill>
            </a:endParaRPr>
          </a:p>
        </p:txBody>
      </p:sp>
      <p:sp>
        <p:nvSpPr>
          <p:cNvPr id="29" name="TextBox 28">
            <a:extLst>
              <a:ext uri="{FF2B5EF4-FFF2-40B4-BE49-F238E27FC236}">
                <a16:creationId xmlns:a16="http://schemas.microsoft.com/office/drawing/2014/main" id="{B0569137-5757-3094-D3D7-C187296FD3D4}"/>
              </a:ext>
            </a:extLst>
          </p:cNvPr>
          <p:cNvSpPr txBox="1"/>
          <p:nvPr/>
        </p:nvSpPr>
        <p:spPr>
          <a:xfrm>
            <a:off x="2286000" y="1445763"/>
            <a:ext cx="1294014" cy="646331"/>
          </a:xfrm>
          <a:prstGeom prst="rect">
            <a:avLst/>
          </a:prstGeom>
          <a:noFill/>
        </p:spPr>
        <p:txBody>
          <a:bodyPr wrap="square" rtlCol="0">
            <a:spAutoFit/>
          </a:bodyPr>
          <a:lstStyle/>
          <a:p>
            <a:pPr algn="ctr"/>
            <a:r>
              <a:rPr lang="en-US" b="1" dirty="0">
                <a:solidFill>
                  <a:schemeClr val="bg1"/>
                </a:solidFill>
              </a:rPr>
              <a:t>Auto  Accident</a:t>
            </a:r>
          </a:p>
        </p:txBody>
      </p:sp>
      <p:sp>
        <p:nvSpPr>
          <p:cNvPr id="30" name="TextBox 29">
            <a:extLst>
              <a:ext uri="{FF2B5EF4-FFF2-40B4-BE49-F238E27FC236}">
                <a16:creationId xmlns:a16="http://schemas.microsoft.com/office/drawing/2014/main" id="{D76205C7-06B6-ACDA-1462-BE09BADC06FF}"/>
              </a:ext>
            </a:extLst>
          </p:cNvPr>
          <p:cNvSpPr txBox="1"/>
          <p:nvPr/>
        </p:nvSpPr>
        <p:spPr>
          <a:xfrm>
            <a:off x="3943842" y="1371712"/>
            <a:ext cx="1294014" cy="646331"/>
          </a:xfrm>
          <a:prstGeom prst="rect">
            <a:avLst/>
          </a:prstGeom>
          <a:noFill/>
        </p:spPr>
        <p:txBody>
          <a:bodyPr wrap="square" rtlCol="0">
            <a:spAutoFit/>
          </a:bodyPr>
          <a:lstStyle/>
          <a:p>
            <a:pPr algn="ctr"/>
            <a:r>
              <a:rPr lang="en-US" b="1" dirty="0">
                <a:solidFill>
                  <a:schemeClr val="bg1"/>
                </a:solidFill>
              </a:rPr>
              <a:t>Medical Liability</a:t>
            </a:r>
          </a:p>
        </p:txBody>
      </p:sp>
      <p:sp>
        <p:nvSpPr>
          <p:cNvPr id="31" name="TextBox 30">
            <a:extLst>
              <a:ext uri="{FF2B5EF4-FFF2-40B4-BE49-F238E27FC236}">
                <a16:creationId xmlns:a16="http://schemas.microsoft.com/office/drawing/2014/main" id="{612D6F2A-EBF2-E2E0-8489-D5F190D62767}"/>
              </a:ext>
            </a:extLst>
          </p:cNvPr>
          <p:cNvSpPr txBox="1"/>
          <p:nvPr/>
        </p:nvSpPr>
        <p:spPr>
          <a:xfrm>
            <a:off x="4717343" y="3094118"/>
            <a:ext cx="1294014" cy="646331"/>
          </a:xfrm>
          <a:prstGeom prst="rect">
            <a:avLst/>
          </a:prstGeom>
          <a:noFill/>
        </p:spPr>
        <p:txBody>
          <a:bodyPr wrap="square" rtlCol="0">
            <a:spAutoFit/>
          </a:bodyPr>
          <a:lstStyle/>
          <a:p>
            <a:pPr algn="ctr"/>
            <a:r>
              <a:rPr lang="en-US" b="1" dirty="0">
                <a:solidFill>
                  <a:schemeClr val="bg1"/>
                </a:solidFill>
              </a:rPr>
              <a:t>Premises Liability</a:t>
            </a:r>
          </a:p>
        </p:txBody>
      </p:sp>
      <p:sp>
        <p:nvSpPr>
          <p:cNvPr id="32" name="TextBox 31">
            <a:extLst>
              <a:ext uri="{FF2B5EF4-FFF2-40B4-BE49-F238E27FC236}">
                <a16:creationId xmlns:a16="http://schemas.microsoft.com/office/drawing/2014/main" id="{1FD211B3-112E-E515-CB4D-99521F7C790E}"/>
              </a:ext>
            </a:extLst>
          </p:cNvPr>
          <p:cNvSpPr txBox="1"/>
          <p:nvPr/>
        </p:nvSpPr>
        <p:spPr>
          <a:xfrm>
            <a:off x="1668261" y="3463213"/>
            <a:ext cx="1294014" cy="646331"/>
          </a:xfrm>
          <a:prstGeom prst="rect">
            <a:avLst/>
          </a:prstGeom>
          <a:noFill/>
        </p:spPr>
        <p:txBody>
          <a:bodyPr wrap="square" rtlCol="0">
            <a:spAutoFit/>
          </a:bodyPr>
          <a:lstStyle/>
          <a:p>
            <a:pPr algn="ctr"/>
            <a:r>
              <a:rPr lang="en-US" b="1" dirty="0">
                <a:solidFill>
                  <a:schemeClr val="bg1"/>
                </a:solidFill>
              </a:rPr>
              <a:t>Products Liability</a:t>
            </a:r>
          </a:p>
        </p:txBody>
      </p:sp>
      <p:sp>
        <p:nvSpPr>
          <p:cNvPr id="24" name="AutoShape 6">
            <a:extLst>
              <a:ext uri="{FF2B5EF4-FFF2-40B4-BE49-F238E27FC236}">
                <a16:creationId xmlns:a16="http://schemas.microsoft.com/office/drawing/2014/main" id="{C49CFBDC-BD92-48BC-8334-2467432B8E0A}"/>
              </a:ext>
            </a:extLst>
          </p:cNvPr>
          <p:cNvSpPr>
            <a:spLocks noChangeArrowheads="1"/>
          </p:cNvSpPr>
          <p:nvPr/>
        </p:nvSpPr>
        <p:spPr bwMode="blackWhite">
          <a:xfrm>
            <a:off x="9636233" y="1768928"/>
            <a:ext cx="2268382" cy="1858424"/>
          </a:xfrm>
          <a:prstGeom prst="wedgeRectCallout">
            <a:avLst>
              <a:gd name="adj1" fmla="val -48707"/>
              <a:gd name="adj2" fmla="val 29194"/>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The average American has attitudes that are conducive to continued social inflation.</a:t>
            </a:r>
            <a:endParaRPr lang="en-US" sz="2000" b="1" i="1" dirty="0">
              <a:solidFill>
                <a:schemeClr val="bg1"/>
              </a:solidFill>
            </a:endParaRPr>
          </a:p>
        </p:txBody>
      </p:sp>
      <p:pic>
        <p:nvPicPr>
          <p:cNvPr id="9" name="Picture 8">
            <a:extLst>
              <a:ext uri="{FF2B5EF4-FFF2-40B4-BE49-F238E27FC236}">
                <a16:creationId xmlns:a16="http://schemas.microsoft.com/office/drawing/2014/main" id="{904887DD-BE7D-457A-A4A1-2A2E1DE7FF26}"/>
              </a:ext>
            </a:extLst>
          </p:cNvPr>
          <p:cNvPicPr>
            <a:picLocks noChangeAspect="1"/>
          </p:cNvPicPr>
          <p:nvPr/>
        </p:nvPicPr>
        <p:blipFill>
          <a:blip r:embed="rId4"/>
          <a:stretch>
            <a:fillRect/>
          </a:stretch>
        </p:blipFill>
        <p:spPr>
          <a:xfrm>
            <a:off x="127190" y="1339395"/>
            <a:ext cx="8746894" cy="4712938"/>
          </a:xfrm>
          <a:prstGeom prst="rect">
            <a:avLst/>
          </a:prstGeom>
        </p:spPr>
      </p:pic>
      <p:cxnSp>
        <p:nvCxnSpPr>
          <p:cNvPr id="13" name="Straight Connector 12">
            <a:extLst>
              <a:ext uri="{FF2B5EF4-FFF2-40B4-BE49-F238E27FC236}">
                <a16:creationId xmlns:a16="http://schemas.microsoft.com/office/drawing/2014/main" id="{148ABDAD-5851-4452-8859-84A8D79ED000}"/>
              </a:ext>
            </a:extLst>
          </p:cNvPr>
          <p:cNvCxnSpPr/>
          <p:nvPr/>
        </p:nvCxnSpPr>
        <p:spPr>
          <a:xfrm flipV="1">
            <a:off x="4258487" y="1339395"/>
            <a:ext cx="0" cy="3913541"/>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25" name="AutoShape 6">
            <a:extLst>
              <a:ext uri="{FF2B5EF4-FFF2-40B4-BE49-F238E27FC236}">
                <a16:creationId xmlns:a16="http://schemas.microsoft.com/office/drawing/2014/main" id="{AA62AFB8-990B-4F3E-BF35-5B7F5A33074C}"/>
              </a:ext>
            </a:extLst>
          </p:cNvPr>
          <p:cNvSpPr>
            <a:spLocks noChangeArrowheads="1"/>
          </p:cNvSpPr>
          <p:nvPr/>
        </p:nvSpPr>
        <p:spPr bwMode="blackWhite">
          <a:xfrm>
            <a:off x="4845523" y="3482251"/>
            <a:ext cx="3639950" cy="1414139"/>
          </a:xfrm>
          <a:prstGeom prst="wedgeRectCallout">
            <a:avLst>
              <a:gd name="adj1" fmla="val 38200"/>
              <a:gd name="adj2" fmla="val -136508"/>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Over the past decade, legal services ad spending is up 34% to nearly $1.2B while the  the number of ads has nearly doubled to more than 16 million</a:t>
            </a:r>
            <a:endParaRPr lang="en-US" b="1" i="1" dirty="0">
              <a:solidFill>
                <a:schemeClr val="bg1"/>
              </a:solidFill>
            </a:endParaRPr>
          </a:p>
        </p:txBody>
      </p:sp>
    </p:spTree>
    <p:extLst>
      <p:ext uri="{BB962C8B-B14F-4D97-AF65-F5344CB8AC3E}">
        <p14:creationId xmlns:p14="http://schemas.microsoft.com/office/powerpoint/2010/main" val="30899179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500"/>
                                        <p:tgtEl>
                                          <p:spTgt spid="24"/>
                                        </p:tgtEl>
                                      </p:cBhvr>
                                    </p:animEffect>
                                  </p:childTnLst>
                                </p:cTn>
                              </p:par>
                            </p:childTnLst>
                          </p:cTn>
                        </p:par>
                        <p:par>
                          <p:cTn id="12" fill="hold">
                            <p:stCondLst>
                              <p:cond delay="2000"/>
                            </p:stCondLst>
                            <p:childTnLst>
                              <p:par>
                                <p:cTn id="13" presetID="22" presetClass="entr" presetSubtype="2" fill="hold" grpId="0" nodeType="afterEffect">
                                  <p:stCondLst>
                                    <p:cond delay="100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utoUpdateAnimBg="0"/>
      <p:bldP spid="24" grpId="0" animBg="1"/>
      <p:bldP spid="25"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127190" y="6327474"/>
            <a:ext cx="12064809" cy="523220"/>
          </a:xfrm>
          <a:prstGeom prst="rect">
            <a:avLst/>
          </a:prstGeom>
          <a:noFill/>
        </p:spPr>
        <p:txBody>
          <a:bodyPr wrap="square" rtlCol="0">
            <a:spAutoFit/>
          </a:bodyPr>
          <a:lstStyle/>
          <a:p>
            <a:r>
              <a:rPr lang="en-US" sz="1400" dirty="0"/>
              <a:t>Source: US Chamber of Commerce Institute for Legal Reform (Sept. 2022), “</a:t>
            </a:r>
            <a:r>
              <a:rPr lang="en-US" sz="1400" i="1" dirty="0"/>
              <a:t>Nuclear Verdicts: Trends, Causes and Solutions,</a:t>
            </a:r>
            <a:r>
              <a:rPr lang="en-US" sz="1400" dirty="0"/>
              <a:t>” accessed at: </a:t>
            </a:r>
            <a:r>
              <a:rPr lang="en-US" sz="1400" dirty="0">
                <a:hlinkClick r:id="rId3"/>
              </a:rPr>
              <a:t>https://instituteforlegalreform.com/research/nuclear-verdicts-trends-causes-and-solutions/</a:t>
            </a:r>
            <a:r>
              <a:rPr lang="en-US" sz="1400" dirty="0"/>
              <a:t>.  Risk and Uncertainty Management Center, Univ. of SC.</a:t>
            </a:r>
          </a:p>
        </p:txBody>
      </p:sp>
      <p:sp>
        <p:nvSpPr>
          <p:cNvPr id="26" name="Rectangle 3">
            <a:extLst>
              <a:ext uri="{FF2B5EF4-FFF2-40B4-BE49-F238E27FC236}">
                <a16:creationId xmlns:a16="http://schemas.microsoft.com/office/drawing/2014/main" id="{0D7CD77B-A44D-F06F-08DA-66F3217721DF}"/>
              </a:ext>
            </a:extLst>
          </p:cNvPr>
          <p:cNvSpPr txBox="1">
            <a:spLocks noChangeArrowheads="1"/>
          </p:cNvSpPr>
          <p:nvPr/>
        </p:nvSpPr>
        <p:spPr bwMode="auto">
          <a:xfrm>
            <a:off x="185702" y="63955"/>
            <a:ext cx="11662038"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Median Nuclear Verdict and Trend Line: 2010 – 2019*</a:t>
            </a:r>
          </a:p>
          <a:p>
            <a:pPr marL="0" indent="0">
              <a:lnSpc>
                <a:spcPct val="100000"/>
              </a:lnSpc>
              <a:buFont typeface="Wingdings" pitchFamily="2" charset="2"/>
              <a:buNone/>
            </a:pPr>
            <a:endParaRPr lang="en-US" b="1" kern="0" dirty="0">
              <a:solidFill>
                <a:srgbClr val="2B7299"/>
              </a:solidFill>
            </a:endParaRPr>
          </a:p>
        </p:txBody>
      </p:sp>
      <p:sp>
        <p:nvSpPr>
          <p:cNvPr id="29" name="TextBox 28">
            <a:extLst>
              <a:ext uri="{FF2B5EF4-FFF2-40B4-BE49-F238E27FC236}">
                <a16:creationId xmlns:a16="http://schemas.microsoft.com/office/drawing/2014/main" id="{B0569137-5757-3094-D3D7-C187296FD3D4}"/>
              </a:ext>
            </a:extLst>
          </p:cNvPr>
          <p:cNvSpPr txBox="1"/>
          <p:nvPr/>
        </p:nvSpPr>
        <p:spPr>
          <a:xfrm>
            <a:off x="2286000" y="1445763"/>
            <a:ext cx="1294014" cy="646331"/>
          </a:xfrm>
          <a:prstGeom prst="rect">
            <a:avLst/>
          </a:prstGeom>
          <a:noFill/>
        </p:spPr>
        <p:txBody>
          <a:bodyPr wrap="square" rtlCol="0">
            <a:spAutoFit/>
          </a:bodyPr>
          <a:lstStyle/>
          <a:p>
            <a:pPr algn="ctr"/>
            <a:r>
              <a:rPr lang="en-US" b="1" dirty="0">
                <a:solidFill>
                  <a:schemeClr val="bg1"/>
                </a:solidFill>
              </a:rPr>
              <a:t>Auto  Accident</a:t>
            </a:r>
          </a:p>
        </p:txBody>
      </p:sp>
      <p:sp>
        <p:nvSpPr>
          <p:cNvPr id="30" name="TextBox 29">
            <a:extLst>
              <a:ext uri="{FF2B5EF4-FFF2-40B4-BE49-F238E27FC236}">
                <a16:creationId xmlns:a16="http://schemas.microsoft.com/office/drawing/2014/main" id="{D76205C7-06B6-ACDA-1462-BE09BADC06FF}"/>
              </a:ext>
            </a:extLst>
          </p:cNvPr>
          <p:cNvSpPr txBox="1"/>
          <p:nvPr/>
        </p:nvSpPr>
        <p:spPr>
          <a:xfrm>
            <a:off x="3943842" y="1371712"/>
            <a:ext cx="1294014" cy="646331"/>
          </a:xfrm>
          <a:prstGeom prst="rect">
            <a:avLst/>
          </a:prstGeom>
          <a:noFill/>
        </p:spPr>
        <p:txBody>
          <a:bodyPr wrap="square" rtlCol="0">
            <a:spAutoFit/>
          </a:bodyPr>
          <a:lstStyle/>
          <a:p>
            <a:pPr algn="ctr"/>
            <a:r>
              <a:rPr lang="en-US" b="1" dirty="0">
                <a:solidFill>
                  <a:schemeClr val="bg1"/>
                </a:solidFill>
              </a:rPr>
              <a:t>Medical Liability</a:t>
            </a:r>
          </a:p>
        </p:txBody>
      </p:sp>
      <p:sp>
        <p:nvSpPr>
          <p:cNvPr id="31" name="TextBox 30">
            <a:extLst>
              <a:ext uri="{FF2B5EF4-FFF2-40B4-BE49-F238E27FC236}">
                <a16:creationId xmlns:a16="http://schemas.microsoft.com/office/drawing/2014/main" id="{612D6F2A-EBF2-E2E0-8489-D5F190D62767}"/>
              </a:ext>
            </a:extLst>
          </p:cNvPr>
          <p:cNvSpPr txBox="1"/>
          <p:nvPr/>
        </p:nvSpPr>
        <p:spPr>
          <a:xfrm>
            <a:off x="4717343" y="3094118"/>
            <a:ext cx="1294014" cy="646331"/>
          </a:xfrm>
          <a:prstGeom prst="rect">
            <a:avLst/>
          </a:prstGeom>
          <a:noFill/>
        </p:spPr>
        <p:txBody>
          <a:bodyPr wrap="square" rtlCol="0">
            <a:spAutoFit/>
          </a:bodyPr>
          <a:lstStyle/>
          <a:p>
            <a:pPr algn="ctr"/>
            <a:r>
              <a:rPr lang="en-US" b="1" dirty="0">
                <a:solidFill>
                  <a:schemeClr val="bg1"/>
                </a:solidFill>
              </a:rPr>
              <a:t>Premises Liability</a:t>
            </a:r>
          </a:p>
        </p:txBody>
      </p:sp>
      <p:sp>
        <p:nvSpPr>
          <p:cNvPr id="32" name="TextBox 31">
            <a:extLst>
              <a:ext uri="{FF2B5EF4-FFF2-40B4-BE49-F238E27FC236}">
                <a16:creationId xmlns:a16="http://schemas.microsoft.com/office/drawing/2014/main" id="{1FD211B3-112E-E515-CB4D-99521F7C790E}"/>
              </a:ext>
            </a:extLst>
          </p:cNvPr>
          <p:cNvSpPr txBox="1"/>
          <p:nvPr/>
        </p:nvSpPr>
        <p:spPr>
          <a:xfrm>
            <a:off x="1668261" y="3463213"/>
            <a:ext cx="1294014" cy="646331"/>
          </a:xfrm>
          <a:prstGeom prst="rect">
            <a:avLst/>
          </a:prstGeom>
          <a:noFill/>
        </p:spPr>
        <p:txBody>
          <a:bodyPr wrap="square" rtlCol="0">
            <a:spAutoFit/>
          </a:bodyPr>
          <a:lstStyle/>
          <a:p>
            <a:pPr algn="ctr"/>
            <a:r>
              <a:rPr lang="en-US" b="1" dirty="0">
                <a:solidFill>
                  <a:schemeClr val="bg1"/>
                </a:solidFill>
              </a:rPr>
              <a:t>Products Liability</a:t>
            </a:r>
          </a:p>
        </p:txBody>
      </p:sp>
      <p:pic>
        <p:nvPicPr>
          <p:cNvPr id="9" name="Picture 8">
            <a:extLst>
              <a:ext uri="{FF2B5EF4-FFF2-40B4-BE49-F238E27FC236}">
                <a16:creationId xmlns:a16="http://schemas.microsoft.com/office/drawing/2014/main" id="{F945D2EA-7320-ECAB-EC5A-86058FC57120}"/>
              </a:ext>
            </a:extLst>
          </p:cNvPr>
          <p:cNvPicPr>
            <a:picLocks noChangeAspect="1"/>
          </p:cNvPicPr>
          <p:nvPr/>
        </p:nvPicPr>
        <p:blipFill>
          <a:blip r:embed="rId4"/>
          <a:stretch>
            <a:fillRect/>
          </a:stretch>
        </p:blipFill>
        <p:spPr>
          <a:xfrm>
            <a:off x="185702" y="728906"/>
            <a:ext cx="7901419" cy="5468614"/>
          </a:xfrm>
          <a:prstGeom prst="rect">
            <a:avLst/>
          </a:prstGeom>
        </p:spPr>
      </p:pic>
      <p:sp>
        <p:nvSpPr>
          <p:cNvPr id="10" name="AutoShape 6">
            <a:extLst>
              <a:ext uri="{FF2B5EF4-FFF2-40B4-BE49-F238E27FC236}">
                <a16:creationId xmlns:a16="http://schemas.microsoft.com/office/drawing/2014/main" id="{808695C1-1D3B-A49D-192A-AAB78D47D6F3}"/>
              </a:ext>
            </a:extLst>
          </p:cNvPr>
          <p:cNvSpPr>
            <a:spLocks noChangeArrowheads="1"/>
          </p:cNvSpPr>
          <p:nvPr/>
        </p:nvSpPr>
        <p:spPr bwMode="blackWhite">
          <a:xfrm>
            <a:off x="8589417" y="1905708"/>
            <a:ext cx="3196004" cy="1181329"/>
          </a:xfrm>
          <a:prstGeom prst="wedgeRectCallout">
            <a:avLst>
              <a:gd name="adj1" fmla="val -78398"/>
              <a:gd name="adj2" fmla="val -7721"/>
            </a:avLst>
          </a:prstGeom>
          <a:solidFill>
            <a:srgbClr val="00206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u="sng" dirty="0">
                <a:solidFill>
                  <a:schemeClr val="bg1"/>
                </a:solidFill>
              </a:rPr>
              <a:t>All Nuclear Verdicts</a:t>
            </a:r>
            <a:endParaRPr lang="en-US" sz="2000" b="1" dirty="0">
              <a:solidFill>
                <a:schemeClr val="bg1"/>
              </a:solidFill>
            </a:endParaRPr>
          </a:p>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 +27.5% from $19.3M in 2010 to $24.6M in 2019</a:t>
            </a:r>
            <a:endParaRPr lang="en-US" sz="2000" b="1" i="1" dirty="0">
              <a:solidFill>
                <a:schemeClr val="bg1"/>
              </a:solidFill>
            </a:endParaRPr>
          </a:p>
        </p:txBody>
      </p:sp>
      <p:sp>
        <p:nvSpPr>
          <p:cNvPr id="13" name="AutoShape 6">
            <a:extLst>
              <a:ext uri="{FF2B5EF4-FFF2-40B4-BE49-F238E27FC236}">
                <a16:creationId xmlns:a16="http://schemas.microsoft.com/office/drawing/2014/main" id="{DE6C45AB-78F1-8801-3F76-7CDA8190245C}"/>
              </a:ext>
            </a:extLst>
          </p:cNvPr>
          <p:cNvSpPr>
            <a:spLocks noChangeArrowheads="1"/>
          </p:cNvSpPr>
          <p:nvPr/>
        </p:nvSpPr>
        <p:spPr bwMode="blackWhite">
          <a:xfrm>
            <a:off x="8603796" y="3283057"/>
            <a:ext cx="3196004" cy="1181329"/>
          </a:xfrm>
          <a:prstGeom prst="wedgeRectCallout">
            <a:avLst>
              <a:gd name="adj1" fmla="val -94593"/>
              <a:gd name="adj2" fmla="val -89507"/>
            </a:avLst>
          </a:prstGeom>
          <a:solidFill>
            <a:srgbClr val="7030A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u="sng" dirty="0">
                <a:solidFill>
                  <a:schemeClr val="bg1"/>
                </a:solidFill>
              </a:rPr>
              <a:t>Auto Accident</a:t>
            </a:r>
            <a:endParaRPr lang="en-US" sz="2000" b="1" dirty="0">
              <a:solidFill>
                <a:schemeClr val="bg1"/>
              </a:solidFill>
            </a:endParaRPr>
          </a:p>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 +63.2% from $15.2M in 2010 to $24.8M in 2019</a:t>
            </a:r>
            <a:endParaRPr lang="en-US" sz="2000" b="1" i="1" dirty="0">
              <a:solidFill>
                <a:schemeClr val="bg1"/>
              </a:solidFill>
            </a:endParaRPr>
          </a:p>
        </p:txBody>
      </p:sp>
      <p:sp>
        <p:nvSpPr>
          <p:cNvPr id="14" name="AutoShape 6">
            <a:extLst>
              <a:ext uri="{FF2B5EF4-FFF2-40B4-BE49-F238E27FC236}">
                <a16:creationId xmlns:a16="http://schemas.microsoft.com/office/drawing/2014/main" id="{7569E69E-A805-4DBA-D449-D557D6584DEB}"/>
              </a:ext>
            </a:extLst>
          </p:cNvPr>
          <p:cNvSpPr>
            <a:spLocks noChangeArrowheads="1"/>
          </p:cNvSpPr>
          <p:nvPr/>
        </p:nvSpPr>
        <p:spPr bwMode="blackWhite">
          <a:xfrm>
            <a:off x="8589417" y="612595"/>
            <a:ext cx="3196004" cy="1181329"/>
          </a:xfrm>
          <a:prstGeom prst="wedgeRectCallout">
            <a:avLst>
              <a:gd name="adj1" fmla="val -77318"/>
              <a:gd name="adj2" fmla="val 12725"/>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u="sng" dirty="0">
                <a:solidFill>
                  <a:schemeClr val="bg1"/>
                </a:solidFill>
              </a:rPr>
              <a:t>Products Liability</a:t>
            </a:r>
            <a:endParaRPr lang="en-US" sz="2000" b="1" dirty="0">
              <a:solidFill>
                <a:schemeClr val="bg1"/>
              </a:solidFill>
            </a:endParaRPr>
          </a:p>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 +53.2% from $23.0M in 2010 to $35.1M in 2019</a:t>
            </a:r>
            <a:endParaRPr lang="en-US" sz="2000" b="1" i="1" dirty="0">
              <a:solidFill>
                <a:schemeClr val="bg1"/>
              </a:solidFill>
            </a:endParaRPr>
          </a:p>
        </p:txBody>
      </p:sp>
      <p:sp>
        <p:nvSpPr>
          <p:cNvPr id="17" name="TextBox 16">
            <a:extLst>
              <a:ext uri="{FF2B5EF4-FFF2-40B4-BE49-F238E27FC236}">
                <a16:creationId xmlns:a16="http://schemas.microsoft.com/office/drawing/2014/main" id="{FA949BF5-5C26-07E6-53AC-B3A61FE21DB0}"/>
              </a:ext>
            </a:extLst>
          </p:cNvPr>
          <p:cNvSpPr txBox="1"/>
          <p:nvPr/>
        </p:nvSpPr>
        <p:spPr>
          <a:xfrm>
            <a:off x="9019884" y="5102972"/>
            <a:ext cx="2923013" cy="923330"/>
          </a:xfrm>
          <a:prstGeom prst="rect">
            <a:avLst/>
          </a:prstGeom>
          <a:noFill/>
        </p:spPr>
        <p:txBody>
          <a:bodyPr wrap="square" rtlCol="0">
            <a:spAutoFit/>
          </a:bodyPr>
          <a:lstStyle/>
          <a:p>
            <a:r>
              <a:rPr lang="en-US" i="1" dirty="0"/>
              <a:t>*The ILR defines a nuclear verdict as a jury verdict of $10M or more.</a:t>
            </a:r>
          </a:p>
        </p:txBody>
      </p:sp>
    </p:spTree>
    <p:extLst>
      <p:ext uri="{BB962C8B-B14F-4D97-AF65-F5344CB8AC3E}">
        <p14:creationId xmlns:p14="http://schemas.microsoft.com/office/powerpoint/2010/main" val="35485112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2000"/>
                            </p:stCondLst>
                            <p:childTnLst>
                              <p:par>
                                <p:cTn id="13" presetID="22" presetClass="entr" presetSubtype="2"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3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utoUpdateAnimBg="0"/>
      <p:bldP spid="10" grpId="0" animBg="1"/>
      <p:bldP spid="13" grpId="0" animBg="1"/>
      <p:bldP spid="14"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Sp="0" showMasterPhAnim="0" show="0">
  <p:cSld>
    <p:spTree>
      <p:nvGrpSpPr>
        <p:cNvPr id="1" name=""/>
        <p:cNvGrpSpPr/>
        <p:nvPr/>
      </p:nvGrpSpPr>
      <p:grpSpPr>
        <a:xfrm>
          <a:off x="0" y="0"/>
          <a:ext cx="0" cy="0"/>
          <a:chOff x="0" y="0"/>
          <a:chExt cx="0" cy="0"/>
        </a:xfrm>
      </p:grpSpPr>
      <p:sp>
        <p:nvSpPr>
          <p:cNvPr id="6924290" name="Rectangle 2"/>
          <p:cNvSpPr>
            <a:spLocks noGrp="1" noChangeArrowheads="1"/>
          </p:cNvSpPr>
          <p:nvPr>
            <p:ph type="title" idx="4294967295"/>
          </p:nvPr>
        </p:nvSpPr>
        <p:spPr>
          <a:xfrm>
            <a:off x="203690" y="72487"/>
            <a:ext cx="11784620" cy="1066800"/>
          </a:xfrm>
        </p:spPr>
        <p:txBody>
          <a:bodyPr/>
          <a:lstStyle/>
          <a:p>
            <a:pPr>
              <a:lnSpc>
                <a:spcPct val="80000"/>
              </a:lnSpc>
            </a:pPr>
            <a:r>
              <a:rPr lang="en-US" altLang="en-US" sz="3200" dirty="0"/>
              <a:t>Commercial Auto Combined Ratio, 2003 - 2024</a:t>
            </a:r>
            <a:endParaRPr lang="en-US" altLang="en-US" sz="2400" dirty="0"/>
          </a:p>
        </p:txBody>
      </p:sp>
      <p:sp>
        <p:nvSpPr>
          <p:cNvPr id="3080" name="Slide Number Placeholder 7"/>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92</a:t>
            </a:fld>
            <a:endParaRPr lang="en-US" altLang="en-US" sz="1400">
              <a:latin typeface="Arial" panose="020B0604020202020204" pitchFamily="34" charset="0"/>
            </a:endParaRPr>
          </a:p>
        </p:txBody>
      </p:sp>
      <p:sp>
        <p:nvSpPr>
          <p:cNvPr id="2" name="TextBox 1">
            <a:extLst>
              <a:ext uri="{FF2B5EF4-FFF2-40B4-BE49-F238E27FC236}">
                <a16:creationId xmlns:a16="http://schemas.microsoft.com/office/drawing/2014/main" id="{A813AC14-99AF-653D-D1FD-77FA540C37A8}"/>
              </a:ext>
            </a:extLst>
          </p:cNvPr>
          <p:cNvSpPr txBox="1"/>
          <p:nvPr/>
        </p:nvSpPr>
        <p:spPr>
          <a:xfrm>
            <a:off x="110454" y="6427113"/>
            <a:ext cx="11167353" cy="261610"/>
          </a:xfrm>
          <a:prstGeom prst="rect">
            <a:avLst/>
          </a:prstGeom>
          <a:noFill/>
        </p:spPr>
        <p:txBody>
          <a:bodyPr wrap="square" rtlCol="0">
            <a:spAutoFit/>
          </a:bodyPr>
          <a:lstStyle/>
          <a:p>
            <a:r>
              <a:rPr lang="en-US" sz="1100" dirty="0"/>
              <a:t>Source: S&amp;P Capital IQ, Insurance Insider US.</a:t>
            </a:r>
          </a:p>
        </p:txBody>
      </p:sp>
      <p:pic>
        <p:nvPicPr>
          <p:cNvPr id="5" name="Picture 4">
            <a:extLst>
              <a:ext uri="{FF2B5EF4-FFF2-40B4-BE49-F238E27FC236}">
                <a16:creationId xmlns:a16="http://schemas.microsoft.com/office/drawing/2014/main" id="{C1F4622A-6EF0-4702-9055-D0846C54E7FB}"/>
              </a:ext>
            </a:extLst>
          </p:cNvPr>
          <p:cNvPicPr>
            <a:picLocks noChangeAspect="1"/>
          </p:cNvPicPr>
          <p:nvPr/>
        </p:nvPicPr>
        <p:blipFill>
          <a:blip r:embed="rId3"/>
          <a:stretch>
            <a:fillRect/>
          </a:stretch>
        </p:blipFill>
        <p:spPr>
          <a:xfrm>
            <a:off x="680429" y="1488332"/>
            <a:ext cx="8368218" cy="4319080"/>
          </a:xfrm>
          <a:prstGeom prst="rect">
            <a:avLst/>
          </a:prstGeom>
        </p:spPr>
      </p:pic>
      <p:sp>
        <p:nvSpPr>
          <p:cNvPr id="15" name="AutoShape 7">
            <a:extLst>
              <a:ext uri="{FF2B5EF4-FFF2-40B4-BE49-F238E27FC236}">
                <a16:creationId xmlns:a16="http://schemas.microsoft.com/office/drawing/2014/main" id="{81A8C8D3-AE06-4ADE-AB17-FD8DF4B8FC56}"/>
              </a:ext>
            </a:extLst>
          </p:cNvPr>
          <p:cNvSpPr>
            <a:spLocks noChangeArrowheads="1"/>
          </p:cNvSpPr>
          <p:nvPr/>
        </p:nvSpPr>
        <p:spPr bwMode="blackWhite">
          <a:xfrm>
            <a:off x="10318602" y="2071253"/>
            <a:ext cx="1669708" cy="1576619"/>
          </a:xfrm>
          <a:prstGeom prst="wedgeRectCallout">
            <a:avLst>
              <a:gd name="adj1" fmla="val -119195"/>
              <a:gd name="adj2" fmla="val -17210"/>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latin typeface="Arial" pitchFamily="34" charset="0"/>
              </a:rPr>
              <a:t>Commercial Auto has been generally unprofitable since 2011, including in 2023 and 2024</a:t>
            </a:r>
            <a:endParaRPr lang="en-US" sz="1600" b="1" dirty="0">
              <a:solidFill>
                <a:schemeClr val="bg1"/>
              </a:solidFill>
              <a:latin typeface="Arial" pitchFamily="34" charset="0"/>
              <a:cs typeface="+mn-cs"/>
            </a:endParaRPr>
          </a:p>
        </p:txBody>
      </p:sp>
      <p:cxnSp>
        <p:nvCxnSpPr>
          <p:cNvPr id="8" name="Straight Connector 7">
            <a:extLst>
              <a:ext uri="{FF2B5EF4-FFF2-40B4-BE49-F238E27FC236}">
                <a16:creationId xmlns:a16="http://schemas.microsoft.com/office/drawing/2014/main" id="{9F01C6DB-5193-4B62-A42B-5347F380C451}"/>
              </a:ext>
            </a:extLst>
          </p:cNvPr>
          <p:cNvCxnSpPr>
            <a:cxnSpLocks/>
          </p:cNvCxnSpPr>
          <p:nvPr/>
        </p:nvCxnSpPr>
        <p:spPr>
          <a:xfrm>
            <a:off x="8404698" y="2266545"/>
            <a:ext cx="298062" cy="162802"/>
          </a:xfrm>
          <a:prstGeom prst="line">
            <a:avLst/>
          </a:prstGeom>
          <a:ln w="38100">
            <a:solidFill>
              <a:srgbClr val="4B9FC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2B97127-1A3D-464B-903A-89B35788DCEB}"/>
              </a:ext>
            </a:extLst>
          </p:cNvPr>
          <p:cNvSpPr txBox="1"/>
          <p:nvPr/>
        </p:nvSpPr>
        <p:spPr>
          <a:xfrm>
            <a:off x="8663851" y="2351523"/>
            <a:ext cx="599666" cy="276999"/>
          </a:xfrm>
          <a:prstGeom prst="rect">
            <a:avLst/>
          </a:prstGeom>
          <a:noFill/>
        </p:spPr>
        <p:txBody>
          <a:bodyPr wrap="square" rtlCol="0">
            <a:spAutoFit/>
          </a:bodyPr>
          <a:lstStyle/>
          <a:p>
            <a:pPr algn="ctr"/>
            <a:r>
              <a:rPr lang="en-US" sz="1200" b="1" dirty="0">
                <a:solidFill>
                  <a:srgbClr val="C00000"/>
                </a:solidFill>
              </a:rPr>
              <a:t>107%</a:t>
            </a:r>
          </a:p>
        </p:txBody>
      </p:sp>
      <p:sp>
        <p:nvSpPr>
          <p:cNvPr id="16" name="TextBox 15">
            <a:extLst>
              <a:ext uri="{FF2B5EF4-FFF2-40B4-BE49-F238E27FC236}">
                <a16:creationId xmlns:a16="http://schemas.microsoft.com/office/drawing/2014/main" id="{82009AF2-60D5-434C-A91C-ABE24CB8350A}"/>
              </a:ext>
            </a:extLst>
          </p:cNvPr>
          <p:cNvSpPr txBox="1"/>
          <p:nvPr/>
        </p:nvSpPr>
        <p:spPr>
          <a:xfrm>
            <a:off x="8537389" y="5410206"/>
            <a:ext cx="599666" cy="307777"/>
          </a:xfrm>
          <a:prstGeom prst="rect">
            <a:avLst/>
          </a:prstGeom>
          <a:noFill/>
        </p:spPr>
        <p:txBody>
          <a:bodyPr wrap="square" rtlCol="0">
            <a:spAutoFit/>
          </a:bodyPr>
          <a:lstStyle/>
          <a:p>
            <a:pPr algn="ctr"/>
            <a:r>
              <a:rPr lang="en-US" sz="1400" b="1" dirty="0">
                <a:solidFill>
                  <a:schemeClr val="bg1">
                    <a:lumMod val="65000"/>
                  </a:schemeClr>
                </a:solidFill>
              </a:rPr>
              <a:t>2024</a:t>
            </a:r>
          </a:p>
        </p:txBody>
      </p:sp>
    </p:spTree>
    <p:extLst>
      <p:ext uri="{BB962C8B-B14F-4D97-AF65-F5344CB8AC3E}">
        <p14:creationId xmlns:p14="http://schemas.microsoft.com/office/powerpoint/2010/main" val="253366934"/>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15"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01E33238-9B4E-F059-AFD6-7116FBC062F4}"/>
            </a:ext>
          </a:extLst>
        </p:cNvPr>
        <p:cNvGrpSpPr/>
        <p:nvPr/>
      </p:nvGrpSpPr>
      <p:grpSpPr>
        <a:xfrm>
          <a:off x="0" y="0"/>
          <a:ext cx="0" cy="0"/>
          <a:chOff x="0" y="0"/>
          <a:chExt cx="0" cy="0"/>
        </a:xfrm>
      </p:grpSpPr>
      <p:sp>
        <p:nvSpPr>
          <p:cNvPr id="65538" name="Rectangle 105">
            <a:extLst>
              <a:ext uri="{FF2B5EF4-FFF2-40B4-BE49-F238E27FC236}">
                <a16:creationId xmlns:a16="http://schemas.microsoft.com/office/drawing/2014/main" id="{1E0DDCBE-605B-F2CF-A4CC-8B30D807F5D1}"/>
              </a:ext>
            </a:extLst>
          </p:cNvPr>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a:extLst>
              <a:ext uri="{FF2B5EF4-FFF2-40B4-BE49-F238E27FC236}">
                <a16:creationId xmlns:a16="http://schemas.microsoft.com/office/drawing/2014/main" id="{45BD5EB4-12E8-0EF6-DF4D-D9EF2CD0B57B}"/>
              </a:ext>
            </a:extLst>
          </p:cNvPr>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a:extLst>
              <a:ext uri="{FF2B5EF4-FFF2-40B4-BE49-F238E27FC236}">
                <a16:creationId xmlns:a16="http://schemas.microsoft.com/office/drawing/2014/main" id="{ACF2FF72-B8DD-01F9-10AB-E748BA07B234}"/>
              </a:ext>
            </a:extLst>
          </p:cNvPr>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a:extLst>
              <a:ext uri="{FF2B5EF4-FFF2-40B4-BE49-F238E27FC236}">
                <a16:creationId xmlns:a16="http://schemas.microsoft.com/office/drawing/2014/main" id="{6046D185-1F40-6847-DE9A-BFACDDD991F0}"/>
              </a:ext>
            </a:extLst>
          </p:cNvPr>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a:extLst>
              <a:ext uri="{FF2B5EF4-FFF2-40B4-BE49-F238E27FC236}">
                <a16:creationId xmlns:a16="http://schemas.microsoft.com/office/drawing/2014/main" id="{ECC0B6B1-D38B-5D85-139A-7F962395AD92}"/>
              </a:ext>
            </a:extLst>
          </p:cNvPr>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a:extLst>
              <a:ext uri="{FF2B5EF4-FFF2-40B4-BE49-F238E27FC236}">
                <a16:creationId xmlns:a16="http://schemas.microsoft.com/office/drawing/2014/main" id="{91321873-31D7-0665-D206-08ECA5AEE496}"/>
              </a:ext>
            </a:extLst>
          </p:cNvPr>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a:extLst>
              <a:ext uri="{FF2B5EF4-FFF2-40B4-BE49-F238E27FC236}">
                <a16:creationId xmlns:a16="http://schemas.microsoft.com/office/drawing/2014/main" id="{65450835-9027-B7BC-A211-607F7D8EB6CC}"/>
              </a:ext>
            </a:extLst>
          </p:cNvPr>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a:extLst>
              <a:ext uri="{FF2B5EF4-FFF2-40B4-BE49-F238E27FC236}">
                <a16:creationId xmlns:a16="http://schemas.microsoft.com/office/drawing/2014/main" id="{1EA2DFD3-EEF8-BF33-9D7B-B25E4F767FE8}"/>
              </a:ext>
            </a:extLst>
          </p:cNvPr>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a:extLst>
              <a:ext uri="{FF2B5EF4-FFF2-40B4-BE49-F238E27FC236}">
                <a16:creationId xmlns:a16="http://schemas.microsoft.com/office/drawing/2014/main" id="{EA7BEA2A-2293-2417-C7BD-7B8863EA85C5}"/>
              </a:ext>
            </a:extLst>
          </p:cNvPr>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4">
            <a:extLst>
              <a:ext uri="{FF2B5EF4-FFF2-40B4-BE49-F238E27FC236}">
                <a16:creationId xmlns:a16="http://schemas.microsoft.com/office/drawing/2014/main" id="{2A83EE88-3888-46C8-C0BF-CF7390DD6901}"/>
              </a:ext>
            </a:extLst>
          </p:cNvPr>
          <p:cNvSpPr txBox="1"/>
          <p:nvPr/>
        </p:nvSpPr>
        <p:spPr>
          <a:xfrm>
            <a:off x="127191" y="6125321"/>
            <a:ext cx="10611929" cy="646331"/>
          </a:xfrm>
          <a:prstGeom prst="rect">
            <a:avLst/>
          </a:prstGeom>
          <a:noFill/>
        </p:spPr>
        <p:txBody>
          <a:bodyPr wrap="square" rtlCol="0">
            <a:spAutoFit/>
          </a:bodyPr>
          <a:lstStyle/>
          <a:p>
            <a:r>
              <a:rPr lang="en-US" sz="1200" dirty="0"/>
              <a:t>Source: US Chamber of Commerce Institute for Legal Reform (Nov. 2024), “Tort Costs in America: An Empirical Analysis of Costs and Compensation of the U.S. Tort System”  (3</a:t>
            </a:r>
            <a:r>
              <a:rPr lang="en-US" sz="1200" baseline="30000" dirty="0"/>
              <a:t>rd</a:t>
            </a:r>
            <a:r>
              <a:rPr lang="en-US" sz="1200" dirty="0"/>
              <a:t> Edition) accessed at: </a:t>
            </a:r>
            <a:r>
              <a:rPr lang="en-US" sz="1200" dirty="0">
                <a:hlinkClick r:id="rId3"/>
              </a:rPr>
              <a:t>https://instituteforlegalreform.com/research/tort-costs-in-america-an-empirical-analysis-of-costs-and-compensation-in-the-u-s-tort-system-third-edition/</a:t>
            </a:r>
            <a:r>
              <a:rPr lang="en-US" sz="1200" dirty="0"/>
              <a:t>;  Risk and Uncertainty Management Center, Univ. of South Carolina.</a:t>
            </a:r>
          </a:p>
        </p:txBody>
      </p:sp>
      <p:sp>
        <p:nvSpPr>
          <p:cNvPr id="26" name="Rectangle 3">
            <a:extLst>
              <a:ext uri="{FF2B5EF4-FFF2-40B4-BE49-F238E27FC236}">
                <a16:creationId xmlns:a16="http://schemas.microsoft.com/office/drawing/2014/main" id="{3EAB9CF2-C6D5-CAAB-5813-FAB28D9FB842}"/>
              </a:ext>
            </a:extLst>
          </p:cNvPr>
          <p:cNvSpPr txBox="1">
            <a:spLocks noChangeArrowheads="1"/>
          </p:cNvSpPr>
          <p:nvPr/>
        </p:nvSpPr>
        <p:spPr bwMode="auto">
          <a:xfrm>
            <a:off x="73942" y="63955"/>
            <a:ext cx="12006298"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Tort Costs Over Time by Category, 2016 - 2022 ($Bill) (2022)</a:t>
            </a:r>
          </a:p>
          <a:p>
            <a:pPr marL="0" indent="0">
              <a:lnSpc>
                <a:spcPct val="100000"/>
              </a:lnSpc>
              <a:buFont typeface="Wingdings" pitchFamily="2" charset="2"/>
              <a:buNone/>
            </a:pPr>
            <a:endParaRPr lang="en-US" b="1" kern="0" dirty="0">
              <a:solidFill>
                <a:srgbClr val="2B7299"/>
              </a:solidFill>
            </a:endParaRPr>
          </a:p>
        </p:txBody>
      </p:sp>
      <p:sp>
        <p:nvSpPr>
          <p:cNvPr id="29" name="TextBox 28">
            <a:extLst>
              <a:ext uri="{FF2B5EF4-FFF2-40B4-BE49-F238E27FC236}">
                <a16:creationId xmlns:a16="http://schemas.microsoft.com/office/drawing/2014/main" id="{AFDA46F6-7D57-5343-3A77-91F45B9CFB0E}"/>
              </a:ext>
            </a:extLst>
          </p:cNvPr>
          <p:cNvSpPr txBox="1"/>
          <p:nvPr/>
        </p:nvSpPr>
        <p:spPr>
          <a:xfrm>
            <a:off x="2286000" y="1445763"/>
            <a:ext cx="1294014" cy="646331"/>
          </a:xfrm>
          <a:prstGeom prst="rect">
            <a:avLst/>
          </a:prstGeom>
          <a:noFill/>
        </p:spPr>
        <p:txBody>
          <a:bodyPr wrap="square" rtlCol="0">
            <a:spAutoFit/>
          </a:bodyPr>
          <a:lstStyle/>
          <a:p>
            <a:pPr algn="ctr"/>
            <a:r>
              <a:rPr lang="en-US" b="1" dirty="0">
                <a:solidFill>
                  <a:schemeClr val="bg1"/>
                </a:solidFill>
              </a:rPr>
              <a:t>Auto  Accident</a:t>
            </a:r>
          </a:p>
        </p:txBody>
      </p:sp>
      <p:sp>
        <p:nvSpPr>
          <p:cNvPr id="30" name="TextBox 29">
            <a:extLst>
              <a:ext uri="{FF2B5EF4-FFF2-40B4-BE49-F238E27FC236}">
                <a16:creationId xmlns:a16="http://schemas.microsoft.com/office/drawing/2014/main" id="{6B4843E6-19FA-9C4D-4E47-27D451A02F0D}"/>
              </a:ext>
            </a:extLst>
          </p:cNvPr>
          <p:cNvSpPr txBox="1"/>
          <p:nvPr/>
        </p:nvSpPr>
        <p:spPr>
          <a:xfrm>
            <a:off x="3943842" y="1371712"/>
            <a:ext cx="1294014" cy="646331"/>
          </a:xfrm>
          <a:prstGeom prst="rect">
            <a:avLst/>
          </a:prstGeom>
          <a:noFill/>
        </p:spPr>
        <p:txBody>
          <a:bodyPr wrap="square" rtlCol="0">
            <a:spAutoFit/>
          </a:bodyPr>
          <a:lstStyle/>
          <a:p>
            <a:pPr algn="ctr"/>
            <a:r>
              <a:rPr lang="en-US" b="1" dirty="0">
                <a:solidFill>
                  <a:schemeClr val="bg1"/>
                </a:solidFill>
              </a:rPr>
              <a:t>Medical Liability</a:t>
            </a:r>
          </a:p>
        </p:txBody>
      </p:sp>
      <p:sp>
        <p:nvSpPr>
          <p:cNvPr id="31" name="TextBox 30">
            <a:extLst>
              <a:ext uri="{FF2B5EF4-FFF2-40B4-BE49-F238E27FC236}">
                <a16:creationId xmlns:a16="http://schemas.microsoft.com/office/drawing/2014/main" id="{7E9ADC34-DDFE-24F8-0F1C-2EAC1E7CFCED}"/>
              </a:ext>
            </a:extLst>
          </p:cNvPr>
          <p:cNvSpPr txBox="1"/>
          <p:nvPr/>
        </p:nvSpPr>
        <p:spPr>
          <a:xfrm>
            <a:off x="4717343" y="3094118"/>
            <a:ext cx="1294014" cy="646331"/>
          </a:xfrm>
          <a:prstGeom prst="rect">
            <a:avLst/>
          </a:prstGeom>
          <a:noFill/>
        </p:spPr>
        <p:txBody>
          <a:bodyPr wrap="square" rtlCol="0">
            <a:spAutoFit/>
          </a:bodyPr>
          <a:lstStyle/>
          <a:p>
            <a:pPr algn="ctr"/>
            <a:r>
              <a:rPr lang="en-US" b="1" dirty="0">
                <a:solidFill>
                  <a:schemeClr val="bg1"/>
                </a:solidFill>
              </a:rPr>
              <a:t>Premises Liability</a:t>
            </a:r>
          </a:p>
        </p:txBody>
      </p:sp>
      <p:sp>
        <p:nvSpPr>
          <p:cNvPr id="32" name="TextBox 31">
            <a:extLst>
              <a:ext uri="{FF2B5EF4-FFF2-40B4-BE49-F238E27FC236}">
                <a16:creationId xmlns:a16="http://schemas.microsoft.com/office/drawing/2014/main" id="{6AF4D284-CFDA-0036-4FF1-B50633B57A46}"/>
              </a:ext>
            </a:extLst>
          </p:cNvPr>
          <p:cNvSpPr txBox="1"/>
          <p:nvPr/>
        </p:nvSpPr>
        <p:spPr>
          <a:xfrm>
            <a:off x="1668261" y="3463213"/>
            <a:ext cx="1294014" cy="646331"/>
          </a:xfrm>
          <a:prstGeom prst="rect">
            <a:avLst/>
          </a:prstGeom>
          <a:noFill/>
        </p:spPr>
        <p:txBody>
          <a:bodyPr wrap="square" rtlCol="0">
            <a:spAutoFit/>
          </a:bodyPr>
          <a:lstStyle/>
          <a:p>
            <a:pPr algn="ctr"/>
            <a:r>
              <a:rPr lang="en-US" b="1" dirty="0">
                <a:solidFill>
                  <a:schemeClr val="bg1"/>
                </a:solidFill>
              </a:rPr>
              <a:t>Products Liability</a:t>
            </a:r>
          </a:p>
        </p:txBody>
      </p:sp>
      <p:sp>
        <p:nvSpPr>
          <p:cNvPr id="22" name="AutoShape 6">
            <a:extLst>
              <a:ext uri="{FF2B5EF4-FFF2-40B4-BE49-F238E27FC236}">
                <a16:creationId xmlns:a16="http://schemas.microsoft.com/office/drawing/2014/main" id="{E1B870A3-F067-7E83-C10A-5915F06C777B}"/>
              </a:ext>
            </a:extLst>
          </p:cNvPr>
          <p:cNvSpPr>
            <a:spLocks noChangeArrowheads="1"/>
          </p:cNvSpPr>
          <p:nvPr/>
        </p:nvSpPr>
        <p:spPr bwMode="blackWhite">
          <a:xfrm>
            <a:off x="8922933" y="777875"/>
            <a:ext cx="2652982" cy="2792176"/>
          </a:xfrm>
          <a:prstGeom prst="wedgeRectCallout">
            <a:avLst>
              <a:gd name="adj1" fmla="val -104513"/>
              <a:gd name="adj2" fmla="val 19769"/>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2000" b="1" dirty="0">
                <a:solidFill>
                  <a:schemeClr val="bg1"/>
                </a:solidFill>
              </a:rPr>
              <a:t>Increases in tort liability costs are driven primarily by Commercial lines, which are grew at and average annual rate 8.7% from 2016 – 2022, compared to 3.9% for Personal lines</a:t>
            </a:r>
          </a:p>
        </p:txBody>
      </p:sp>
      <p:sp>
        <p:nvSpPr>
          <p:cNvPr id="23" name="AutoShape 6">
            <a:extLst>
              <a:ext uri="{FF2B5EF4-FFF2-40B4-BE49-F238E27FC236}">
                <a16:creationId xmlns:a16="http://schemas.microsoft.com/office/drawing/2014/main" id="{33EB491C-DFA6-7C50-ED1A-E8AB11DED3B0}"/>
              </a:ext>
            </a:extLst>
          </p:cNvPr>
          <p:cNvSpPr>
            <a:spLocks noChangeArrowheads="1"/>
          </p:cNvSpPr>
          <p:nvPr/>
        </p:nvSpPr>
        <p:spPr bwMode="blackWhite">
          <a:xfrm>
            <a:off x="9061039" y="4509256"/>
            <a:ext cx="2376769" cy="1307885"/>
          </a:xfrm>
          <a:prstGeom prst="wedgeRectCallout">
            <a:avLst>
              <a:gd name="adj1" fmla="val -50028"/>
              <a:gd name="adj2" fmla="val -13527"/>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2000" b="1" dirty="0">
                <a:solidFill>
                  <a:schemeClr val="bg1"/>
                </a:solidFill>
              </a:rPr>
              <a:t>The US “tort tax” equated to $4,207 per household in 2022</a:t>
            </a:r>
          </a:p>
        </p:txBody>
      </p:sp>
      <p:pic>
        <p:nvPicPr>
          <p:cNvPr id="9" name="Picture 8">
            <a:extLst>
              <a:ext uri="{FF2B5EF4-FFF2-40B4-BE49-F238E27FC236}">
                <a16:creationId xmlns:a16="http://schemas.microsoft.com/office/drawing/2014/main" id="{6B9D3966-6454-448A-8767-52F129A4B2B9}"/>
              </a:ext>
            </a:extLst>
          </p:cNvPr>
          <p:cNvPicPr>
            <a:picLocks noChangeAspect="1"/>
          </p:cNvPicPr>
          <p:nvPr/>
        </p:nvPicPr>
        <p:blipFill>
          <a:blip r:embed="rId4"/>
          <a:stretch>
            <a:fillRect/>
          </a:stretch>
        </p:blipFill>
        <p:spPr>
          <a:xfrm>
            <a:off x="344926" y="706521"/>
            <a:ext cx="7145371" cy="5229803"/>
          </a:xfrm>
          <a:prstGeom prst="rect">
            <a:avLst/>
          </a:prstGeom>
        </p:spPr>
      </p:pic>
      <p:sp>
        <p:nvSpPr>
          <p:cNvPr id="24" name="Oval 23">
            <a:extLst>
              <a:ext uri="{FF2B5EF4-FFF2-40B4-BE49-F238E27FC236}">
                <a16:creationId xmlns:a16="http://schemas.microsoft.com/office/drawing/2014/main" id="{0AB99359-E491-44F0-99DF-C3E150443ADA}"/>
              </a:ext>
            </a:extLst>
          </p:cNvPr>
          <p:cNvSpPr/>
          <p:nvPr/>
        </p:nvSpPr>
        <p:spPr>
          <a:xfrm>
            <a:off x="6877455" y="2604972"/>
            <a:ext cx="496109" cy="28840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401A836-D278-466C-ADC0-D2A5E03EB275}"/>
              </a:ext>
            </a:extLst>
          </p:cNvPr>
          <p:cNvSpPr/>
          <p:nvPr/>
        </p:nvSpPr>
        <p:spPr>
          <a:xfrm>
            <a:off x="6874207" y="4031701"/>
            <a:ext cx="496109" cy="28840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22821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500"/>
                                        <p:tgtEl>
                                          <p:spTgt spid="22"/>
                                        </p:tgtEl>
                                      </p:cBhvr>
                                    </p:animEffect>
                                  </p:childTnLst>
                                </p:cTn>
                              </p:par>
                            </p:childTnLst>
                          </p:cTn>
                        </p:par>
                        <p:par>
                          <p:cTn id="12" fill="hold">
                            <p:stCondLst>
                              <p:cond delay="2000"/>
                            </p:stCondLst>
                            <p:childTnLst>
                              <p:par>
                                <p:cTn id="13" presetID="22" presetClass="entr" presetSubtype="2" fill="hold" grpId="0" nodeType="afterEffect">
                                  <p:stCondLst>
                                    <p:cond delay="100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utoUpdateAnimBg="0"/>
      <p:bldP spid="22" grpId="0" animBg="1"/>
      <p:bldP spid="23"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24290" name="Rectangle 2"/>
          <p:cNvSpPr>
            <a:spLocks noGrp="1" noChangeArrowheads="1"/>
          </p:cNvSpPr>
          <p:nvPr>
            <p:ph type="title" idx="4294967295"/>
          </p:nvPr>
        </p:nvSpPr>
        <p:spPr>
          <a:xfrm>
            <a:off x="203690" y="72487"/>
            <a:ext cx="11784620" cy="1066800"/>
          </a:xfrm>
        </p:spPr>
        <p:txBody>
          <a:bodyPr/>
          <a:lstStyle/>
          <a:p>
            <a:pPr>
              <a:lnSpc>
                <a:spcPct val="80000"/>
              </a:lnSpc>
            </a:pPr>
            <a:r>
              <a:rPr lang="en-US" altLang="en-US" sz="3200" dirty="0"/>
              <a:t>Estimated Impact of Social Inflation on Commercial Auto, 2009 – 2024  ($ millions)</a:t>
            </a:r>
            <a:endParaRPr lang="en-US" altLang="en-US" sz="2400" dirty="0"/>
          </a:p>
        </p:txBody>
      </p:sp>
      <p:sp>
        <p:nvSpPr>
          <p:cNvPr id="3080" name="Slide Number Placeholder 7"/>
          <p:cNvSpPr>
            <a:spLocks noGrp="1"/>
          </p:cNvSpPr>
          <p:nvPr>
            <p:ph type="sldNum" sz="quarter" idx="12"/>
          </p:nvPr>
        </p:nvSpPr>
        <p:spPr>
          <a:xfrm>
            <a:off x="14516103" y="6656394"/>
            <a:ext cx="596900" cy="1831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6pPr>
            <a:lvl7pPr marL="29718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7pPr>
            <a:lvl8pPr marL="34290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8pPr>
            <a:lvl9pPr marL="3886200" indent="-228600" eaLnBrk="0" fontAlgn="base" hangingPunct="0">
              <a:spcBef>
                <a:spcPct val="50000"/>
              </a:spcBef>
              <a:spcAft>
                <a:spcPct val="0"/>
              </a:spcAft>
              <a:buClr>
                <a:srgbClr val="FF3300"/>
              </a:buClr>
              <a:buFont typeface="Wingdings" panose="05000000000000000000" pitchFamily="2" charset="2"/>
              <a:defRPr sz="1000">
                <a:solidFill>
                  <a:schemeClr val="tx1"/>
                </a:solidFill>
                <a:latin typeface="Times New Roman" panose="02020603050405020304" pitchFamily="18" charset="0"/>
              </a:defRPr>
            </a:lvl9pPr>
          </a:lstStyle>
          <a:p>
            <a:fld id="{CD8563C4-9C8F-46D6-BE3F-B65FEDB02E48}" type="slidenum">
              <a:rPr lang="en-US" altLang="en-US" sz="1400">
                <a:latin typeface="Arial" panose="020B0604020202020204" pitchFamily="34" charset="0"/>
              </a:rPr>
              <a:pPr/>
              <a:t>94</a:t>
            </a:fld>
            <a:endParaRPr lang="en-US" altLang="en-US" sz="1400">
              <a:latin typeface="Arial" panose="020B0604020202020204" pitchFamily="34" charset="0"/>
            </a:endParaRPr>
          </a:p>
        </p:txBody>
      </p:sp>
      <p:sp>
        <p:nvSpPr>
          <p:cNvPr id="2" name="TextBox 1">
            <a:extLst>
              <a:ext uri="{FF2B5EF4-FFF2-40B4-BE49-F238E27FC236}">
                <a16:creationId xmlns:a16="http://schemas.microsoft.com/office/drawing/2014/main" id="{A813AC14-99AF-653D-D1FD-77FA540C37A8}"/>
              </a:ext>
            </a:extLst>
          </p:cNvPr>
          <p:cNvSpPr txBox="1"/>
          <p:nvPr/>
        </p:nvSpPr>
        <p:spPr>
          <a:xfrm>
            <a:off x="110454" y="6427113"/>
            <a:ext cx="11167353" cy="261610"/>
          </a:xfrm>
          <a:prstGeom prst="rect">
            <a:avLst/>
          </a:prstGeom>
          <a:noFill/>
        </p:spPr>
        <p:txBody>
          <a:bodyPr wrap="square" rtlCol="0">
            <a:spAutoFit/>
          </a:bodyPr>
          <a:lstStyle/>
          <a:p>
            <a:r>
              <a:rPr lang="en-US" sz="1100" dirty="0"/>
              <a:t>Source: S&amp;P Capital IQ, Insurance Insider US.</a:t>
            </a:r>
          </a:p>
        </p:txBody>
      </p:sp>
      <p:pic>
        <p:nvPicPr>
          <p:cNvPr id="4" name="Picture 3">
            <a:extLst>
              <a:ext uri="{FF2B5EF4-FFF2-40B4-BE49-F238E27FC236}">
                <a16:creationId xmlns:a16="http://schemas.microsoft.com/office/drawing/2014/main" id="{D17F14BC-7FE5-433F-A525-D81D1DAD1FBE}"/>
              </a:ext>
            </a:extLst>
          </p:cNvPr>
          <p:cNvPicPr>
            <a:picLocks noChangeAspect="1"/>
          </p:cNvPicPr>
          <p:nvPr/>
        </p:nvPicPr>
        <p:blipFill>
          <a:blip r:embed="rId3"/>
          <a:stretch>
            <a:fillRect/>
          </a:stretch>
        </p:blipFill>
        <p:spPr>
          <a:xfrm>
            <a:off x="203690" y="1634246"/>
            <a:ext cx="9409023" cy="4668267"/>
          </a:xfrm>
          <a:prstGeom prst="rect">
            <a:avLst/>
          </a:prstGeom>
        </p:spPr>
      </p:pic>
      <p:sp>
        <p:nvSpPr>
          <p:cNvPr id="12" name="AutoShape 7">
            <a:extLst>
              <a:ext uri="{FF2B5EF4-FFF2-40B4-BE49-F238E27FC236}">
                <a16:creationId xmlns:a16="http://schemas.microsoft.com/office/drawing/2014/main" id="{64CA8FBF-7105-4A9C-8EA1-8675873FD769}"/>
              </a:ext>
            </a:extLst>
          </p:cNvPr>
          <p:cNvSpPr>
            <a:spLocks noChangeArrowheads="1"/>
          </p:cNvSpPr>
          <p:nvPr/>
        </p:nvSpPr>
        <p:spPr bwMode="blackWhite">
          <a:xfrm>
            <a:off x="9815209" y="1399214"/>
            <a:ext cx="2173101" cy="2383985"/>
          </a:xfrm>
          <a:prstGeom prst="wedgeRectCallout">
            <a:avLst>
              <a:gd name="adj1" fmla="val -64135"/>
              <a:gd name="adj2" fmla="val 19921"/>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latin typeface="Arial" pitchFamily="34" charset="0"/>
              </a:rPr>
              <a:t>Comparing current loss development patterns to those from past suggests that social inflation is pushing up Commercial Auto costs by about $8B per year as of 2024.</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2614260128"/>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4290"/>
                                        </p:tgtEl>
                                        <p:attrNameLst>
                                          <p:attrName>style.visibility</p:attrName>
                                        </p:attrNameLst>
                                      </p:cBhvr>
                                      <p:to>
                                        <p:strVal val="visible"/>
                                      </p:to>
                                    </p:set>
                                    <p:animEffect transition="in" filter="blinds(vertical)">
                                      <p:cBhvr>
                                        <p:cTn id="7" dur="500"/>
                                        <p:tgtEl>
                                          <p:spTgt spid="6924290"/>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4290" grpId="0" autoUpdateAnimBg="0"/>
      <p:bldP spid="12"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dirty="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127191" y="6125321"/>
            <a:ext cx="10611929" cy="646331"/>
          </a:xfrm>
          <a:prstGeom prst="rect">
            <a:avLst/>
          </a:prstGeom>
          <a:noFill/>
        </p:spPr>
        <p:txBody>
          <a:bodyPr wrap="square" rtlCol="0">
            <a:spAutoFit/>
          </a:bodyPr>
          <a:lstStyle/>
          <a:p>
            <a:r>
              <a:rPr lang="en-US" sz="1200" dirty="0"/>
              <a:t>Source: US Chamber of Commerce Institute for Legal Reform (Nov. 2022), “Tort Costs in America: An Empirical Analysis of Costs and Compensation of the U.S. Tort System” accessed at: </a:t>
            </a:r>
            <a:r>
              <a:rPr lang="en-US" sz="1200" dirty="0">
                <a:hlinkClick r:id="rId3"/>
              </a:rPr>
              <a:t>https://instituteforlegalreform.com/research/tort-costs-in-america-an-empirical-analysis-of-costs-and-compensation-of-the-u-s-tort-system/</a:t>
            </a:r>
            <a:r>
              <a:rPr lang="en-US" sz="1200" dirty="0"/>
              <a:t>.  Risk and Uncertainty Management Center, Univ. of South Carolina.</a:t>
            </a:r>
          </a:p>
        </p:txBody>
      </p:sp>
      <p:sp>
        <p:nvSpPr>
          <p:cNvPr id="26" name="Rectangle 3">
            <a:extLst>
              <a:ext uri="{FF2B5EF4-FFF2-40B4-BE49-F238E27FC236}">
                <a16:creationId xmlns:a16="http://schemas.microsoft.com/office/drawing/2014/main" id="{0D7CD77B-A44D-F06F-08DA-66F3217721DF}"/>
              </a:ext>
            </a:extLst>
          </p:cNvPr>
          <p:cNvSpPr txBox="1">
            <a:spLocks noChangeArrowheads="1"/>
          </p:cNvSpPr>
          <p:nvPr/>
        </p:nvSpPr>
        <p:spPr bwMode="auto">
          <a:xfrm>
            <a:off x="73942" y="63955"/>
            <a:ext cx="12006298" cy="1181328"/>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nSpc>
                <a:spcPct val="100000"/>
              </a:lnSpc>
              <a:buFont typeface="Wingdings" pitchFamily="2" charset="2"/>
              <a:buNone/>
            </a:pPr>
            <a:r>
              <a:rPr lang="en-US" sz="3200" b="1" kern="0" dirty="0">
                <a:solidFill>
                  <a:srgbClr val="2B7299"/>
                </a:solidFill>
              </a:rPr>
              <a:t>Change in Tort Costs Over Time: 2016 – 2022</a:t>
            </a:r>
          </a:p>
          <a:p>
            <a:pPr marL="0" indent="0">
              <a:lnSpc>
                <a:spcPct val="100000"/>
              </a:lnSpc>
              <a:buFont typeface="Wingdings" pitchFamily="2" charset="2"/>
              <a:buNone/>
            </a:pPr>
            <a:endParaRPr lang="en-US" b="1" kern="0" dirty="0">
              <a:solidFill>
                <a:srgbClr val="2B7299"/>
              </a:solidFill>
            </a:endParaRPr>
          </a:p>
        </p:txBody>
      </p:sp>
      <p:sp>
        <p:nvSpPr>
          <p:cNvPr id="29" name="TextBox 28">
            <a:extLst>
              <a:ext uri="{FF2B5EF4-FFF2-40B4-BE49-F238E27FC236}">
                <a16:creationId xmlns:a16="http://schemas.microsoft.com/office/drawing/2014/main" id="{B0569137-5757-3094-D3D7-C187296FD3D4}"/>
              </a:ext>
            </a:extLst>
          </p:cNvPr>
          <p:cNvSpPr txBox="1"/>
          <p:nvPr/>
        </p:nvSpPr>
        <p:spPr>
          <a:xfrm>
            <a:off x="2286000" y="1445763"/>
            <a:ext cx="1294014" cy="646331"/>
          </a:xfrm>
          <a:prstGeom prst="rect">
            <a:avLst/>
          </a:prstGeom>
          <a:noFill/>
        </p:spPr>
        <p:txBody>
          <a:bodyPr wrap="square" rtlCol="0">
            <a:spAutoFit/>
          </a:bodyPr>
          <a:lstStyle/>
          <a:p>
            <a:pPr algn="ctr"/>
            <a:r>
              <a:rPr lang="en-US" b="1" dirty="0">
                <a:solidFill>
                  <a:schemeClr val="bg1"/>
                </a:solidFill>
              </a:rPr>
              <a:t>Auto  Accident</a:t>
            </a:r>
          </a:p>
        </p:txBody>
      </p:sp>
      <p:sp>
        <p:nvSpPr>
          <p:cNvPr id="30" name="TextBox 29">
            <a:extLst>
              <a:ext uri="{FF2B5EF4-FFF2-40B4-BE49-F238E27FC236}">
                <a16:creationId xmlns:a16="http://schemas.microsoft.com/office/drawing/2014/main" id="{D76205C7-06B6-ACDA-1462-BE09BADC06FF}"/>
              </a:ext>
            </a:extLst>
          </p:cNvPr>
          <p:cNvSpPr txBox="1"/>
          <p:nvPr/>
        </p:nvSpPr>
        <p:spPr>
          <a:xfrm>
            <a:off x="3943842" y="1371712"/>
            <a:ext cx="1294014" cy="646331"/>
          </a:xfrm>
          <a:prstGeom prst="rect">
            <a:avLst/>
          </a:prstGeom>
          <a:noFill/>
        </p:spPr>
        <p:txBody>
          <a:bodyPr wrap="square" rtlCol="0">
            <a:spAutoFit/>
          </a:bodyPr>
          <a:lstStyle/>
          <a:p>
            <a:pPr algn="ctr"/>
            <a:r>
              <a:rPr lang="en-US" b="1" dirty="0">
                <a:solidFill>
                  <a:schemeClr val="bg1"/>
                </a:solidFill>
              </a:rPr>
              <a:t>Medical Liability</a:t>
            </a:r>
          </a:p>
        </p:txBody>
      </p:sp>
      <p:sp>
        <p:nvSpPr>
          <p:cNvPr id="31" name="TextBox 30">
            <a:extLst>
              <a:ext uri="{FF2B5EF4-FFF2-40B4-BE49-F238E27FC236}">
                <a16:creationId xmlns:a16="http://schemas.microsoft.com/office/drawing/2014/main" id="{612D6F2A-EBF2-E2E0-8489-D5F190D62767}"/>
              </a:ext>
            </a:extLst>
          </p:cNvPr>
          <p:cNvSpPr txBox="1"/>
          <p:nvPr/>
        </p:nvSpPr>
        <p:spPr>
          <a:xfrm>
            <a:off x="4717343" y="3094118"/>
            <a:ext cx="1294014" cy="646331"/>
          </a:xfrm>
          <a:prstGeom prst="rect">
            <a:avLst/>
          </a:prstGeom>
          <a:noFill/>
        </p:spPr>
        <p:txBody>
          <a:bodyPr wrap="square" rtlCol="0">
            <a:spAutoFit/>
          </a:bodyPr>
          <a:lstStyle/>
          <a:p>
            <a:pPr algn="ctr"/>
            <a:r>
              <a:rPr lang="en-US" b="1" dirty="0">
                <a:solidFill>
                  <a:schemeClr val="bg1"/>
                </a:solidFill>
              </a:rPr>
              <a:t>Premises Liability</a:t>
            </a:r>
          </a:p>
        </p:txBody>
      </p:sp>
      <p:sp>
        <p:nvSpPr>
          <p:cNvPr id="32" name="TextBox 31">
            <a:extLst>
              <a:ext uri="{FF2B5EF4-FFF2-40B4-BE49-F238E27FC236}">
                <a16:creationId xmlns:a16="http://schemas.microsoft.com/office/drawing/2014/main" id="{1FD211B3-112E-E515-CB4D-99521F7C790E}"/>
              </a:ext>
            </a:extLst>
          </p:cNvPr>
          <p:cNvSpPr txBox="1"/>
          <p:nvPr/>
        </p:nvSpPr>
        <p:spPr>
          <a:xfrm>
            <a:off x="1668261" y="3463213"/>
            <a:ext cx="1294014" cy="646331"/>
          </a:xfrm>
          <a:prstGeom prst="rect">
            <a:avLst/>
          </a:prstGeom>
          <a:noFill/>
        </p:spPr>
        <p:txBody>
          <a:bodyPr wrap="square" rtlCol="0">
            <a:spAutoFit/>
          </a:bodyPr>
          <a:lstStyle/>
          <a:p>
            <a:pPr algn="ctr"/>
            <a:r>
              <a:rPr lang="en-US" b="1" dirty="0">
                <a:solidFill>
                  <a:schemeClr val="bg1"/>
                </a:solidFill>
              </a:rPr>
              <a:t>Products Liability</a:t>
            </a:r>
          </a:p>
        </p:txBody>
      </p:sp>
      <p:pic>
        <p:nvPicPr>
          <p:cNvPr id="9" name="Picture 8">
            <a:extLst>
              <a:ext uri="{FF2B5EF4-FFF2-40B4-BE49-F238E27FC236}">
                <a16:creationId xmlns:a16="http://schemas.microsoft.com/office/drawing/2014/main" id="{97FC5AEE-797D-42E3-8987-5D07E77C861F}"/>
              </a:ext>
            </a:extLst>
          </p:cNvPr>
          <p:cNvPicPr>
            <a:picLocks noChangeAspect="1"/>
          </p:cNvPicPr>
          <p:nvPr/>
        </p:nvPicPr>
        <p:blipFill>
          <a:blip r:embed="rId4"/>
          <a:stretch>
            <a:fillRect/>
          </a:stretch>
        </p:blipFill>
        <p:spPr>
          <a:xfrm>
            <a:off x="220461" y="1119811"/>
            <a:ext cx="10034789" cy="4797883"/>
          </a:xfrm>
          <a:prstGeom prst="rect">
            <a:avLst/>
          </a:prstGeom>
        </p:spPr>
      </p:pic>
      <p:sp>
        <p:nvSpPr>
          <p:cNvPr id="25" name="AutoShape 6">
            <a:extLst>
              <a:ext uri="{FF2B5EF4-FFF2-40B4-BE49-F238E27FC236}">
                <a16:creationId xmlns:a16="http://schemas.microsoft.com/office/drawing/2014/main" id="{4DB48CAC-32F0-4087-A6EA-C5F637A02EAF}"/>
              </a:ext>
            </a:extLst>
          </p:cNvPr>
          <p:cNvSpPr>
            <a:spLocks noChangeArrowheads="1"/>
          </p:cNvSpPr>
          <p:nvPr/>
        </p:nvSpPr>
        <p:spPr bwMode="blackWhite">
          <a:xfrm>
            <a:off x="3648548" y="4691985"/>
            <a:ext cx="1294014" cy="778563"/>
          </a:xfrm>
          <a:prstGeom prst="wedgeRectCallout">
            <a:avLst>
              <a:gd name="adj1" fmla="val -183860"/>
              <a:gd name="adj2" fmla="val -2597"/>
            </a:avLst>
          </a:prstGeom>
          <a:solidFill>
            <a:srgbClr val="00B0F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2000" b="1" u="sng" dirty="0">
                <a:solidFill>
                  <a:schemeClr val="bg1"/>
                </a:solidFill>
              </a:rPr>
              <a:t>2016 </a:t>
            </a:r>
            <a:r>
              <a:rPr lang="en-US" sz="2000" b="1" dirty="0">
                <a:solidFill>
                  <a:schemeClr val="bg1"/>
                </a:solidFill>
              </a:rPr>
              <a:t>~$2,800</a:t>
            </a:r>
          </a:p>
        </p:txBody>
      </p:sp>
      <p:sp>
        <p:nvSpPr>
          <p:cNvPr id="27" name="AutoShape 6">
            <a:extLst>
              <a:ext uri="{FF2B5EF4-FFF2-40B4-BE49-F238E27FC236}">
                <a16:creationId xmlns:a16="http://schemas.microsoft.com/office/drawing/2014/main" id="{56698455-C3B8-4A22-8E48-7FC6A6C0021D}"/>
              </a:ext>
            </a:extLst>
          </p:cNvPr>
          <p:cNvSpPr>
            <a:spLocks noChangeArrowheads="1"/>
          </p:cNvSpPr>
          <p:nvPr/>
        </p:nvSpPr>
        <p:spPr bwMode="blackWhite">
          <a:xfrm>
            <a:off x="1668261" y="2494776"/>
            <a:ext cx="1053675" cy="778563"/>
          </a:xfrm>
          <a:prstGeom prst="wedgeRectCallout">
            <a:avLst>
              <a:gd name="adj1" fmla="val -39423"/>
              <a:gd name="adj2" fmla="val 79643"/>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2000" b="1" u="sng" dirty="0">
                <a:solidFill>
                  <a:schemeClr val="bg1"/>
                </a:solidFill>
              </a:rPr>
              <a:t>2016 </a:t>
            </a:r>
            <a:r>
              <a:rPr lang="en-US" sz="2000" b="1" dirty="0">
                <a:solidFill>
                  <a:schemeClr val="bg1"/>
                </a:solidFill>
              </a:rPr>
              <a:t>1.88%</a:t>
            </a:r>
          </a:p>
        </p:txBody>
      </p:sp>
      <p:sp>
        <p:nvSpPr>
          <p:cNvPr id="28" name="AutoShape 6">
            <a:extLst>
              <a:ext uri="{FF2B5EF4-FFF2-40B4-BE49-F238E27FC236}">
                <a16:creationId xmlns:a16="http://schemas.microsoft.com/office/drawing/2014/main" id="{D368E169-9250-4596-B589-8F788EB76D80}"/>
              </a:ext>
            </a:extLst>
          </p:cNvPr>
          <p:cNvSpPr>
            <a:spLocks noChangeArrowheads="1"/>
          </p:cNvSpPr>
          <p:nvPr/>
        </p:nvSpPr>
        <p:spPr bwMode="blackWhite">
          <a:xfrm>
            <a:off x="6921973" y="893137"/>
            <a:ext cx="1053675" cy="778563"/>
          </a:xfrm>
          <a:prstGeom prst="wedgeRectCallout">
            <a:avLst>
              <a:gd name="adj1" fmla="val 68819"/>
              <a:gd name="adj2" fmla="val 65205"/>
            </a:avLst>
          </a:prstGeom>
          <a:solidFill>
            <a:srgbClr val="00B0F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2000" b="1" u="sng" dirty="0">
                <a:solidFill>
                  <a:schemeClr val="bg1"/>
                </a:solidFill>
              </a:rPr>
              <a:t>2022 </a:t>
            </a:r>
            <a:r>
              <a:rPr lang="en-US" sz="2000" b="1" dirty="0">
                <a:solidFill>
                  <a:schemeClr val="bg1"/>
                </a:solidFill>
              </a:rPr>
              <a:t>$4,207</a:t>
            </a:r>
          </a:p>
        </p:txBody>
      </p:sp>
      <p:sp>
        <p:nvSpPr>
          <p:cNvPr id="33" name="AutoShape 6">
            <a:extLst>
              <a:ext uri="{FF2B5EF4-FFF2-40B4-BE49-F238E27FC236}">
                <a16:creationId xmlns:a16="http://schemas.microsoft.com/office/drawing/2014/main" id="{5599633F-794D-4438-8384-3BE4277E787C}"/>
              </a:ext>
            </a:extLst>
          </p:cNvPr>
          <p:cNvSpPr>
            <a:spLocks noChangeArrowheads="1"/>
          </p:cNvSpPr>
          <p:nvPr/>
        </p:nvSpPr>
        <p:spPr bwMode="blackWhite">
          <a:xfrm>
            <a:off x="7766425" y="2623236"/>
            <a:ext cx="1053675" cy="778563"/>
          </a:xfrm>
          <a:prstGeom prst="wedgeRectCallout">
            <a:avLst>
              <a:gd name="adj1" fmla="val -8260"/>
              <a:gd name="adj2" fmla="val -86810"/>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2000" b="1" u="sng" dirty="0">
                <a:solidFill>
                  <a:schemeClr val="bg1"/>
                </a:solidFill>
              </a:rPr>
              <a:t>2020 </a:t>
            </a:r>
            <a:r>
              <a:rPr lang="en-US" sz="2000" b="1" dirty="0">
                <a:solidFill>
                  <a:schemeClr val="bg1"/>
                </a:solidFill>
              </a:rPr>
              <a:t>2.07%</a:t>
            </a:r>
          </a:p>
        </p:txBody>
      </p:sp>
      <p:sp>
        <p:nvSpPr>
          <p:cNvPr id="34" name="AutoShape 6">
            <a:extLst>
              <a:ext uri="{FF2B5EF4-FFF2-40B4-BE49-F238E27FC236}">
                <a16:creationId xmlns:a16="http://schemas.microsoft.com/office/drawing/2014/main" id="{674F2791-4ED4-4CC9-99CC-5EF905FEC23C}"/>
              </a:ext>
            </a:extLst>
          </p:cNvPr>
          <p:cNvSpPr>
            <a:spLocks noChangeArrowheads="1"/>
          </p:cNvSpPr>
          <p:nvPr/>
        </p:nvSpPr>
        <p:spPr bwMode="blackWhite">
          <a:xfrm>
            <a:off x="10127617" y="446982"/>
            <a:ext cx="1910079" cy="2089671"/>
          </a:xfrm>
          <a:prstGeom prst="wedgeRectCallout">
            <a:avLst>
              <a:gd name="adj1" fmla="val -85467"/>
              <a:gd name="adj2" fmla="val 25378"/>
            </a:avLst>
          </a:prstGeom>
          <a:solidFill>
            <a:srgbClr val="225A7A"/>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2000" b="1" dirty="0">
                <a:solidFill>
                  <a:schemeClr val="bg1"/>
                </a:solidFill>
              </a:rPr>
              <a:t>The Household “Tort Tax” hit $4,207 in 2022, up about 50% since 2016</a:t>
            </a:r>
          </a:p>
        </p:txBody>
      </p:sp>
    </p:spTree>
    <p:extLst>
      <p:ext uri="{BB962C8B-B14F-4D97-AF65-F5344CB8AC3E}">
        <p14:creationId xmlns:p14="http://schemas.microsoft.com/office/powerpoint/2010/main" val="11191254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wipe(left)">
                                      <p:cBhvr>
                                        <p:cTn id="7" dur="500"/>
                                        <p:tgtEl>
                                          <p:spTgt spid="26">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100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par>
                          <p:cTn id="12" fill="hold">
                            <p:stCondLst>
                              <p:cond delay="2000"/>
                            </p:stCondLst>
                            <p:childTnLst>
                              <p:par>
                                <p:cTn id="13" presetID="22" presetClass="entr" presetSubtype="2" fill="hold" grpId="0" nodeType="afterEffect">
                                  <p:stCondLst>
                                    <p:cond delay="1000"/>
                                  </p:stCondLst>
                                  <p:childTnLst>
                                    <p:set>
                                      <p:cBhvr>
                                        <p:cTn id="14" dur="1" fill="hold">
                                          <p:stCondLst>
                                            <p:cond delay="0"/>
                                          </p:stCondLst>
                                        </p:cTn>
                                        <p:tgtEl>
                                          <p:spTgt spid="27"/>
                                        </p:tgtEl>
                                        <p:attrNameLst>
                                          <p:attrName>style.visibility</p:attrName>
                                        </p:attrNameLst>
                                      </p:cBhvr>
                                      <p:to>
                                        <p:strVal val="visible"/>
                                      </p:to>
                                    </p:set>
                                    <p:animEffect transition="in" filter="wipe(right)">
                                      <p:cBhvr>
                                        <p:cTn id="15" dur="500"/>
                                        <p:tgtEl>
                                          <p:spTgt spid="27"/>
                                        </p:tgtEl>
                                      </p:cBhvr>
                                    </p:animEffect>
                                  </p:childTnLst>
                                </p:cTn>
                              </p:par>
                            </p:childTnLst>
                          </p:cTn>
                        </p:par>
                        <p:par>
                          <p:cTn id="16" fill="hold">
                            <p:stCondLst>
                              <p:cond delay="3500"/>
                            </p:stCondLst>
                            <p:childTnLst>
                              <p:par>
                                <p:cTn id="17" presetID="22" presetClass="entr" presetSubtype="2" fill="hold" grpId="0" nodeType="afterEffect">
                                  <p:stCondLst>
                                    <p:cond delay="100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500"/>
                                        <p:tgtEl>
                                          <p:spTgt spid="28"/>
                                        </p:tgtEl>
                                      </p:cBhvr>
                                    </p:animEffect>
                                  </p:childTnLst>
                                </p:cTn>
                              </p:par>
                            </p:childTnLst>
                          </p:cTn>
                        </p:par>
                        <p:par>
                          <p:cTn id="20" fill="hold">
                            <p:stCondLst>
                              <p:cond delay="5000"/>
                            </p:stCondLst>
                            <p:childTnLst>
                              <p:par>
                                <p:cTn id="21" presetID="22" presetClass="entr" presetSubtype="2" fill="hold" grpId="0" nodeType="afterEffect">
                                  <p:stCondLst>
                                    <p:cond delay="1000"/>
                                  </p:stCondLst>
                                  <p:childTnLst>
                                    <p:set>
                                      <p:cBhvr>
                                        <p:cTn id="22" dur="1" fill="hold">
                                          <p:stCondLst>
                                            <p:cond delay="0"/>
                                          </p:stCondLst>
                                        </p:cTn>
                                        <p:tgtEl>
                                          <p:spTgt spid="33"/>
                                        </p:tgtEl>
                                        <p:attrNameLst>
                                          <p:attrName>style.visibility</p:attrName>
                                        </p:attrNameLst>
                                      </p:cBhvr>
                                      <p:to>
                                        <p:strVal val="visible"/>
                                      </p:to>
                                    </p:set>
                                    <p:animEffect transition="in" filter="wipe(right)">
                                      <p:cBhvr>
                                        <p:cTn id="23" dur="500"/>
                                        <p:tgtEl>
                                          <p:spTgt spid="33"/>
                                        </p:tgtEl>
                                      </p:cBhvr>
                                    </p:animEffect>
                                  </p:childTnLst>
                                </p:cTn>
                              </p:par>
                            </p:childTnLst>
                          </p:cTn>
                        </p:par>
                        <p:par>
                          <p:cTn id="24" fill="hold">
                            <p:stCondLst>
                              <p:cond delay="6500"/>
                            </p:stCondLst>
                            <p:childTnLst>
                              <p:par>
                                <p:cTn id="25" presetID="22" presetClass="entr" presetSubtype="2" fill="hold" grpId="0" nodeType="afterEffect">
                                  <p:stCondLst>
                                    <p:cond delay="100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utoUpdateAnimBg="0"/>
      <p:bldP spid="25" grpId="0" animBg="1"/>
      <p:bldP spid="27" grpId="0" animBg="1"/>
      <p:bldP spid="28" grpId="0" animBg="1"/>
      <p:bldP spid="33" grpId="0" animBg="1"/>
      <p:bldP spid="34"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609725" y="6961188"/>
            <a:ext cx="1352550" cy="117725"/>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4219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10125080" y="6656393"/>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96</a:t>
            </a:fld>
            <a:endParaRPr lang="en-US" sz="900"/>
          </a:p>
        </p:txBody>
      </p:sp>
      <p:sp>
        <p:nvSpPr>
          <p:cNvPr id="65541" name="Rectangle 2"/>
          <p:cNvSpPr>
            <a:spLocks noGrp="1" noChangeArrowheads="1"/>
          </p:cNvSpPr>
          <p:nvPr>
            <p:ph type="title" idx="4294967295"/>
          </p:nvPr>
        </p:nvSpPr>
        <p:spPr>
          <a:xfrm>
            <a:off x="1270573" y="-39545"/>
            <a:ext cx="8787639" cy="860425"/>
          </a:xfrm>
        </p:spPr>
        <p:txBody>
          <a:bodyPr/>
          <a:lstStyle/>
          <a:p>
            <a:pPr algn="ctr"/>
            <a:r>
              <a:rPr lang="en-US" u="sng" dirty="0"/>
              <a:t>SUMMARY</a:t>
            </a:r>
            <a:endParaRPr lang="en-US" i="1" u="sng" dirty="0"/>
          </a:p>
        </p:txBody>
      </p:sp>
      <p:sp>
        <p:nvSpPr>
          <p:cNvPr id="1922051" name="Rectangle 3"/>
          <p:cNvSpPr>
            <a:spLocks noGrp="1" noChangeArrowheads="1"/>
          </p:cNvSpPr>
          <p:nvPr>
            <p:ph type="body" idx="4294967295"/>
          </p:nvPr>
        </p:nvSpPr>
        <p:spPr>
          <a:xfrm>
            <a:off x="318143" y="771052"/>
            <a:ext cx="11555713" cy="4652963"/>
          </a:xfrm>
        </p:spPr>
        <p:txBody>
          <a:bodyPr/>
          <a:lstStyle/>
          <a:p>
            <a:pPr>
              <a:lnSpc>
                <a:spcPct val="100000"/>
              </a:lnSpc>
            </a:pPr>
            <a:r>
              <a:rPr lang="en-US" sz="2100" b="1" dirty="0"/>
              <a:t>The P/C Insurance Industry Remains Strong, Stable, Sound and Secure</a:t>
            </a:r>
          </a:p>
          <a:p>
            <a:pPr lvl="1">
              <a:lnSpc>
                <a:spcPct val="100000"/>
              </a:lnSpc>
            </a:pPr>
            <a:r>
              <a:rPr lang="en-US" sz="1900" b="1" dirty="0"/>
              <a:t>Auto lines, property and reinsurance segments were stressed but are improving</a:t>
            </a:r>
          </a:p>
          <a:p>
            <a:pPr lvl="1">
              <a:lnSpc>
                <a:spcPct val="100000"/>
              </a:lnSpc>
            </a:pPr>
            <a:r>
              <a:rPr lang="en-US" sz="1900" b="1" dirty="0"/>
              <a:t>E&amp;S markets have experienced outsized growth</a:t>
            </a:r>
          </a:p>
          <a:p>
            <a:pPr>
              <a:lnSpc>
                <a:spcPct val="100000"/>
              </a:lnSpc>
            </a:pPr>
            <a:r>
              <a:rPr lang="en-US" sz="2100" b="1" dirty="0"/>
              <a:t>Loss Cost Challenges Have Been Easing, but Changes in Fiscal, Trade and Labor Policies in 2025/26 Could Exert Inflationary Pressures</a:t>
            </a:r>
          </a:p>
          <a:p>
            <a:pPr lvl="1">
              <a:lnSpc>
                <a:spcPct val="100000"/>
              </a:lnSpc>
            </a:pPr>
            <a:r>
              <a:rPr lang="en-US" sz="1900" b="1" dirty="0"/>
              <a:t>Tariffs would adversely impact auto and property claim severities</a:t>
            </a:r>
          </a:p>
          <a:p>
            <a:pPr>
              <a:lnSpc>
                <a:spcPct val="100000"/>
              </a:lnSpc>
            </a:pPr>
            <a:r>
              <a:rPr lang="en-US" sz="2100" b="1" dirty="0"/>
              <a:t>Recession Risk Has Receded Materially</a:t>
            </a:r>
          </a:p>
          <a:p>
            <a:pPr>
              <a:lnSpc>
                <a:spcPct val="100000"/>
              </a:lnSpc>
            </a:pPr>
            <a:r>
              <a:rPr lang="en-US" sz="2100" b="1" dirty="0"/>
              <a:t>Asset Price Volatility Will Persist with Monetary Policy, Fiscal, Geopolitical Uncertainty</a:t>
            </a:r>
          </a:p>
          <a:p>
            <a:pPr>
              <a:lnSpc>
                <a:spcPct val="100000"/>
              </a:lnSpc>
            </a:pPr>
            <a:r>
              <a:rPr lang="en-US" sz="2100" b="1" dirty="0"/>
              <a:t>Higher Interest Rates Are Providing a Modest Tailwind for Investment Income</a:t>
            </a:r>
          </a:p>
          <a:p>
            <a:pPr>
              <a:lnSpc>
                <a:spcPct val="100000"/>
              </a:lnSpc>
            </a:pPr>
            <a:r>
              <a:rPr lang="en-US" sz="2100" b="1" dirty="0"/>
              <a:t>Inflationary Pressures Moderated in 2024, though Persisting into 2025</a:t>
            </a:r>
          </a:p>
          <a:p>
            <a:pPr>
              <a:lnSpc>
                <a:spcPct val="100000"/>
              </a:lnSpc>
            </a:pPr>
            <a:r>
              <a:rPr lang="en-US" sz="2100" b="1" dirty="0"/>
              <a:t>Legal System Abuse Issues Remain a Long-Term Challenge and Major Cost Driver</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4922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44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797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949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101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2254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2406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9810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7700" name="Rectangle 4"/>
          <p:cNvSpPr>
            <a:spLocks noChangeArrowheads="1"/>
          </p:cNvSpPr>
          <p:nvPr/>
        </p:nvSpPr>
        <p:spPr bwMode="auto">
          <a:xfrm>
            <a:off x="1917700" y="3135280"/>
            <a:ext cx="8696325" cy="349942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 </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For a copy of this presentation, email me at </a:t>
            </a:r>
            <a:r>
              <a:rPr lang="en-US" sz="3600" b="1" i="1" dirty="0">
                <a:solidFill>
                  <a:srgbClr val="FF0000"/>
                </a:solidFill>
                <a:hlinkClick r:id="rId3"/>
              </a:rPr>
              <a:t>robert.hartwig@moore.sc.edu</a:t>
            </a:r>
            <a:r>
              <a:rPr lang="en-US" sz="3600" b="1" i="1" dirty="0">
                <a:solidFill>
                  <a:srgbClr val="FF0000"/>
                </a:solidFill>
              </a:rPr>
              <a:t> or </a:t>
            </a:r>
            <a:endParaRPr lang="en-US" sz="3600" b="1" i="1" dirty="0">
              <a:solidFill>
                <a:srgbClr val="225A7A"/>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C00000"/>
                </a:solidFill>
              </a:rPr>
              <a:t>Download at</a:t>
            </a:r>
            <a:r>
              <a:rPr lang="en-US" sz="3600" b="1" i="1" dirty="0">
                <a:solidFill>
                  <a:srgbClr val="225A7A"/>
                </a:solidFill>
              </a:rPr>
              <a:t> </a:t>
            </a:r>
            <a:r>
              <a:rPr lang="en-US" sz="3600" b="1" i="1" dirty="0">
                <a:solidFill>
                  <a:srgbClr val="225A7A"/>
                </a:solidFill>
                <a:hlinkClick r:id="rId4"/>
              </a:rPr>
              <a:t>www.uscriskcenter.com</a:t>
            </a:r>
            <a:r>
              <a:rPr lang="en-US" sz="3600" b="1" i="1" dirty="0">
                <a:solidFill>
                  <a:srgbClr val="FF0000"/>
                </a:solidFill>
              </a:rPr>
              <a:t> </a:t>
            </a:r>
          </a:p>
          <a:p>
            <a:pPr algn="ctr" eaLnBrk="0" hangingPunct="0">
              <a:lnSpc>
                <a:spcPct val="90000"/>
              </a:lnSpc>
              <a:spcBef>
                <a:spcPct val="25000"/>
              </a:spcBef>
              <a:buClr>
                <a:schemeClr val="accent2"/>
              </a:buClr>
              <a:buFont typeface="Wingdings" pitchFamily="2" charset="2"/>
              <a:buNone/>
            </a:pPr>
            <a:endParaRPr lang="en-US" sz="3600" b="1" i="1" dirty="0">
              <a:solidFill>
                <a:srgbClr val="00B050"/>
              </a:solidFill>
            </a:endParaRPr>
          </a:p>
        </p:txBody>
      </p:sp>
      <p:sp>
        <p:nvSpPr>
          <p:cNvPr id="5" name="Date Placeholder 4"/>
          <p:cNvSpPr>
            <a:spLocks noGrp="1"/>
          </p:cNvSpPr>
          <p:nvPr>
            <p:ph type="dt" sz="half" idx="10"/>
          </p:nvPr>
        </p:nvSpPr>
        <p:spPr/>
        <p:txBody>
          <a:bodyPr/>
          <a:lstStyle/>
          <a:p>
            <a:pPr>
              <a:defRPr/>
            </a:pPr>
            <a:r>
              <a:rPr lang="en-US"/>
              <a:t>12/01/09 - 9pm</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97</a:t>
            </a:fld>
            <a:endParaRPr lang="en-US"/>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1306480"/>
            <a:ext cx="7159752" cy="1828800"/>
          </a:xfrm>
          <a:prstGeom prst="rect">
            <a:avLst/>
          </a:prstGeom>
        </p:spPr>
      </p:pic>
    </p:spTree>
    <p:extLst>
      <p:ext uri="{BB962C8B-B14F-4D97-AF65-F5344CB8AC3E}">
        <p14:creationId xmlns:p14="http://schemas.microsoft.com/office/powerpoint/2010/main" val="38120920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0"/>
                                        </p:tgtEl>
                                        <p:attrNameLst>
                                          <p:attrName>style.visibility</p:attrName>
                                        </p:attrNameLst>
                                      </p:cBhvr>
                                      <p:to>
                                        <p:strVal val="visible"/>
                                      </p:to>
                                    </p:set>
                                    <p:animEffect transition="in" filter="fade">
                                      <p:cBhvr>
                                        <p:cTn id="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70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D9BCBCB7BE3E4C9C214DCCA5C90E68" ma:contentTypeVersion="18" ma:contentTypeDescription="Create a new document." ma:contentTypeScope="" ma:versionID="4d3094a07e5a3af99ae7f79512eeedb3">
  <xsd:schema xmlns:xsd="http://www.w3.org/2001/XMLSchema" xmlns:xs="http://www.w3.org/2001/XMLSchema" xmlns:p="http://schemas.microsoft.com/office/2006/metadata/properties" xmlns:ns3="76a9234d-069c-431e-9d38-09b4e48a37b0" xmlns:ns4="bc53a972-ed84-4407-bd71-f861f9fcec09" targetNamespace="http://schemas.microsoft.com/office/2006/metadata/properties" ma:root="true" ma:fieldsID="16395e553a072b8b5355f42f0c2bf07d" ns3:_="" ns4:_="">
    <xsd:import namespace="76a9234d-069c-431e-9d38-09b4e48a37b0"/>
    <xsd:import namespace="bc53a972-ed84-4407-bd71-f861f9fcec09"/>
    <xsd:element name="properties">
      <xsd:complexType>
        <xsd:sequence>
          <xsd:element name="documentManagement">
            <xsd:complexType>
              <xsd:all>
                <xsd:element ref="ns3:MediaServiceMetadata" minOccurs="0"/>
                <xsd:element ref="ns3:MediaServiceFastMetadata" minOccurs="0"/>
                <xsd:element ref="ns3:MigrationWizId" minOccurs="0"/>
                <xsd:element ref="ns3:MigrationWizIdPermissions" minOccurs="0"/>
                <xsd:element ref="ns3:MigrationWizIdVersion" minOccurs="0"/>
                <xsd:element ref="ns3:MediaServiceSearchProperties" minOccurs="0"/>
                <xsd:element ref="ns3:MediaServiceObjectDetectorVersion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3:MediaServiceLocation"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a9234d-069c-431e-9d38-09b4e48a37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igrationWizId" ma:index="10" nillable="true" ma:displayName="MigrationWizId" ma:internalName="MigrationWizId">
      <xsd:simpleType>
        <xsd:restriction base="dms:Text"/>
      </xsd:simpleType>
    </xsd:element>
    <xsd:element name="MigrationWizIdPermissions" ma:index="11" nillable="true" ma:displayName="MigrationWizIdPermissions" ma:internalName="MigrationWizIdPermissions">
      <xsd:simpleType>
        <xsd:restriction base="dms:Text"/>
      </xsd:simpleType>
    </xsd:element>
    <xsd:element name="MigrationWizIdVersion" ma:index="12" nillable="true" ma:displayName="MigrationWizIdVersion" ma:internalName="MigrationWizIdVersion">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_activity" ma:index="2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53a972-ed84-4407-bd71-f861f9fcec09"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SharingHintHash" ma:index="2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 xmlns="76a9234d-069c-431e-9d38-09b4e48a37b0" xsi:nil="true"/>
    <MigrationWizIdPermissions xmlns="76a9234d-069c-431e-9d38-09b4e48a37b0" xsi:nil="true"/>
    <_activity xmlns="76a9234d-069c-431e-9d38-09b4e48a37b0" xsi:nil="true"/>
    <MigrationWizIdVersion xmlns="76a9234d-069c-431e-9d38-09b4e48a37b0" xsi:nil="true"/>
  </documentManagement>
</p:properties>
</file>

<file path=customXml/itemProps1.xml><?xml version="1.0" encoding="utf-8"?>
<ds:datastoreItem xmlns:ds="http://schemas.openxmlformats.org/officeDocument/2006/customXml" ds:itemID="{03878A73-F3DB-4F41-B5F5-1B7C8E5BC6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a9234d-069c-431e-9d38-09b4e48a37b0"/>
    <ds:schemaRef ds:uri="bc53a972-ed84-4407-bd71-f861f9fce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DA440D-710F-4146-BBFE-DCD3B581E1D2}">
  <ds:schemaRefs>
    <ds:schemaRef ds:uri="http://schemas.microsoft.com/sharepoint/v3/contenttype/forms"/>
  </ds:schemaRefs>
</ds:datastoreItem>
</file>

<file path=customXml/itemProps3.xml><?xml version="1.0" encoding="utf-8"?>
<ds:datastoreItem xmlns:ds="http://schemas.openxmlformats.org/officeDocument/2006/customXml" ds:itemID="{F24D1716-5E9D-4E2D-826D-5852332BFABF}">
  <ds:schemaRefs>
    <ds:schemaRef ds:uri="76a9234d-069c-431e-9d38-09b4e48a37b0"/>
    <ds:schemaRef ds:uri="bc53a972-ed84-4407-bd71-f861f9fcec09"/>
    <ds:schemaRef ds:uri="http://purl.org/dc/dcmitype/"/>
    <ds:schemaRef ds:uri="http://schemas.microsoft.com/office/2006/documentManagement/types"/>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469234</TotalTime>
  <Words>10753</Words>
  <Application>Microsoft Office PowerPoint</Application>
  <PresentationFormat>Widescreen</PresentationFormat>
  <Paragraphs>1008</Paragraphs>
  <Slides>97</Slides>
  <Notes>93</Notes>
  <HiddenSlides>38</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97</vt:i4>
      </vt:variant>
    </vt:vector>
  </HeadingPairs>
  <TitlesOfParts>
    <vt:vector size="109" baseType="lpstr">
      <vt:lpstr>Arial</vt:lpstr>
      <vt:lpstr>Arial </vt:lpstr>
      <vt:lpstr>Arial Narrow</vt:lpstr>
      <vt:lpstr>Helvetica Neue</vt:lpstr>
      <vt:lpstr>source_sans_probold</vt:lpstr>
      <vt:lpstr>source_sans_proregular</vt:lpstr>
      <vt:lpstr>Times New Roman</vt:lpstr>
      <vt:lpstr>Verdana</vt:lpstr>
      <vt:lpstr>Wingdings</vt:lpstr>
      <vt:lpstr>Default Design</vt:lpstr>
      <vt:lpstr>Chart</vt:lpstr>
      <vt:lpstr>Microsoft Graph Chart</vt:lpstr>
      <vt:lpstr>At the Crossroads: The New Economics and Politics of the P/C Insurance Industry</vt:lpstr>
      <vt:lpstr>PowerPoint Presentation</vt:lpstr>
      <vt:lpstr>PowerPoint Presentation</vt:lpstr>
      <vt:lpstr>P/C Insurance Industry Combined Ratio, 2016–2026F</vt:lpstr>
      <vt:lpstr>P/C Insurance Industry Combined Ratio, 2001–2025F*</vt:lpstr>
      <vt:lpstr>Combined Ratios by Line: 2019 – 2024*</vt:lpstr>
      <vt:lpstr>P/C Direct Premiums Written Volume and Growth, 2010–2025F</vt:lpstr>
      <vt:lpstr>Net Written Premium Growth (All P/C Lines): Annual Change, 1971–2024</vt:lpstr>
      <vt:lpstr>P/C Industry Net Income After Taxes, 1991–2025E*</vt:lpstr>
      <vt:lpstr>ROE: Property/Casualty Insurance by Major Event, 1987–2025F</vt:lpstr>
      <vt:lpstr>ROE: Property/Casualty Insurance vs. Fortune All Industry, 1987–2023*</vt:lpstr>
      <vt:lpstr>ROE: Property/Casualty Insurance vs. Fortune All Industry, 2014–2023*</vt:lpstr>
      <vt:lpstr>E&amp;S Market Trends</vt:lpstr>
      <vt:lpstr>E&amp;S Market Premiums by Key Line, 2019 – 2024*</vt:lpstr>
      <vt:lpstr>E&amp;S Premium as a Percent of Total Premiums for Top 5 E&amp;S States, 2019 – 2024</vt:lpstr>
      <vt:lpstr>MGA DWP Volume and Growth, 2015 – 2024* </vt:lpstr>
      <vt:lpstr>Upgrades and Downgrades</vt:lpstr>
      <vt:lpstr>US P/C: Rating Upgrades &amp; Downgrades, by Segment, 2024</vt:lpstr>
      <vt:lpstr> Capital and Capacity</vt:lpstr>
      <vt:lpstr>Policyholder Surplus (Capacity),  2006:Q4 – 2024</vt:lpstr>
      <vt:lpstr>PowerPoint Presentation</vt:lpstr>
      <vt:lpstr>PowerPoint Presentation</vt:lpstr>
      <vt:lpstr>PowerPoint Presentation</vt:lpstr>
      <vt:lpstr>Catastrophe Loss Trends</vt:lpstr>
      <vt:lpstr>U.S. Inflation-Adjusted Insured CAT Losses: 1980 – 2024</vt:lpstr>
      <vt:lpstr>Top 26 Most Costly Disasters in U.S. History</vt:lpstr>
      <vt:lpstr>PowerPoint Presentation</vt:lpstr>
      <vt:lpstr>Factors Influencing Change in Residential Property Insured Hurricane Losses Since the 1970s (in current dollars)</vt:lpstr>
      <vt:lpstr>State of the Homeowners Insurance Market</vt:lpstr>
      <vt:lpstr>Homeowners Insurance Combined Ratios: US, 2010 – 2025F</vt:lpstr>
      <vt:lpstr>Homeowners Insurance Combined Ratio by State in 2024</vt:lpstr>
      <vt:lpstr>Average Cost of Homeowners Insurance by State in 2025 for $300,000 in Dwelling Coverage*</vt:lpstr>
      <vt:lpstr>Homeowners Insurance Cost as a Share of State Median Income, 2025*</vt:lpstr>
      <vt:lpstr>PowerPoint Presentation</vt:lpstr>
      <vt:lpstr>PowerPoint Presentation</vt:lpstr>
      <vt:lpstr>PowerPoint Presentation</vt:lpstr>
      <vt:lpstr>PowerPoint Presentation</vt:lpstr>
      <vt:lpstr>PowerPoint Presentation</vt:lpstr>
      <vt:lpstr>Economic Overview The U.S. Economy Remains Resilient but Consumer Gloom is Returning</vt:lpstr>
      <vt:lpstr>US Real GDP Growth, 2000 – 2026F*</vt:lpstr>
      <vt:lpstr>Real GDP by State, 2024:Q4 – 2025:Q1</vt:lpstr>
      <vt:lpstr>US Unemployment Rate Forecast: 2007:Q1–2026:Q4</vt:lpstr>
      <vt:lpstr>Unemployment Rate by State, Q2 2025</vt:lpstr>
      <vt:lpstr>Probability the U.S. Is in a Recession Within Next 12 Months:  Jan. 2017 – July 2025*</vt:lpstr>
      <vt:lpstr>Auto/Light Truck Sales, 1999-2027F</vt:lpstr>
      <vt:lpstr>New Private Housing Starts, 1990-2027F</vt:lpstr>
      <vt:lpstr>PowerPoint Presentation</vt:lpstr>
      <vt:lpstr>PowerPoint Presentation</vt:lpstr>
      <vt:lpstr>The Economy Drives P/C Insurance Industry Premiums: 2006:Q1–2025F*           Direct Premium Growth (All P/C Lines) vs. Nominal GDP: Quarterly Y-o-Y Pct. Change</vt:lpstr>
      <vt:lpstr>U.S. National Debt, 1966 – 2025:Q1</vt:lpstr>
      <vt:lpstr>PowerPoint Presentation</vt:lpstr>
      <vt:lpstr>How Will US Policy Shifts Impact the P/C Insurance Industry?</vt:lpstr>
      <vt:lpstr>PowerPoint Presentation</vt:lpstr>
      <vt:lpstr>PowerPoint Presentation</vt:lpstr>
      <vt:lpstr>PowerPoint Presentation</vt:lpstr>
      <vt:lpstr>PowerPoint Presentation</vt:lpstr>
      <vt:lpstr>PowerPoint Presentation</vt:lpstr>
      <vt:lpstr>The Inflation Threat</vt:lpstr>
      <vt:lpstr>U.S. Inflation Rate:  2009-2027F*</vt:lpstr>
      <vt:lpstr>Cost Indicators for Residential Const., Price Index Changes, Jan. 2020 – June 2025</vt:lpstr>
      <vt:lpstr>Change in Cost Indicators for Selected Construction Inputs, Jan. 2020 – June 2025</vt:lpstr>
      <vt:lpstr>PPI: Net Inputs to Residential Construction, Goods,  Jan. 2019 – Aug. 2025</vt:lpstr>
      <vt:lpstr>PPI: Net Inputs to Residential Construction, Goods,  Jan. 2019 – Aug. 2025</vt:lpstr>
      <vt:lpstr>Household Furnishings Inflation, Jan. 2012 – July 2025 (Year-over-Year vs. 3-Month Moving Avg.)</vt:lpstr>
      <vt:lpstr>PPI: Price Index Changes for Major Household Appliance Manufacturing, Jan. 2020 – July 2025</vt:lpstr>
      <vt:lpstr>CPI for Motor Vehicle Insurance, 12-Month Change: Jan. 2020 – Aug. 2025</vt:lpstr>
      <vt:lpstr>Price Index Changes for Motor Vehicle Parts &amp; Equipment,  Jan. 2020 – July 2025</vt:lpstr>
      <vt:lpstr>Price Index for New Vehicles,  Jan. 2020 – June 2025</vt:lpstr>
      <vt:lpstr>Medical Cost Inflation vs. Overall CPI Since COVID,  Jan. 2020 – Aug. 2025 (Percent Change from Year Ago)</vt:lpstr>
      <vt:lpstr>PowerPoint Presentation</vt:lpstr>
      <vt:lpstr>Personal Auto Claim Severities Continue to Trend Generally Upward; Frequency Is Generally Falling (Excl. BI): 4 Qtrs. Ending Q1 2025</vt:lpstr>
      <vt:lpstr>Collision Claim Severity: Still Near Record Highs</vt:lpstr>
      <vt:lpstr>US: Collision Loss Ratios, Personal Auto,  2019:Q1 – 2025:Q1</vt:lpstr>
      <vt:lpstr>US Collision Claim Frequency Trend: Returning to  Pre-Pandemic Levels? </vt:lpstr>
      <vt:lpstr>America’s Deadly Highways</vt:lpstr>
      <vt:lpstr>Traffic Fatalities in the U.S., 2000-2024</vt:lpstr>
      <vt:lpstr>Motor Vehicle Crash Deaths per 100 Million Vehicle Miles Traveled, 2024</vt:lpstr>
      <vt:lpstr>PowerPoint Presentation</vt:lpstr>
      <vt:lpstr>CIAB: Average Commercial Rate Change, All Lines, 2011:Q1–2025:Q2</vt:lpstr>
      <vt:lpstr>Change in Commercial Rate Renewals, by Line: 2025:Q2</vt:lpstr>
      <vt:lpstr>Premium Change for Commercial Auto, 2014:Q1 – 2025:Q1</vt:lpstr>
      <vt:lpstr>Investments:  Wall Street’s Wild Ride Continues</vt:lpstr>
      <vt:lpstr>Property/Casualty Insurance Industry Investment Income: 2000–2024F*</vt:lpstr>
      <vt:lpstr>Net Investment Yield on Property/Casualty Insurance Invested Assets, 2007–2026F</vt:lpstr>
      <vt:lpstr>Federal Funds Target Rate: Easing in Store</vt:lpstr>
      <vt:lpstr>Interest Rate Forecasts: 2019 – 2027F: Higher for Longer </vt:lpstr>
      <vt:lpstr>PowerPoint Presentation</vt:lpstr>
      <vt:lpstr>Social Inflation: Many Interrelated Causes, Difficult to Manage</vt:lpstr>
      <vt:lpstr>PowerPoint Presentation</vt:lpstr>
      <vt:lpstr>PowerPoint Presentation</vt:lpstr>
      <vt:lpstr>PowerPoint Presentation</vt:lpstr>
      <vt:lpstr>Commercial Auto Combined Ratio, 2003 - 2024</vt:lpstr>
      <vt:lpstr>PowerPoint Presentation</vt:lpstr>
      <vt:lpstr>Estimated Impact of Social Inflation on Commercial Auto, 2009 – 2024  ($ millions)</vt:lpstr>
      <vt:lpstr>PowerPoint Presentation</vt:lpstr>
      <vt:lpstr>SUMMARY</vt:lpstr>
      <vt:lpstr>PowerPoint Presentation</vt:lpstr>
    </vt:vector>
  </TitlesOfParts>
  <Company>insurance information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Robert</cp:lastModifiedBy>
  <cp:revision>9178</cp:revision>
  <cp:lastPrinted>2025-09-01T19:14:19Z</cp:lastPrinted>
  <dcterms:modified xsi:type="dcterms:W3CDTF">2025-09-23T12:42:20Z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0x0101000CD9BCBCB7BE3E4C9C214DCCA5C90E68</vt:lpwstr>
  </property>
</Properties>
</file>