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65.xml" ContentType="application/vnd.openxmlformats-officedocument.presentationml.notesSlide+xml"/>
  <Override PartName="/ppt/ink/ink6.xml" ContentType="application/inkml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7" r:id="rId2"/>
    <p:sldId id="258" r:id="rId3"/>
    <p:sldId id="335" r:id="rId4"/>
    <p:sldId id="302" r:id="rId5"/>
    <p:sldId id="266" r:id="rId6"/>
    <p:sldId id="265" r:id="rId7"/>
    <p:sldId id="338" r:id="rId8"/>
    <p:sldId id="267" r:id="rId9"/>
    <p:sldId id="268" r:id="rId10"/>
    <p:sldId id="269" r:id="rId11"/>
    <p:sldId id="270" r:id="rId12"/>
    <p:sldId id="271" r:id="rId13"/>
    <p:sldId id="292" r:id="rId14"/>
    <p:sldId id="293" r:id="rId15"/>
    <p:sldId id="294" r:id="rId16"/>
    <p:sldId id="272" r:id="rId17"/>
    <p:sldId id="273" r:id="rId18"/>
    <p:sldId id="275" r:id="rId19"/>
    <p:sldId id="295" r:id="rId20"/>
    <p:sldId id="331" r:id="rId21"/>
    <p:sldId id="300" r:id="rId22"/>
    <p:sldId id="261" r:id="rId23"/>
    <p:sldId id="330" r:id="rId24"/>
    <p:sldId id="276" r:id="rId25"/>
    <p:sldId id="274" r:id="rId26"/>
    <p:sldId id="277" r:id="rId27"/>
    <p:sldId id="337" r:id="rId28"/>
    <p:sldId id="278" r:id="rId29"/>
    <p:sldId id="279" r:id="rId30"/>
    <p:sldId id="280" r:id="rId31"/>
    <p:sldId id="282" r:id="rId32"/>
    <p:sldId id="281" r:id="rId33"/>
    <p:sldId id="284" r:id="rId34"/>
    <p:sldId id="285" r:id="rId35"/>
    <p:sldId id="286" r:id="rId36"/>
    <p:sldId id="287" r:id="rId37"/>
    <p:sldId id="291" r:id="rId38"/>
    <p:sldId id="296" r:id="rId39"/>
    <p:sldId id="297" r:id="rId40"/>
    <p:sldId id="288" r:id="rId41"/>
    <p:sldId id="298" r:id="rId42"/>
    <p:sldId id="307" r:id="rId43"/>
    <p:sldId id="329" r:id="rId44"/>
    <p:sldId id="305" r:id="rId45"/>
    <p:sldId id="336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24" r:id="rId55"/>
    <p:sldId id="319" r:id="rId56"/>
    <p:sldId id="320" r:id="rId57"/>
    <p:sldId id="321" r:id="rId58"/>
    <p:sldId id="318" r:id="rId59"/>
    <p:sldId id="322" r:id="rId60"/>
    <p:sldId id="325" r:id="rId61"/>
    <p:sldId id="326" r:id="rId62"/>
    <p:sldId id="328" r:id="rId63"/>
    <p:sldId id="332" r:id="rId64"/>
    <p:sldId id="327" r:id="rId65"/>
    <p:sldId id="333" r:id="rId66"/>
    <p:sldId id="334" r:id="rId67"/>
    <p:sldId id="283" r:id="rId6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8F91"/>
    <a:srgbClr val="1B7C3C"/>
    <a:srgbClr val="0D2940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E5E46A-926E-4170-8F5A-A16EF7200025}" v="21" dt="2025-09-22T18:00:49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84" autoAdjust="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Vandyke" userId="0a24f97b-4510-47e2-bcd3-613608cb934f" providerId="ADAL" clId="{CBE5E46A-926E-4170-8F5A-A16EF7200025}"/>
    <pc:docChg chg="undo custSel addSld delSld modSld sldOrd">
      <pc:chgData name="David Vandyke" userId="0a24f97b-4510-47e2-bcd3-613608cb934f" providerId="ADAL" clId="{CBE5E46A-926E-4170-8F5A-A16EF7200025}" dt="2025-09-22T18:01:03.209" v="442" actId="171"/>
      <pc:docMkLst>
        <pc:docMk/>
      </pc:docMkLst>
      <pc:sldChg chg="modNotesTx">
        <pc:chgData name="David Vandyke" userId="0a24f97b-4510-47e2-bcd3-613608cb934f" providerId="ADAL" clId="{CBE5E46A-926E-4170-8F5A-A16EF7200025}" dt="2025-09-22T17:14:51.269" v="0" actId="6549"/>
        <pc:sldMkLst>
          <pc:docMk/>
          <pc:sldMk cId="2654042651" sldId="258"/>
        </pc:sldMkLst>
      </pc:sldChg>
      <pc:sldChg chg="del">
        <pc:chgData name="David Vandyke" userId="0a24f97b-4510-47e2-bcd3-613608cb934f" providerId="ADAL" clId="{CBE5E46A-926E-4170-8F5A-A16EF7200025}" dt="2025-09-22T17:19:18.617" v="27" actId="47"/>
        <pc:sldMkLst>
          <pc:docMk/>
          <pc:sldMk cId="103598985" sldId="260"/>
        </pc:sldMkLst>
      </pc:sldChg>
      <pc:sldChg chg="addSp delSp modSp mod">
        <pc:chgData name="David Vandyke" userId="0a24f97b-4510-47e2-bcd3-613608cb934f" providerId="ADAL" clId="{CBE5E46A-926E-4170-8F5A-A16EF7200025}" dt="2025-09-22T17:37:51.825" v="217" actId="14861"/>
        <pc:sldMkLst>
          <pc:docMk/>
          <pc:sldMk cId="1866349093" sldId="261"/>
        </pc:sldMkLst>
        <pc:picChg chg="add del mod">
          <ac:chgData name="David Vandyke" userId="0a24f97b-4510-47e2-bcd3-613608cb934f" providerId="ADAL" clId="{CBE5E46A-926E-4170-8F5A-A16EF7200025}" dt="2025-09-22T17:36:23.802" v="181" actId="478"/>
          <ac:picMkLst>
            <pc:docMk/>
            <pc:sldMk cId="1866349093" sldId="261"/>
            <ac:picMk id="2" creationId="{22308490-FECF-AE37-6256-60BD1F3184AC}"/>
          </ac:picMkLst>
        </pc:picChg>
        <pc:picChg chg="add mod">
          <ac:chgData name="David Vandyke" userId="0a24f97b-4510-47e2-bcd3-613608cb934f" providerId="ADAL" clId="{CBE5E46A-926E-4170-8F5A-A16EF7200025}" dt="2025-09-22T17:37:51.825" v="217" actId="14861"/>
          <ac:picMkLst>
            <pc:docMk/>
            <pc:sldMk cId="1866349093" sldId="261"/>
            <ac:picMk id="5" creationId="{A83DF23C-2B18-2D2A-35CE-88718F32D50E}"/>
          </ac:picMkLst>
        </pc:picChg>
      </pc:sldChg>
      <pc:sldChg chg="addSp modSp modNotesTx">
        <pc:chgData name="David Vandyke" userId="0a24f97b-4510-47e2-bcd3-613608cb934f" providerId="ADAL" clId="{CBE5E46A-926E-4170-8F5A-A16EF7200025}" dt="2025-09-22T17:29:42.708" v="117"/>
        <pc:sldMkLst>
          <pc:docMk/>
          <pc:sldMk cId="3742376796" sldId="266"/>
        </pc:sldMkLst>
        <pc:picChg chg="add mod">
          <ac:chgData name="David Vandyke" userId="0a24f97b-4510-47e2-bcd3-613608cb934f" providerId="ADAL" clId="{CBE5E46A-926E-4170-8F5A-A16EF7200025}" dt="2025-09-22T17:29:42.708" v="117"/>
          <ac:picMkLst>
            <pc:docMk/>
            <pc:sldMk cId="3742376796" sldId="266"/>
            <ac:picMk id="3" creationId="{C3D69EEB-ED56-6B1B-ACB4-A1DF3F111524}"/>
          </ac:picMkLst>
        </pc:picChg>
      </pc:sldChg>
      <pc:sldChg chg="addSp modSp mod">
        <pc:chgData name="David Vandyke" userId="0a24f97b-4510-47e2-bcd3-613608cb934f" providerId="ADAL" clId="{CBE5E46A-926E-4170-8F5A-A16EF7200025}" dt="2025-09-22T17:32:18.361" v="173" actId="1076"/>
        <pc:sldMkLst>
          <pc:docMk/>
          <pc:sldMk cId="3141215636" sldId="267"/>
        </pc:sldMkLst>
        <pc:picChg chg="add mod">
          <ac:chgData name="David Vandyke" userId="0a24f97b-4510-47e2-bcd3-613608cb934f" providerId="ADAL" clId="{CBE5E46A-926E-4170-8F5A-A16EF7200025}" dt="2025-09-22T17:32:18.361" v="173" actId="1076"/>
          <ac:picMkLst>
            <pc:docMk/>
            <pc:sldMk cId="3141215636" sldId="267"/>
            <ac:picMk id="3" creationId="{B61CFBA5-7C11-A86A-E845-4CDEEFFBFEA8}"/>
          </ac:picMkLst>
        </pc:picChg>
      </pc:sldChg>
      <pc:sldChg chg="modNotesTx">
        <pc:chgData name="David Vandyke" userId="0a24f97b-4510-47e2-bcd3-613608cb934f" providerId="ADAL" clId="{CBE5E46A-926E-4170-8F5A-A16EF7200025}" dt="2025-09-22T17:15:17.818" v="3" actId="6549"/>
        <pc:sldMkLst>
          <pc:docMk/>
          <pc:sldMk cId="4196783093" sldId="269"/>
        </pc:sldMkLst>
      </pc:sldChg>
      <pc:sldChg chg="modNotesTx">
        <pc:chgData name="David Vandyke" userId="0a24f97b-4510-47e2-bcd3-613608cb934f" providerId="ADAL" clId="{CBE5E46A-926E-4170-8F5A-A16EF7200025}" dt="2025-09-22T17:15:24.701" v="4" actId="6549"/>
        <pc:sldMkLst>
          <pc:docMk/>
          <pc:sldMk cId="2676633964" sldId="270"/>
        </pc:sldMkLst>
      </pc:sldChg>
      <pc:sldChg chg="modNotesTx">
        <pc:chgData name="David Vandyke" userId="0a24f97b-4510-47e2-bcd3-613608cb934f" providerId="ADAL" clId="{CBE5E46A-926E-4170-8F5A-A16EF7200025}" dt="2025-09-22T17:15:28.946" v="5" actId="6549"/>
        <pc:sldMkLst>
          <pc:docMk/>
          <pc:sldMk cId="1330542086" sldId="271"/>
        </pc:sldMkLst>
      </pc:sldChg>
      <pc:sldChg chg="modNotesTx">
        <pc:chgData name="David Vandyke" userId="0a24f97b-4510-47e2-bcd3-613608cb934f" providerId="ADAL" clId="{CBE5E46A-926E-4170-8F5A-A16EF7200025}" dt="2025-09-22T17:15:54.370" v="9" actId="6549"/>
        <pc:sldMkLst>
          <pc:docMk/>
          <pc:sldMk cId="2112142849" sldId="273"/>
        </pc:sldMkLst>
      </pc:sldChg>
      <pc:sldChg chg="modNotesTx">
        <pc:chgData name="David Vandyke" userId="0a24f97b-4510-47e2-bcd3-613608cb934f" providerId="ADAL" clId="{CBE5E46A-926E-4170-8F5A-A16EF7200025}" dt="2025-09-22T17:16:25.778" v="15" actId="6549"/>
        <pc:sldMkLst>
          <pc:docMk/>
          <pc:sldMk cId="3144945805" sldId="274"/>
        </pc:sldMkLst>
      </pc:sldChg>
      <pc:sldChg chg="modNotesTx">
        <pc:chgData name="David Vandyke" userId="0a24f97b-4510-47e2-bcd3-613608cb934f" providerId="ADAL" clId="{CBE5E46A-926E-4170-8F5A-A16EF7200025}" dt="2025-09-22T17:15:58.647" v="10" actId="6549"/>
        <pc:sldMkLst>
          <pc:docMk/>
          <pc:sldMk cId="4051150718" sldId="275"/>
        </pc:sldMkLst>
      </pc:sldChg>
      <pc:sldChg chg="modNotesTx">
        <pc:chgData name="David Vandyke" userId="0a24f97b-4510-47e2-bcd3-613608cb934f" providerId="ADAL" clId="{CBE5E46A-926E-4170-8F5A-A16EF7200025}" dt="2025-09-22T17:16:20.038" v="14" actId="6549"/>
        <pc:sldMkLst>
          <pc:docMk/>
          <pc:sldMk cId="1737170112" sldId="276"/>
        </pc:sldMkLst>
      </pc:sldChg>
      <pc:sldChg chg="addSp modSp mod modNotesTx">
        <pc:chgData name="David Vandyke" userId="0a24f97b-4510-47e2-bcd3-613608cb934f" providerId="ADAL" clId="{CBE5E46A-926E-4170-8F5A-A16EF7200025}" dt="2025-09-22T17:40:08.580" v="274" actId="14861"/>
        <pc:sldMkLst>
          <pc:docMk/>
          <pc:sldMk cId="1846139519" sldId="277"/>
        </pc:sldMkLst>
        <pc:spChg chg="mod">
          <ac:chgData name="David Vandyke" userId="0a24f97b-4510-47e2-bcd3-613608cb934f" providerId="ADAL" clId="{CBE5E46A-926E-4170-8F5A-A16EF7200025}" dt="2025-09-22T17:39:14.583" v="219" actId="20577"/>
          <ac:spMkLst>
            <pc:docMk/>
            <pc:sldMk cId="1846139519" sldId="277"/>
            <ac:spMk id="2" creationId="{E48BF6BA-A649-4865-6CAF-F114ECEC087C}"/>
          </ac:spMkLst>
        </pc:spChg>
        <pc:spChg chg="add">
          <ac:chgData name="David Vandyke" userId="0a24f97b-4510-47e2-bcd3-613608cb934f" providerId="ADAL" clId="{CBE5E46A-926E-4170-8F5A-A16EF7200025}" dt="2025-09-22T17:39:32.680" v="221"/>
          <ac:spMkLst>
            <pc:docMk/>
            <pc:sldMk cId="1846139519" sldId="277"/>
            <ac:spMk id="3" creationId="{20E5BBD2-0BD1-201E-402C-EDC9350389CC}"/>
          </ac:spMkLst>
        </pc:spChg>
        <pc:picChg chg="add mod">
          <ac:chgData name="David Vandyke" userId="0a24f97b-4510-47e2-bcd3-613608cb934f" providerId="ADAL" clId="{CBE5E46A-926E-4170-8F5A-A16EF7200025}" dt="2025-09-22T17:40:08.580" v="274" actId="14861"/>
          <ac:picMkLst>
            <pc:docMk/>
            <pc:sldMk cId="1846139519" sldId="277"/>
            <ac:picMk id="4" creationId="{A4C3CC3C-FB9B-9F30-9A39-9CE605DC0B45}"/>
          </ac:picMkLst>
        </pc:picChg>
        <pc:picChg chg="mod">
          <ac:chgData name="David Vandyke" userId="0a24f97b-4510-47e2-bcd3-613608cb934f" providerId="ADAL" clId="{CBE5E46A-926E-4170-8F5A-A16EF7200025}" dt="2025-09-22T17:39:26.380" v="220" actId="1076"/>
          <ac:picMkLst>
            <pc:docMk/>
            <pc:sldMk cId="1846139519" sldId="277"/>
            <ac:picMk id="8" creationId="{85943C87-3EE6-EC73-E6F2-B31BFFF9AB2B}"/>
          </ac:picMkLst>
        </pc:picChg>
      </pc:sldChg>
      <pc:sldChg chg="modNotesTx">
        <pc:chgData name="David Vandyke" userId="0a24f97b-4510-47e2-bcd3-613608cb934f" providerId="ADAL" clId="{CBE5E46A-926E-4170-8F5A-A16EF7200025}" dt="2025-09-22T17:16:35.388" v="17" actId="6549"/>
        <pc:sldMkLst>
          <pc:docMk/>
          <pc:sldMk cId="2270508159" sldId="278"/>
        </pc:sldMkLst>
      </pc:sldChg>
      <pc:sldChg chg="addSp modSp mod">
        <pc:chgData name="David Vandyke" userId="0a24f97b-4510-47e2-bcd3-613608cb934f" providerId="ADAL" clId="{CBE5E46A-926E-4170-8F5A-A16EF7200025}" dt="2025-09-22T17:41:35.650" v="341" actId="1076"/>
        <pc:sldMkLst>
          <pc:docMk/>
          <pc:sldMk cId="533467334" sldId="279"/>
        </pc:sldMkLst>
        <pc:picChg chg="add mod">
          <ac:chgData name="David Vandyke" userId="0a24f97b-4510-47e2-bcd3-613608cb934f" providerId="ADAL" clId="{CBE5E46A-926E-4170-8F5A-A16EF7200025}" dt="2025-09-22T17:41:35.650" v="341" actId="1076"/>
          <ac:picMkLst>
            <pc:docMk/>
            <pc:sldMk cId="533467334" sldId="279"/>
            <ac:picMk id="3" creationId="{E665961B-B938-B60D-DA00-8660D5218594}"/>
          </ac:picMkLst>
        </pc:picChg>
      </pc:sldChg>
      <pc:sldChg chg="modNotesTx">
        <pc:chgData name="David Vandyke" userId="0a24f97b-4510-47e2-bcd3-613608cb934f" providerId="ADAL" clId="{CBE5E46A-926E-4170-8F5A-A16EF7200025}" dt="2025-09-22T17:41:45.081" v="342" actId="6549"/>
        <pc:sldMkLst>
          <pc:docMk/>
          <pc:sldMk cId="1170673565" sldId="280"/>
        </pc:sldMkLst>
      </pc:sldChg>
      <pc:sldChg chg="modNotesTx">
        <pc:chgData name="David Vandyke" userId="0a24f97b-4510-47e2-bcd3-613608cb934f" providerId="ADAL" clId="{CBE5E46A-926E-4170-8F5A-A16EF7200025}" dt="2025-09-22T17:16:41.913" v="18" actId="6549"/>
        <pc:sldMkLst>
          <pc:docMk/>
          <pc:sldMk cId="1902467119" sldId="282"/>
        </pc:sldMkLst>
      </pc:sldChg>
      <pc:sldChg chg="ord">
        <pc:chgData name="David Vandyke" userId="0a24f97b-4510-47e2-bcd3-613608cb934f" providerId="ADAL" clId="{CBE5E46A-926E-4170-8F5A-A16EF7200025}" dt="2025-09-22T17:42:14.875" v="344"/>
        <pc:sldMkLst>
          <pc:docMk/>
          <pc:sldMk cId="828262541" sldId="283"/>
        </pc:sldMkLst>
      </pc:sldChg>
      <pc:sldChg chg="addSp modSp mod modNotesTx">
        <pc:chgData name="David Vandyke" userId="0a24f97b-4510-47e2-bcd3-613608cb934f" providerId="ADAL" clId="{CBE5E46A-926E-4170-8F5A-A16EF7200025}" dt="2025-09-22T17:43:52.652" v="392" actId="14861"/>
        <pc:sldMkLst>
          <pc:docMk/>
          <pc:sldMk cId="3238477320" sldId="284"/>
        </pc:sldMkLst>
        <pc:picChg chg="add mod">
          <ac:chgData name="David Vandyke" userId="0a24f97b-4510-47e2-bcd3-613608cb934f" providerId="ADAL" clId="{CBE5E46A-926E-4170-8F5A-A16EF7200025}" dt="2025-09-22T17:43:52.652" v="392" actId="14861"/>
          <ac:picMkLst>
            <pc:docMk/>
            <pc:sldMk cId="3238477320" sldId="284"/>
            <ac:picMk id="3" creationId="{CB543CD3-CCD0-CB45-4FC7-CB15CF865F0D}"/>
          </ac:picMkLst>
        </pc:picChg>
      </pc:sldChg>
      <pc:sldChg chg="modNotesTx">
        <pc:chgData name="David Vandyke" userId="0a24f97b-4510-47e2-bcd3-613608cb934f" providerId="ADAL" clId="{CBE5E46A-926E-4170-8F5A-A16EF7200025}" dt="2025-09-22T17:16:56.012" v="20" actId="6549"/>
        <pc:sldMkLst>
          <pc:docMk/>
          <pc:sldMk cId="3314511591" sldId="285"/>
        </pc:sldMkLst>
      </pc:sldChg>
      <pc:sldChg chg="modNotesTx">
        <pc:chgData name="David Vandyke" userId="0a24f97b-4510-47e2-bcd3-613608cb934f" providerId="ADAL" clId="{CBE5E46A-926E-4170-8F5A-A16EF7200025}" dt="2025-09-22T17:17:00.287" v="21" actId="6549"/>
        <pc:sldMkLst>
          <pc:docMk/>
          <pc:sldMk cId="1707953629" sldId="286"/>
        </pc:sldMkLst>
      </pc:sldChg>
      <pc:sldChg chg="modNotesTx">
        <pc:chgData name="David Vandyke" userId="0a24f97b-4510-47e2-bcd3-613608cb934f" providerId="ADAL" clId="{CBE5E46A-926E-4170-8F5A-A16EF7200025}" dt="2025-09-22T17:17:04.318" v="22" actId="6549"/>
        <pc:sldMkLst>
          <pc:docMk/>
          <pc:sldMk cId="1047911053" sldId="287"/>
        </pc:sldMkLst>
      </pc:sldChg>
      <pc:sldChg chg="modNotesTx">
        <pc:chgData name="David Vandyke" userId="0a24f97b-4510-47e2-bcd3-613608cb934f" providerId="ADAL" clId="{CBE5E46A-926E-4170-8F5A-A16EF7200025}" dt="2025-09-22T17:17:10.039" v="23" actId="6549"/>
        <pc:sldMkLst>
          <pc:docMk/>
          <pc:sldMk cId="1628904952" sldId="291"/>
        </pc:sldMkLst>
      </pc:sldChg>
      <pc:sldChg chg="modNotesTx">
        <pc:chgData name="David Vandyke" userId="0a24f97b-4510-47e2-bcd3-613608cb934f" providerId="ADAL" clId="{CBE5E46A-926E-4170-8F5A-A16EF7200025}" dt="2025-09-22T17:15:35.901" v="6" actId="6549"/>
        <pc:sldMkLst>
          <pc:docMk/>
          <pc:sldMk cId="1448718712" sldId="292"/>
        </pc:sldMkLst>
      </pc:sldChg>
      <pc:sldChg chg="modNotesTx">
        <pc:chgData name="David Vandyke" userId="0a24f97b-4510-47e2-bcd3-613608cb934f" providerId="ADAL" clId="{CBE5E46A-926E-4170-8F5A-A16EF7200025}" dt="2025-09-22T17:15:42.741" v="7" actId="6549"/>
        <pc:sldMkLst>
          <pc:docMk/>
          <pc:sldMk cId="2398331947" sldId="293"/>
        </pc:sldMkLst>
      </pc:sldChg>
      <pc:sldChg chg="modNotesTx">
        <pc:chgData name="David Vandyke" userId="0a24f97b-4510-47e2-bcd3-613608cb934f" providerId="ADAL" clId="{CBE5E46A-926E-4170-8F5A-A16EF7200025}" dt="2025-09-22T17:15:47.507" v="8" actId="6549"/>
        <pc:sldMkLst>
          <pc:docMk/>
          <pc:sldMk cId="2338058461" sldId="294"/>
        </pc:sldMkLst>
      </pc:sldChg>
      <pc:sldChg chg="modNotesTx">
        <pc:chgData name="David Vandyke" userId="0a24f97b-4510-47e2-bcd3-613608cb934f" providerId="ADAL" clId="{CBE5E46A-926E-4170-8F5A-A16EF7200025}" dt="2025-09-22T17:16:02.538" v="11" actId="6549"/>
        <pc:sldMkLst>
          <pc:docMk/>
          <pc:sldMk cId="3955468847" sldId="295"/>
        </pc:sldMkLst>
      </pc:sldChg>
      <pc:sldChg chg="modNotesTx">
        <pc:chgData name="David Vandyke" userId="0a24f97b-4510-47e2-bcd3-613608cb934f" providerId="ADAL" clId="{CBE5E46A-926E-4170-8F5A-A16EF7200025}" dt="2025-09-22T17:17:14.414" v="24" actId="6549"/>
        <pc:sldMkLst>
          <pc:docMk/>
          <pc:sldMk cId="275806228" sldId="296"/>
        </pc:sldMkLst>
      </pc:sldChg>
      <pc:sldChg chg="modNotesTx">
        <pc:chgData name="David Vandyke" userId="0a24f97b-4510-47e2-bcd3-613608cb934f" providerId="ADAL" clId="{CBE5E46A-926E-4170-8F5A-A16EF7200025}" dt="2025-09-22T17:17:19.913" v="25" actId="6549"/>
        <pc:sldMkLst>
          <pc:docMk/>
          <pc:sldMk cId="1051862049" sldId="297"/>
        </pc:sldMkLst>
      </pc:sldChg>
      <pc:sldChg chg="del">
        <pc:chgData name="David Vandyke" userId="0a24f97b-4510-47e2-bcd3-613608cb934f" providerId="ADAL" clId="{CBE5E46A-926E-4170-8F5A-A16EF7200025}" dt="2025-09-22T17:19:20.010" v="28" actId="47"/>
        <pc:sldMkLst>
          <pc:docMk/>
          <pc:sldMk cId="2350462758" sldId="299"/>
        </pc:sldMkLst>
      </pc:sldChg>
      <pc:sldChg chg="modNotesTx">
        <pc:chgData name="David Vandyke" userId="0a24f97b-4510-47e2-bcd3-613608cb934f" providerId="ADAL" clId="{CBE5E46A-926E-4170-8F5A-A16EF7200025}" dt="2025-09-22T17:16:10.216" v="12" actId="6549"/>
        <pc:sldMkLst>
          <pc:docMk/>
          <pc:sldMk cId="3513987474" sldId="300"/>
        </pc:sldMkLst>
      </pc:sldChg>
      <pc:sldChg chg="addSp modSp mod">
        <pc:chgData name="David Vandyke" userId="0a24f97b-4510-47e2-bcd3-613608cb934f" providerId="ADAL" clId="{CBE5E46A-926E-4170-8F5A-A16EF7200025}" dt="2025-09-22T17:32:22.524" v="174" actId="1076"/>
        <pc:sldMkLst>
          <pc:docMk/>
          <pc:sldMk cId="4205623709" sldId="302"/>
        </pc:sldMkLst>
        <pc:picChg chg="add mod">
          <ac:chgData name="David Vandyke" userId="0a24f97b-4510-47e2-bcd3-613608cb934f" providerId="ADAL" clId="{CBE5E46A-926E-4170-8F5A-A16EF7200025}" dt="2025-09-22T17:32:22.524" v="174" actId="1076"/>
          <ac:picMkLst>
            <pc:docMk/>
            <pc:sldMk cId="4205623709" sldId="302"/>
            <ac:picMk id="3" creationId="{B91AFF37-B54C-632E-26D6-DC195B6CDC9C}"/>
          </ac:picMkLst>
        </pc:picChg>
      </pc:sldChg>
      <pc:sldChg chg="addSp modSp mod">
        <pc:chgData name="David Vandyke" userId="0a24f97b-4510-47e2-bcd3-613608cb934f" providerId="ADAL" clId="{CBE5E46A-926E-4170-8F5A-A16EF7200025}" dt="2025-09-22T17:23:41.257" v="38" actId="170"/>
        <pc:sldMkLst>
          <pc:docMk/>
          <pc:sldMk cId="1543880144" sldId="305"/>
        </pc:sldMkLst>
        <pc:spChg chg="mod">
          <ac:chgData name="David Vandyke" userId="0a24f97b-4510-47e2-bcd3-613608cb934f" providerId="ADAL" clId="{CBE5E46A-926E-4170-8F5A-A16EF7200025}" dt="2025-09-22T17:21:57.170" v="30" actId="1076"/>
          <ac:spMkLst>
            <pc:docMk/>
            <pc:sldMk cId="1543880144" sldId="305"/>
            <ac:spMk id="2" creationId="{F3A81370-5FE3-12AC-9176-32EEDA86BE56}"/>
          </ac:spMkLst>
        </pc:spChg>
        <pc:spChg chg="add">
          <ac:chgData name="David Vandyke" userId="0a24f97b-4510-47e2-bcd3-613608cb934f" providerId="ADAL" clId="{CBE5E46A-926E-4170-8F5A-A16EF7200025}" dt="2025-09-22T17:22:22.349" v="31"/>
          <ac:spMkLst>
            <pc:docMk/>
            <pc:sldMk cId="1543880144" sldId="305"/>
            <ac:spMk id="3" creationId="{D7F81985-BAB0-E7EB-0DA7-77B1EB09F906}"/>
          </ac:spMkLst>
        </pc:spChg>
        <pc:picChg chg="mod ord">
          <ac:chgData name="David Vandyke" userId="0a24f97b-4510-47e2-bcd3-613608cb934f" providerId="ADAL" clId="{CBE5E46A-926E-4170-8F5A-A16EF7200025}" dt="2025-09-22T17:23:41.257" v="38" actId="170"/>
          <ac:picMkLst>
            <pc:docMk/>
            <pc:sldMk cId="1543880144" sldId="305"/>
            <ac:picMk id="4" creationId="{455D27EF-8A8D-963C-3040-B0806DEB0BD4}"/>
          </ac:picMkLst>
        </pc:picChg>
        <pc:picChg chg="add mod ord">
          <ac:chgData name="David Vandyke" userId="0a24f97b-4510-47e2-bcd3-613608cb934f" providerId="ADAL" clId="{CBE5E46A-926E-4170-8F5A-A16EF7200025}" dt="2025-09-22T17:23:32.852" v="37" actId="171"/>
          <ac:picMkLst>
            <pc:docMk/>
            <pc:sldMk cId="1543880144" sldId="305"/>
            <ac:picMk id="7" creationId="{FBF10AC4-C6B0-0AD0-12B7-394FC691FF54}"/>
          </ac:picMkLst>
        </pc:picChg>
      </pc:sldChg>
      <pc:sldChg chg="addSp modSp mod modNotesTx">
        <pc:chgData name="David Vandyke" userId="0a24f97b-4510-47e2-bcd3-613608cb934f" providerId="ADAL" clId="{CBE5E46A-926E-4170-8F5A-A16EF7200025}" dt="2025-09-22T17:59:16.365" v="437" actId="1076"/>
        <pc:sldMkLst>
          <pc:docMk/>
          <pc:sldMk cId="2416408178" sldId="307"/>
        </pc:sldMkLst>
        <pc:picChg chg="add mod">
          <ac:chgData name="David Vandyke" userId="0a24f97b-4510-47e2-bcd3-613608cb934f" providerId="ADAL" clId="{CBE5E46A-926E-4170-8F5A-A16EF7200025}" dt="2025-09-22T17:58:20.771" v="430" actId="1076"/>
          <ac:picMkLst>
            <pc:docMk/>
            <pc:sldMk cId="2416408178" sldId="307"/>
            <ac:picMk id="3" creationId="{0B0FBBFD-17A8-DF2C-722D-0C47BA398CA1}"/>
          </ac:picMkLst>
        </pc:picChg>
        <pc:picChg chg="add mod">
          <ac:chgData name="David Vandyke" userId="0a24f97b-4510-47e2-bcd3-613608cb934f" providerId="ADAL" clId="{CBE5E46A-926E-4170-8F5A-A16EF7200025}" dt="2025-09-22T17:59:16.365" v="437" actId="1076"/>
          <ac:picMkLst>
            <pc:docMk/>
            <pc:sldMk cId="2416408178" sldId="307"/>
            <ac:picMk id="4" creationId="{6945DA05-B596-8A0B-9454-AEB15EA14FA3}"/>
          </ac:picMkLst>
        </pc:picChg>
        <pc:picChg chg="add mod">
          <ac:chgData name="David Vandyke" userId="0a24f97b-4510-47e2-bcd3-613608cb934f" providerId="ADAL" clId="{CBE5E46A-926E-4170-8F5A-A16EF7200025}" dt="2025-09-22T17:59:14.199" v="436" actId="1076"/>
          <ac:picMkLst>
            <pc:docMk/>
            <pc:sldMk cId="2416408178" sldId="307"/>
            <ac:picMk id="5" creationId="{A53463AE-9288-B5D6-B8AB-91DFC4BBA28C}"/>
          </ac:picMkLst>
        </pc:picChg>
        <pc:picChg chg="add mod">
          <ac:chgData name="David Vandyke" userId="0a24f97b-4510-47e2-bcd3-613608cb934f" providerId="ADAL" clId="{CBE5E46A-926E-4170-8F5A-A16EF7200025}" dt="2025-09-22T17:59:11.997" v="435" actId="1076"/>
          <ac:picMkLst>
            <pc:docMk/>
            <pc:sldMk cId="2416408178" sldId="307"/>
            <ac:picMk id="7" creationId="{B006F6B0-6A6C-334C-9735-5DDC298FFA86}"/>
          </ac:picMkLst>
        </pc:picChg>
        <pc:picChg chg="add mod">
          <ac:chgData name="David Vandyke" userId="0a24f97b-4510-47e2-bcd3-613608cb934f" providerId="ADAL" clId="{CBE5E46A-926E-4170-8F5A-A16EF7200025}" dt="2025-09-22T17:59:09.593" v="434" actId="14100"/>
          <ac:picMkLst>
            <pc:docMk/>
            <pc:sldMk cId="2416408178" sldId="307"/>
            <ac:picMk id="9" creationId="{9605A772-174D-B867-3F14-1C6D6436B874}"/>
          </ac:picMkLst>
        </pc:picChg>
      </pc:sldChg>
      <pc:sldChg chg="del">
        <pc:chgData name="David Vandyke" userId="0a24f97b-4510-47e2-bcd3-613608cb934f" providerId="ADAL" clId="{CBE5E46A-926E-4170-8F5A-A16EF7200025}" dt="2025-09-22T17:25:32.717" v="48" actId="47"/>
        <pc:sldMkLst>
          <pc:docMk/>
          <pc:sldMk cId="1553434486" sldId="308"/>
        </pc:sldMkLst>
      </pc:sldChg>
      <pc:sldChg chg="addSp modSp mod">
        <pc:chgData name="David Vandyke" userId="0a24f97b-4510-47e2-bcd3-613608cb934f" providerId="ADAL" clId="{CBE5E46A-926E-4170-8F5A-A16EF7200025}" dt="2025-09-22T18:01:03.209" v="442" actId="171"/>
        <pc:sldMkLst>
          <pc:docMk/>
          <pc:sldMk cId="493972919" sldId="325"/>
        </pc:sldMkLst>
        <pc:spChg chg="mod">
          <ac:chgData name="David Vandyke" userId="0a24f97b-4510-47e2-bcd3-613608cb934f" providerId="ADAL" clId="{CBE5E46A-926E-4170-8F5A-A16EF7200025}" dt="2025-09-22T18:00:35.545" v="438" actId="1076"/>
          <ac:spMkLst>
            <pc:docMk/>
            <pc:sldMk cId="493972919" sldId="325"/>
            <ac:spMk id="7" creationId="{67A7E285-56A5-F49C-B16C-71755F0767E3}"/>
          </ac:spMkLst>
        </pc:spChg>
        <pc:picChg chg="add mod ord">
          <ac:chgData name="David Vandyke" userId="0a24f97b-4510-47e2-bcd3-613608cb934f" providerId="ADAL" clId="{CBE5E46A-926E-4170-8F5A-A16EF7200025}" dt="2025-09-22T18:01:03.209" v="442" actId="171"/>
          <ac:picMkLst>
            <pc:docMk/>
            <pc:sldMk cId="493972919" sldId="325"/>
            <ac:picMk id="2" creationId="{CC521732-6E1B-7E08-CF9D-9C658A81EDF4}"/>
          </ac:picMkLst>
        </pc:picChg>
      </pc:sldChg>
      <pc:sldChg chg="modNotesTx">
        <pc:chgData name="David Vandyke" userId="0a24f97b-4510-47e2-bcd3-613608cb934f" providerId="ADAL" clId="{CBE5E46A-926E-4170-8F5A-A16EF7200025}" dt="2025-09-22T17:16:15.947" v="13" actId="6549"/>
        <pc:sldMkLst>
          <pc:docMk/>
          <pc:sldMk cId="2062473411" sldId="330"/>
        </pc:sldMkLst>
      </pc:sldChg>
      <pc:sldChg chg="modNotesTx">
        <pc:chgData name="David Vandyke" userId="0a24f97b-4510-47e2-bcd3-613608cb934f" providerId="ADAL" clId="{CBE5E46A-926E-4170-8F5A-A16EF7200025}" dt="2025-09-22T17:14:55.217" v="1" actId="6549"/>
        <pc:sldMkLst>
          <pc:docMk/>
          <pc:sldMk cId="2023202800" sldId="335"/>
        </pc:sldMkLst>
      </pc:sldChg>
      <pc:sldChg chg="addSp delSp modSp add mod">
        <pc:chgData name="David Vandyke" userId="0a24f97b-4510-47e2-bcd3-613608cb934f" providerId="ADAL" clId="{CBE5E46A-926E-4170-8F5A-A16EF7200025}" dt="2025-09-22T17:25:19.093" v="47" actId="15"/>
        <pc:sldMkLst>
          <pc:docMk/>
          <pc:sldMk cId="454762030" sldId="336"/>
        </pc:sldMkLst>
        <pc:spChg chg="add del mod">
          <ac:chgData name="David Vandyke" userId="0a24f97b-4510-47e2-bcd3-613608cb934f" providerId="ADAL" clId="{CBE5E46A-926E-4170-8F5A-A16EF7200025}" dt="2025-09-22T17:25:19.093" v="47" actId="15"/>
          <ac:spMkLst>
            <pc:docMk/>
            <pc:sldMk cId="454762030" sldId="336"/>
            <ac:spMk id="2" creationId="{5BD67FD3-E859-E5F6-B489-A178C00A474C}"/>
          </ac:spMkLst>
        </pc:spChg>
        <pc:spChg chg="add mod">
          <ac:chgData name="David Vandyke" userId="0a24f97b-4510-47e2-bcd3-613608cb934f" providerId="ADAL" clId="{CBE5E46A-926E-4170-8F5A-A16EF7200025}" dt="2025-09-22T17:24:32.078" v="42"/>
          <ac:spMkLst>
            <pc:docMk/>
            <pc:sldMk cId="454762030" sldId="336"/>
            <ac:spMk id="5" creationId="{9F42F335-EC3E-EC73-E158-280D9438064D}"/>
          </ac:spMkLst>
        </pc:spChg>
      </pc:sldChg>
      <pc:sldChg chg="add">
        <pc:chgData name="David Vandyke" userId="0a24f97b-4510-47e2-bcd3-613608cb934f" providerId="ADAL" clId="{CBE5E46A-926E-4170-8F5A-A16EF7200025}" dt="2025-09-22T17:39:09.713" v="218" actId="2890"/>
        <pc:sldMkLst>
          <pc:docMk/>
          <pc:sldMk cId="2654333909" sldId="337"/>
        </pc:sldMkLst>
      </pc:sldChg>
      <pc:sldChg chg="addSp modSp add mod">
        <pc:chgData name="David Vandyke" userId="0a24f97b-4510-47e2-bcd3-613608cb934f" providerId="ADAL" clId="{CBE5E46A-926E-4170-8F5A-A16EF7200025}" dt="2025-09-22T17:46:31.379" v="405" actId="1076"/>
        <pc:sldMkLst>
          <pc:docMk/>
          <pc:sldMk cId="3037372384" sldId="338"/>
        </pc:sldMkLst>
        <pc:spChg chg="mod">
          <ac:chgData name="David Vandyke" userId="0a24f97b-4510-47e2-bcd3-613608cb934f" providerId="ADAL" clId="{CBE5E46A-926E-4170-8F5A-A16EF7200025}" dt="2025-09-22T17:46:18.487" v="402" actId="20577"/>
          <ac:spMkLst>
            <pc:docMk/>
            <pc:sldMk cId="3037372384" sldId="338"/>
            <ac:spMk id="2" creationId="{D9F82131-B392-1A4D-3534-67BE4EB616AD}"/>
          </ac:spMkLst>
        </pc:spChg>
        <pc:picChg chg="add mod">
          <ac:chgData name="David Vandyke" userId="0a24f97b-4510-47e2-bcd3-613608cb934f" providerId="ADAL" clId="{CBE5E46A-926E-4170-8F5A-A16EF7200025}" dt="2025-09-22T17:46:31.379" v="405" actId="1076"/>
          <ac:picMkLst>
            <pc:docMk/>
            <pc:sldMk cId="3037372384" sldId="338"/>
            <ac:picMk id="4" creationId="{5A3300EB-5966-63E0-98B6-6EBE54C8CB5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9T21:48:01.2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1002 3 24575,'-136'-2'-77,"-208"9"-829,309-4 364,1 2 0,-46 12 0,70-15 536,0 2 1,0 0 0,0 0 0,0 0-1,1 1 1,0 1 0,0 0 0,0 0-1,1 0 1,0 1 0,0 1 0,-7 8-1,0 5 394,1 2 0,1-1-1,1 2 1,-18 48-1,-8 17 353,16-44-740,2 1 0,3 1 0,1 1 0,2 0 0,3 1 0,1 0 0,3 0 0,-1 56 0,11 250 0,-1-325 0,1-1 0,2 1 0,1-1 0,15 46 0,0-19 0,37 68 0,55 72 0,-87-159 0,1-2 0,1-1 0,37 33 0,-13-19 0,2-3 0,2-2 0,2-2 0,120 63 0,156 26-817,-299-118 796,60 18-192,2-4 1,0-4-1,1-5 1,1-4-1,106 0 1,452-21 153,-533-5 59,-1-6 0,152-42 0,232-99 0,-377 117 0,248-47 0,-294 76 0,-5 3 0,126-36 0,-197 44 11,0 1 0,-1-1-1,0-1 1,0 1-1,0-1 1,0-1-1,0 1 1,-1-1-1,8-7 1,-10 8 101,-1-1-1,1 1 1,-1-1 0,0 0-1,0 0 1,0 0 0,-1-1-1,1 1 1,-1 0 0,-1-1-1,1 0 1,-1 1-1,1-9 1,2-44 128,-5-88 1,-2 55-219,3 74-22,1-25 0,-2-1 0,-2 1 0,-2 0 0,-11-44 0,-105-284 0,94 293 0,19 54 0,-1-1 0,0 1 0,-2 1 0,-1 0 0,0 1 0,-2 0 0,0 0 0,-2 2 0,-31-32 0,22 28 0,-36-34 0,-2 4 0,-111-73 0,108 87-230,-125-53 0,147 76 137,0 1 1,-1 2 0,0 3 0,-59-7 0,-636-15-1472,540 37 1525,0 8 1,-249 49-1,299-30 39,-226 78 0,-127 95 0,487-198-155,1 0-1,0 1 1,0 1 0,1 0-1,-22 19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9T21:48:04.1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21:04:19.6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1231 1773 24575,'1'0'0,"-1"1"0,0 0 0,1 0 0,-1 0 0,1 0 0,-1-1 0,1 1 0,0 0 0,-1 0 0,1-1 0,0 1 0,-1 0 0,1-1 0,0 1 0,0-1 0,0 1 0,-1-1 0,1 1 0,0-1 0,0 0 0,0 1 0,0-1 0,0 0 0,1 0 0,28 6 0,-27-5 0,60 5 0,0-2 0,76-6 0,-36 0 0,-81 3 0,0-1 0,0-1 0,1-1 0,-1-1 0,0-1 0,40-14 0,-19 4 0,-1 2 0,56-10 0,-46 15 0,-41 7 0,-1-1 0,0 0 0,0-1 0,0 0 0,0-1 0,0 0 0,-1 0 0,1-1 0,-1 0 0,9-6 0,106-60 0,-44 27 0,-57 30 0,70-46 0,-83 51 0,0 0 0,-1 0 0,0-1 0,0 0 0,-1-1 0,12-18 0,21-29 0,-28 41 0,-1-1 0,15-27 0,-21 30 0,0-1 0,-1 1 0,-1-1 0,0-1 0,-1 1 0,2-29 0,-5-98 0,-2 78 0,3-16 0,-3-62 0,-1 121 0,-1 0 0,0 1 0,-12-31 0,-5-28 0,14 50 0,-2 0 0,0 1 0,-2 0 0,-1 1 0,-1 0 0,-17-25 0,21 40 0,0 0 0,-1 0 0,-1 0 0,0 2 0,-24-19 0,-1-2 0,14 12 0,0 1 0,-1 0 0,0 2 0,-2 0 0,0 2 0,0 1 0,-1 1 0,-1 1 0,-44-11 0,25 11 0,-1 2 0,0 2 0,-66-1 0,-229 10 0,330-2 0,0 1 0,0 0 0,0 2 0,0-1 0,0 1 0,-16 7 0,-67 35 0,22-8 0,-235 123 0,253-129 0,26-17 0,-42 15 0,-5 3 0,48-20 0,18-8 0,0 0 0,0 1 0,0 0 0,0 1 0,1 0 0,0 0 0,1 1 0,-1 0 0,1 0 0,-14 17 0,-8 14 0,-3-1 0,-1-2 0,-44 35 0,-27 27 0,85-77 0,-22 22 0,-52 69 0,56-61 0,8-10 0,-27 45 0,48-68 0,1-1 0,0 1 0,1 1 0,1-1 0,0 1 0,2 0 0,0 0 0,1 1 0,1-1 0,0 31 0,1-27 0,1 10 0,5 48 0,-4-70 0,1 1 0,1-1 0,-1 1 0,2-1 0,0 0 0,0 0 0,0-1 0,10 14 0,-7-12 0,-2-2 0,1-1 0,0 1 0,0-1 0,1 0 0,0 0 0,0-1 0,1 0 0,13 9 0,186 92 0,-149-81 0,-37-18 0,1 0 0,0-2 0,0 0 0,0-2 0,1 0 0,23 1 0,138-2 0,-130-5 0,-33 0 0,0-2 0,-1 0 0,1-2 0,-1 0 0,31-13 0,-5 2 0,-25 9 0,39-22 0,-42 20 0,0 0 0,38-11 0,-27 13 0,1 1 0,0 2 0,33 0 0,92 5 0,-77 1 0,225-1 0,-287-2 0,1-1 0,-1 0 0,24-8 0,-21 6 0,1 0 0,19-2 0,-12 5-1365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21:04:22.2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1743 1602 24575,'5'0'0,"0"1"0,0 0 0,0 0 0,-1 1 0,1 0 0,5 2 0,7 2 0,9 3 0,0-1 0,1-1 0,50 5 0,-67-11 0,0-1 0,1 0 0,-1-1 0,0 0 0,1-1 0,-1 0 0,0-1 0,0 0 0,0 0 0,-1-1 0,1-1 0,-1 1 0,15-10 0,7-11 0,0-2 0,-1-1 0,37-45 0,6-6 0,59-69 0,-95 103 0,0 12 0,-33 30 0,0 0 0,0 0 0,0 0 0,-1 0 0,1-1 0,-1 1 0,1-1 0,-1 0 0,-1 0 0,1 0 0,0-1 0,-1 1 0,0-1 0,0 1 0,0-1 0,1-7 0,1-21 0,-2 0 0,-1 0 0,-5-41 0,1-8 0,4-15 0,-3-92 0,0 180 0,0 0 0,-1 0 0,0 0 0,0 0 0,-1 0 0,0 1 0,0 0 0,-1 0 0,-8-11 0,-15-28 0,16 27 0,-18-27 0,17 28 0,-15-29 0,23 37 0,0 0 0,-1 1 0,-1-1 0,1 1 0,-2 1 0,1-1 0,-1 1 0,-1 0 0,0 1 0,0 0 0,0 1 0,-1-1 0,0 2 0,-11-6 0,-10-2 0,-1 1 0,0 2 0,-42-10 0,-99-10 0,69 14 0,20 7 0,-1 3 0,-141 7 0,98 2 0,-237-2 0,345 1 0,0 1 0,-1 1 0,1 0 0,0 2 0,0 0 0,1 1 0,0 1 0,-34 18 0,-158 87 0,176-91 0,2 2 0,1 1 0,-55 53 0,70-57 0,1 1 0,1 1 0,1 1 0,-16 33 0,2-4 0,3-8 0,-33 55 0,-33 69 0,77-133 0,2 1 0,1 0 0,2 1 0,-6 50 0,10-58 0,-1 27 0,2 0 0,4 79 0,1-61 0,-1-65 0,0-1 0,1 0 0,1 1 0,-1-1 0,1 0 0,0 0 0,1 0 0,0 0 0,0 0 0,9 14 0,-3-9 0,0-1 0,1 0 0,1 0 0,0-1 0,14 11 0,24 18 0,67 42 0,-98-71 0,1-1 0,0-2 0,0 0 0,27 8 0,85 14 0,-41-10 0,-21-3 0,149 35 0,-168-41 0,-20-4 0,0-1 0,43 3 0,210-8 0,-133-2 0,-136 0 0,-1-1 0,0 0 0,0-1 0,0 0 0,0-1 0,0 0 0,-1-1 0,0 0 0,13-8 0,6-2 0,-8 6 0,0 1 0,29-6 0,7-2 0,-38 10 0,14-5 0,57-26 0,-30 10 245,-46 21-475,0 0 0,-1-1 0,1-1 0,-2 0 0,1-1 0,16-14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21:04:30.7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0T21:04:30.7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CAC4277-DF44-4597-BC84-1A1A2E8B3E5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072EB82-24B4-4238-B481-AAABC6A87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2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8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A083-3F2D-61EB-9AA3-3713E9BB1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D096F0-72DB-9DF2-90DE-66310A296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B2E8C-C949-046D-0F43-1A1CFE6EA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7FB39-632D-5796-6F36-F6FAB7F95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1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50E26-D951-8E71-B194-1E99CEE9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F77C0-CDE1-8BFF-CE78-179AC8C19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AF6540-1526-F04D-BDBF-39CF49309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0EBD8-09FA-9F6B-9B74-883F0E0F6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6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04712-8F2A-E179-2B5F-05A429B78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5917C-18E4-E1F4-8F62-363AE4D4F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97546-251E-78FF-4F77-76B357BDF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5AD34-123C-6DE3-9CF4-C496A08C1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0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1847-87BD-CDFA-DD82-3812A69B1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F9DD9-06AB-0A72-09BA-DA9B44BA7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216CDC-6208-AAB0-1CE8-2F0F534A8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97F3D-2CC3-5D3E-19E4-46A4641B3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56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B57C6-D894-7483-B4DF-FA558F855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994F0-5059-208D-4608-018C64041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6E56B-2720-6F0F-0153-5518C3B8A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2CA5A-22DB-82F0-9E93-FD4B4E0FD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45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98EB-BFB6-E4E3-550D-E3C25A9F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E5E80-66B9-EE9B-14A4-D15DE8EDD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93BC0-582D-52C4-E1E6-D66BF893B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1F5DC-AE08-FF29-96FC-F53FAA35C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2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1050E-8A8E-D002-8A1C-B77C6C56E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70573-4FA5-9B65-465B-57DDFB9FA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C4345-4195-0AD9-AF3D-20D4D825C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8388F-8AD3-0380-D39B-9EA84551E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33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1AA88-57C6-3CE7-1615-AC532D32B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787BC-2A85-1829-D52E-B5827AA717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F03B2-A95B-DCB5-0C00-2749D4E14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8FFBE-E066-B128-9070-CFD018058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5655-ADF4-1908-BBAE-448078942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30354-7442-6F1D-C8AF-47E684338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90FAE-3191-0081-E618-549B27300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80B0D-1D27-378B-5EC5-54A8C41EE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445A0-E205-E732-1154-39DCBAC6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95D397-B73A-C871-3DFA-B269E8014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8E597-B66A-1E1F-975C-FA58F913C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2B254-B7E4-19E4-FBC6-B081CC831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0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35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E7F3A-0A30-2949-ACDE-200DA50F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AECCE-EEBB-F80A-897B-31D07F3C5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13B26-F252-F21D-5260-3D890A76C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A58B9-DC03-1B69-006D-304A62F3F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96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A13C-CC0C-0D37-5316-C76DDD3AF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CBD07-05F4-6737-0038-31A7D00D9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377D2-F8C1-A672-6AAE-74D8C5D15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5512F-F2BE-D62C-0788-0A253CB72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37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C18F4-C029-4645-4E8B-74DE89A39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F1E16-868C-0968-8796-A7AAE4904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16159-90CA-1357-93F3-A80F6462A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900FE-F03C-9DF2-12CB-150ED1EC4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36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BFC4-9D33-8F85-FEC5-1D0423694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0C2BB-2190-7359-6B99-737FF8978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5C0E8-97EE-FDC1-C5F4-C6368D594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B47E9-1C4E-1504-D6C8-FBED7E540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90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FD56A-1DD2-2486-0417-CB2E6093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0B633-2B82-D4D7-B7D1-D00CFB3CF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1258F-4593-EED2-A738-5C8DB7989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EEB83-3553-270D-3A96-0A865D81F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16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85BB4-6EA9-B543-7659-53EEE2E9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724BE-C161-FD54-793D-DE72A6061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96E82-8DC8-D5C7-4A14-D4E3ADD62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1D393-E487-156B-8216-021989E8E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97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2BD5F-12C3-881C-1010-5ABBFD561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93B59-9F7A-0D3C-4827-A71BFFB7D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B6F7F-83F2-38F4-45D2-C4A375587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72D3F-905A-9BCB-C07C-6059475FA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7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62913-67BF-A3C3-F08B-8A1E8749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6BBE9-2850-B348-2C37-6165F9ADA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7F99E-05BA-5BD8-96F9-283E8184F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3D9EF-7A0B-63EE-9D60-7AA1248E2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16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1BC72-00EE-EA51-60FA-689704576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85267-01DD-809F-C5EF-14F290EC9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ACFEFA-162D-FE36-96DE-54630134B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F4080-6D54-7D50-DB2E-B7D6134B2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00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C2345-3A44-F609-16CD-8D82FA9B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59F125-3EB1-BCC1-2322-4FB2F9389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7B0C3-C725-5510-EA26-C3FD67D6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6A2B1-12BA-2A63-0ABF-ECA124B49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0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FC495-1A06-44AD-AEE1-395FA6D20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B8781-1BE5-E311-D98A-2B934E916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F06FA-4BA2-AFA8-F48A-59A4BE746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59B68-4546-5CAC-0979-AF546D031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20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BD60-D7F8-F543-14CE-0B049515C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B6F04-E02D-373F-71CD-D7D08C39A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9257E-6231-AA6C-4A1C-74AADF3CE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7B596-5CC5-8BCC-61C6-11D8852DC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3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7E1DE-FD5A-C9EE-A2EE-7B386E2E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AAB58-B2EB-3F22-2BF4-B4B0ABF90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3BDCC-6F10-8DB5-53D8-4510F0568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0CACE-02E3-89FA-195A-3BBADE7AD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02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89E63-9949-5D1A-74F2-247C581B3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AD863-1C06-E591-081E-5FE273011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48E9F-E2D9-D13A-ABB0-1B4DACFCC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24B85-1EFC-D4F8-C238-C973DA0BE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73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75295-C53E-F259-141B-151A0BD2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BB934-0C07-AA90-EAD7-1C208C7E8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DB854-EF49-C3ED-468A-7BEDD8A7B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E05FE-E000-363C-B23F-E64EE8C34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9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4CA83-19DD-C710-3155-2A56866D1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37D5E-1699-64BA-9191-282A69FA3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73042-77A2-FC9C-2096-DCCBB2902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F2E3-9F40-F254-8272-8D3D3D4B1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15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9C42F-F98B-4CFA-D855-31584F5B4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C6E11-4B08-4C76-DED5-5154DCB65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0DF20-AAC0-F37C-0733-EE7C4F1C4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90716-635F-D497-E9AC-D8D2A8ED5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82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96E4-BE05-4ABE-8ED2-B4085F57F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2E3C4-A225-B0E8-C982-7E2C3B9AF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D8C1E-0721-DBE7-6E82-C496B6111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F4D1E-6252-5006-CE48-F7EDDDFA2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862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274BA-D530-F84B-186C-504DF87FA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A0BBF-5115-BFA2-79A2-5DC584AD9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B41EB-28C9-A031-3908-5B10C18C8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F9953-89C4-7EC3-C4EB-07EDA9064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134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63012-C362-D23E-AC6D-670900DD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103FC-9743-D6BB-3369-D76350F7A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972E7-183A-CDA5-1A51-3E3C7F0AB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D579A-3D3C-8F76-827D-773C062A9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5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AC27E-8963-9AA5-3C26-6BDF2526C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57308-5986-ECB8-2241-E63EF9026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70ACF-B021-12F4-B89D-938CF95D3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6BDC6-8975-A84A-DB9E-B6B8B0EF0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1513C-1394-77D2-6804-66408F34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0522B-D898-25CC-CC27-B489529A1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DCC61-C36A-168A-2760-0DE7034DB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203AA-9764-BE16-FDEB-112FC2862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72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9550A-BA0E-3501-4C52-ED23B9FE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7ADC5-A347-6A09-FE55-8E0CEB2BD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A6313-3344-E17F-2073-A8991F688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1. Documentation – keep records across the lifecycle</a:t>
            </a:r>
          </a:p>
          <a:p>
            <a:r>
              <a:rPr lang="en-US" b="1"/>
              <a:t>What it means:</a:t>
            </a:r>
            <a:r>
              <a:rPr lang="en-US"/>
              <a:t> Every AI system should have a file that shows its purpose, data sources, testing results, monitoring logs, and governance approvals.</a:t>
            </a:r>
          </a:p>
          <a:p>
            <a:r>
              <a:rPr lang="en-US" b="1"/>
              <a:t>NAIC AI Model Bulletin:</a:t>
            </a:r>
            <a:r>
              <a:rPr lang="en-US"/>
              <a:t> Regulators may request documentation including </a:t>
            </a:r>
            <a:r>
              <a:rPr lang="en-US" b="1"/>
              <a:t>model inventories, data lineage, validation reports, bias testing, and monitoring records</a:t>
            </a:r>
            <a:r>
              <a:rPr lang="en-US"/>
              <a:t>.</a:t>
            </a:r>
          </a:p>
          <a:p>
            <a:r>
              <a:rPr lang="en-US" b="1"/>
              <a:t>NIST AI RMF (Manage):</a:t>
            </a:r>
            <a:r>
              <a:rPr lang="en-US"/>
              <a:t> Calls for continuous </a:t>
            </a:r>
            <a:r>
              <a:rPr lang="en-US" b="1"/>
              <a:t>tracking of risks, controls, and outcomes</a:t>
            </a:r>
            <a:r>
              <a:rPr lang="en-US"/>
              <a:t>, with documentation that enables accountability.</a:t>
            </a:r>
          </a:p>
          <a:p>
            <a:r>
              <a:rPr lang="en-US" b="1"/>
              <a:t>AISET:</a:t>
            </a:r>
            <a:r>
              <a:rPr lang="en-US"/>
              <a:t> Section I requires insurers to show </a:t>
            </a:r>
            <a:r>
              <a:rPr lang="en-US" b="1"/>
              <a:t>what documentation is maintained</a:t>
            </a:r>
            <a:r>
              <a:rPr lang="en-US"/>
              <a:t> for each AI system, including testing and compliance evidence.</a:t>
            </a:r>
          </a:p>
          <a:p>
            <a:r>
              <a:rPr lang="en-US" b="1"/>
              <a:t>State examples:</a:t>
            </a:r>
            <a:r>
              <a:rPr lang="en-US"/>
              <a:t> Colorado requires insurers to </a:t>
            </a:r>
            <a:r>
              <a:rPr lang="en-US" b="1"/>
              <a:t>maintain documentation</a:t>
            </a:r>
            <a:r>
              <a:rPr lang="en-US"/>
              <a:t> and make it available to the Division of Insurance on request.</a:t>
            </a:r>
          </a:p>
          <a:p>
            <a:r>
              <a:rPr lang="en-US" b="1"/>
              <a:t>2. Compliance Reporting – formal attestations</a:t>
            </a:r>
          </a:p>
          <a:p>
            <a:r>
              <a:rPr lang="en-US" b="1"/>
              <a:t>What it means:</a:t>
            </a:r>
            <a:r>
              <a:rPr lang="en-US"/>
              <a:t> Some states now require </a:t>
            </a:r>
            <a:r>
              <a:rPr lang="en-US" b="1"/>
              <a:t>annual reports</a:t>
            </a:r>
            <a:r>
              <a:rPr lang="en-US"/>
              <a:t> and officer attestations showing compliance with AI and unfair discrimination requirements.</a:t>
            </a:r>
          </a:p>
          <a:p>
            <a:r>
              <a:rPr lang="en-US" b="1"/>
              <a:t>NAIC AI Model Bulletin:</a:t>
            </a:r>
            <a:r>
              <a:rPr lang="en-US"/>
              <a:t> Expects companies to be able to </a:t>
            </a:r>
            <a:r>
              <a:rPr lang="en-US" b="1"/>
              <a:t>demonstrate compliance</a:t>
            </a:r>
            <a:r>
              <a:rPr lang="en-US"/>
              <a:t> to regulators on demand, including through examinations.</a:t>
            </a:r>
          </a:p>
          <a:p>
            <a:r>
              <a:rPr lang="en-US" b="1"/>
              <a:t>NIST AI RMF (Govern &amp; Manage):</a:t>
            </a:r>
            <a:r>
              <a:rPr lang="en-US"/>
              <a:t> Encourages organizations to maintain </a:t>
            </a:r>
            <a:r>
              <a:rPr lang="en-US" b="1"/>
              <a:t>audit-ready records</a:t>
            </a:r>
            <a:r>
              <a:rPr lang="en-US"/>
              <a:t> and be able to report risk posture to internal and external stakeholders.</a:t>
            </a:r>
          </a:p>
          <a:p>
            <a:r>
              <a:rPr lang="en-US" b="1"/>
              <a:t>AISET:</a:t>
            </a:r>
            <a:r>
              <a:rPr lang="en-US"/>
              <a:t> Asks about </a:t>
            </a:r>
            <a:r>
              <a:rPr lang="en-US" b="1"/>
              <a:t>reporting cadence</a:t>
            </a:r>
            <a:r>
              <a:rPr lang="en-US"/>
              <a:t> — e.g., whether compliance summaries are produced annually or more often.</a:t>
            </a:r>
          </a:p>
          <a:p>
            <a:r>
              <a:rPr lang="en-US" b="1"/>
              <a:t>State example:</a:t>
            </a:r>
            <a:r>
              <a:rPr lang="en-US"/>
              <a:t> Colorado Reg. 10-1-1 requires insurers to file an </a:t>
            </a:r>
            <a:r>
              <a:rPr lang="en-US" b="1"/>
              <a:t>initial narrative compliance report</a:t>
            </a:r>
            <a:r>
              <a:rPr lang="en-US"/>
              <a:t> and </a:t>
            </a:r>
            <a:r>
              <a:rPr lang="en-US" b="1"/>
              <a:t>annual updates</a:t>
            </a:r>
            <a:r>
              <a:rPr lang="en-US"/>
              <a:t> with officer attestation; corrective action plans must be submitted if gaps are found.</a:t>
            </a:r>
          </a:p>
          <a:p>
            <a:r>
              <a:rPr lang="en-US" b="1"/>
              <a:t>3. Exam Support – regulator access to reports</a:t>
            </a:r>
          </a:p>
          <a:p>
            <a:r>
              <a:rPr lang="en-US" b="1"/>
              <a:t>What it means:</a:t>
            </a:r>
            <a:r>
              <a:rPr lang="en-US"/>
              <a:t> Insurers must anticipate that regulators will review AI systems as part of </a:t>
            </a:r>
            <a:r>
              <a:rPr lang="en-US" b="1"/>
              <a:t>market conduct exams</a:t>
            </a:r>
            <a:r>
              <a:rPr lang="en-US"/>
              <a:t> or special investigations. Reports need to be in a format examiners can use.</a:t>
            </a:r>
          </a:p>
          <a:p>
            <a:r>
              <a:rPr lang="en-US" b="1"/>
              <a:t>NAIC AI Model Bulletin:</a:t>
            </a:r>
            <a:r>
              <a:rPr lang="en-US"/>
              <a:t> Lists the </a:t>
            </a:r>
            <a:r>
              <a:rPr lang="en-US" b="1"/>
              <a:t>types of documents</a:t>
            </a:r>
            <a:r>
              <a:rPr lang="en-US"/>
              <a:t> regulators may request in exams (AIS Program, inventories, vendor contracts, test results, audit logs).</a:t>
            </a:r>
          </a:p>
          <a:p>
            <a:r>
              <a:rPr lang="en-US" b="1"/>
              <a:t>NIST AI RMF (Transparency/Accountability):</a:t>
            </a:r>
            <a:r>
              <a:rPr lang="en-US"/>
              <a:t> Requires organizations to maintain </a:t>
            </a:r>
            <a:r>
              <a:rPr lang="en-US" b="1"/>
              <a:t>traceable documentation</a:t>
            </a:r>
            <a:r>
              <a:rPr lang="en-US"/>
              <a:t> that external reviewers can evaluate.</a:t>
            </a:r>
          </a:p>
          <a:p>
            <a:r>
              <a:rPr lang="en-US" b="1"/>
              <a:t>AISET:</a:t>
            </a:r>
            <a:r>
              <a:rPr lang="en-US"/>
              <a:t> Prompts insurers to describe </a:t>
            </a:r>
            <a:r>
              <a:rPr lang="en-US" b="1"/>
              <a:t>how reporting is made available to regulators</a:t>
            </a:r>
            <a:r>
              <a:rPr lang="en-US"/>
              <a:t> if requested.</a:t>
            </a:r>
          </a:p>
          <a:p>
            <a:r>
              <a:rPr lang="en-US" b="1"/>
              <a:t>State example:</a:t>
            </a:r>
            <a:r>
              <a:rPr lang="en-US"/>
              <a:t> NYDFS Circular Letter No. 7 allows DFS to </a:t>
            </a:r>
            <a:r>
              <a:rPr lang="en-US" b="1"/>
              <a:t>audit and examine records</a:t>
            </a:r>
            <a:r>
              <a:rPr lang="en-US"/>
              <a:t> related to AI/ECDIS use in underwriting.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57FB1-DA18-FA94-5548-B4F1DE774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11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2C1A7-1541-B92A-B206-E0591E9C9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D00F0D-644F-2DE1-99E4-5549FFBDB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4E147-EB8B-FC0E-DAAF-FFD54E3EF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1. Documentation – keep records across the lifecycle</a:t>
            </a:r>
          </a:p>
          <a:p>
            <a:r>
              <a:rPr lang="en-US" b="1"/>
              <a:t>What it means:</a:t>
            </a:r>
            <a:r>
              <a:rPr lang="en-US"/>
              <a:t> Every AI system should have a file that shows its purpose, data sources, testing results, monitoring logs, and governance approvals.</a:t>
            </a:r>
          </a:p>
          <a:p>
            <a:r>
              <a:rPr lang="en-US" b="1"/>
              <a:t>NAIC AI Model Bulletin:</a:t>
            </a:r>
            <a:r>
              <a:rPr lang="en-US"/>
              <a:t> Regulators may request documentation including </a:t>
            </a:r>
            <a:r>
              <a:rPr lang="en-US" b="1"/>
              <a:t>model inventories, data lineage, validation reports, bias testing, and monitoring records</a:t>
            </a:r>
            <a:r>
              <a:rPr lang="en-US"/>
              <a:t>.</a:t>
            </a:r>
          </a:p>
          <a:p>
            <a:r>
              <a:rPr lang="en-US" b="1"/>
              <a:t>NIST AI RMF (Manage):</a:t>
            </a:r>
            <a:r>
              <a:rPr lang="en-US"/>
              <a:t> Calls for continuous </a:t>
            </a:r>
            <a:r>
              <a:rPr lang="en-US" b="1"/>
              <a:t>tracking of risks, controls, and outcomes</a:t>
            </a:r>
            <a:r>
              <a:rPr lang="en-US"/>
              <a:t>, with documentation that enables accountability.</a:t>
            </a:r>
          </a:p>
          <a:p>
            <a:r>
              <a:rPr lang="en-US" b="1"/>
              <a:t>AISET:</a:t>
            </a:r>
            <a:r>
              <a:rPr lang="en-US"/>
              <a:t> Section I requires insurers to show </a:t>
            </a:r>
            <a:r>
              <a:rPr lang="en-US" b="1"/>
              <a:t>what documentation is maintained</a:t>
            </a:r>
            <a:r>
              <a:rPr lang="en-US"/>
              <a:t> for each AI system, including testing and compliance evidence.</a:t>
            </a:r>
          </a:p>
          <a:p>
            <a:r>
              <a:rPr lang="en-US" b="1"/>
              <a:t>State examples:</a:t>
            </a:r>
            <a:r>
              <a:rPr lang="en-US"/>
              <a:t> Colorado requires insurers to </a:t>
            </a:r>
            <a:r>
              <a:rPr lang="en-US" b="1"/>
              <a:t>maintain documentation</a:t>
            </a:r>
            <a:r>
              <a:rPr lang="en-US"/>
              <a:t> and make it available to the Division of Insurance on request.</a:t>
            </a:r>
          </a:p>
          <a:p>
            <a:r>
              <a:rPr lang="en-US" b="1"/>
              <a:t>2. Compliance Reporting – formal attestations</a:t>
            </a:r>
          </a:p>
          <a:p>
            <a:r>
              <a:rPr lang="en-US" b="1"/>
              <a:t>What it means:</a:t>
            </a:r>
            <a:r>
              <a:rPr lang="en-US"/>
              <a:t> Some states now require </a:t>
            </a:r>
            <a:r>
              <a:rPr lang="en-US" b="1"/>
              <a:t>annual reports</a:t>
            </a:r>
            <a:r>
              <a:rPr lang="en-US"/>
              <a:t> and officer attestations showing compliance with AI and unfair discrimination requirements.</a:t>
            </a:r>
          </a:p>
          <a:p>
            <a:r>
              <a:rPr lang="en-US" b="1"/>
              <a:t>NAIC AI Model Bulletin:</a:t>
            </a:r>
            <a:r>
              <a:rPr lang="en-US"/>
              <a:t> Expects companies to be able to </a:t>
            </a:r>
            <a:r>
              <a:rPr lang="en-US" b="1"/>
              <a:t>demonstrate compliance</a:t>
            </a:r>
            <a:r>
              <a:rPr lang="en-US"/>
              <a:t> to regulators on demand, including through examinations.</a:t>
            </a:r>
          </a:p>
          <a:p>
            <a:r>
              <a:rPr lang="en-US" b="1"/>
              <a:t>NIST AI RMF (Govern &amp; Manage):</a:t>
            </a:r>
            <a:r>
              <a:rPr lang="en-US"/>
              <a:t> Encourages organizations to maintain </a:t>
            </a:r>
            <a:r>
              <a:rPr lang="en-US" b="1"/>
              <a:t>audit-ready records</a:t>
            </a:r>
            <a:r>
              <a:rPr lang="en-US"/>
              <a:t> and be able to report risk posture to internal and external stakeholders.</a:t>
            </a:r>
          </a:p>
          <a:p>
            <a:r>
              <a:rPr lang="en-US" b="1"/>
              <a:t>AISET:</a:t>
            </a:r>
            <a:r>
              <a:rPr lang="en-US"/>
              <a:t> Asks about </a:t>
            </a:r>
            <a:r>
              <a:rPr lang="en-US" b="1"/>
              <a:t>reporting cadence</a:t>
            </a:r>
            <a:r>
              <a:rPr lang="en-US"/>
              <a:t> — e.g., whether compliance summaries are produced annually or more often.</a:t>
            </a:r>
          </a:p>
          <a:p>
            <a:r>
              <a:rPr lang="en-US" b="1"/>
              <a:t>State example:</a:t>
            </a:r>
            <a:r>
              <a:rPr lang="en-US"/>
              <a:t> Colorado Reg. 10-1-1 requires insurers to file an </a:t>
            </a:r>
            <a:r>
              <a:rPr lang="en-US" b="1"/>
              <a:t>initial narrative compliance report</a:t>
            </a:r>
            <a:r>
              <a:rPr lang="en-US"/>
              <a:t> and </a:t>
            </a:r>
            <a:r>
              <a:rPr lang="en-US" b="1"/>
              <a:t>annual updates</a:t>
            </a:r>
            <a:r>
              <a:rPr lang="en-US"/>
              <a:t> with officer attestation; corrective action plans must be submitted if gaps are found.</a:t>
            </a:r>
          </a:p>
          <a:p>
            <a:r>
              <a:rPr lang="en-US" b="1"/>
              <a:t>3. Exam Support – regulator access to reports</a:t>
            </a:r>
          </a:p>
          <a:p>
            <a:r>
              <a:rPr lang="en-US" b="1"/>
              <a:t>What it means:</a:t>
            </a:r>
            <a:r>
              <a:rPr lang="en-US"/>
              <a:t> Insurers must anticipate that regulators will review AI systems as part of </a:t>
            </a:r>
            <a:r>
              <a:rPr lang="en-US" b="1"/>
              <a:t>market conduct exams</a:t>
            </a:r>
            <a:r>
              <a:rPr lang="en-US"/>
              <a:t> or special investigations. Reports need to be in a format examiners can use.</a:t>
            </a:r>
          </a:p>
          <a:p>
            <a:r>
              <a:rPr lang="en-US" b="1"/>
              <a:t>NAIC AI Model Bulletin:</a:t>
            </a:r>
            <a:r>
              <a:rPr lang="en-US"/>
              <a:t> Lists the </a:t>
            </a:r>
            <a:r>
              <a:rPr lang="en-US" b="1"/>
              <a:t>types of documents</a:t>
            </a:r>
            <a:r>
              <a:rPr lang="en-US"/>
              <a:t> regulators may request in exams (AIS Program, inventories, vendor contracts, test results, audit logs).</a:t>
            </a:r>
          </a:p>
          <a:p>
            <a:r>
              <a:rPr lang="en-US" b="1"/>
              <a:t>NIST AI RMF (Transparency/Accountability):</a:t>
            </a:r>
            <a:r>
              <a:rPr lang="en-US"/>
              <a:t> Requires organizations to maintain </a:t>
            </a:r>
            <a:r>
              <a:rPr lang="en-US" b="1"/>
              <a:t>traceable documentation</a:t>
            </a:r>
            <a:r>
              <a:rPr lang="en-US"/>
              <a:t> that external reviewers can evaluate.</a:t>
            </a:r>
          </a:p>
          <a:p>
            <a:r>
              <a:rPr lang="en-US" b="1"/>
              <a:t>AISET:</a:t>
            </a:r>
            <a:r>
              <a:rPr lang="en-US"/>
              <a:t> Prompts insurers to describe </a:t>
            </a:r>
            <a:r>
              <a:rPr lang="en-US" b="1"/>
              <a:t>how reporting is made available to regulators</a:t>
            </a:r>
            <a:r>
              <a:rPr lang="en-US"/>
              <a:t> if requested.</a:t>
            </a:r>
          </a:p>
          <a:p>
            <a:r>
              <a:rPr lang="en-US" b="1"/>
              <a:t>State example:</a:t>
            </a:r>
            <a:r>
              <a:rPr lang="en-US"/>
              <a:t> NYDFS Circular Letter No. 7 allows DFS to </a:t>
            </a:r>
            <a:r>
              <a:rPr lang="en-US" b="1"/>
              <a:t>audit and examine records</a:t>
            </a:r>
            <a:r>
              <a:rPr lang="en-US"/>
              <a:t> related to AI/ECDIS use in underwriting.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89F68-8D07-A0D7-77B6-38F13FAB7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493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06DB5-3BA5-B6B1-A1EE-5575833F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046B3D-A089-46D1-062D-62CD2E147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91BF9-6193-262C-20B0-F40FBC382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93E02-55EB-B854-C82E-EF43E7B0F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07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BFED1-A8CB-F6BC-0965-4F7F75A5F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54069-F317-88C3-7646-885ECCD17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B1ACE-7BA3-9D4B-8EB0-A9BB67DE3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64EF7-4D7C-3DB6-BE82-FF2CE6BDF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62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10324-815B-CA08-6A46-2F22AEA14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72404-5540-3EF1-1879-ADDDFC92E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1D3E4-5131-1022-EEE2-D342CFE5D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ADCB8-80FB-63BA-FDDF-5FA76B206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56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72E80-A4AC-354C-18A4-87772A41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531D3-4F37-B44A-46F5-39A6DE41BC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7511D-CB7B-DE5B-C759-7BE06EC87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ADE01-3C4D-7EEA-CEA1-2FF0AB7C9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038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E42AE-FD47-39CD-FE2A-D18B0A69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DE77A-C7EC-6464-049C-C65425FED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18055-807C-CB57-0F14-E5760DDE0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420A3-3E2B-9AEC-E235-59F65FF34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94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5F2C-6A3A-0AAE-59A4-D7686AF51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E1E2F-7807-EEFB-151E-E1CCE61AA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A6674-EB31-7D23-7A15-A02F483A4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6970E-DED9-E4AD-357A-373329290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91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B04B2-7E0D-D776-30D8-405834267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C6360-5521-BC4E-49BE-6B212863D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0B851-EBB2-C7A2-1C8B-D1DDE8608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E7781-0FBD-D788-3A6F-C3341801C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47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6C17C-E032-4ED9-0848-531777EB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32226D-96FC-ACAF-B182-97D4B2B74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64DAD-E044-C1F1-7EFC-70A7D8640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C156F-4CCC-B8E1-25CC-EE1CDE37D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2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05F96-89BA-B744-B506-5E4F30F2C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63907-01A4-91E7-862A-38E96DC89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9E25A-4115-3C26-38F6-BD3F3733A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94BA2-8094-2E54-5E35-D70A53AFD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64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695DC-AB62-5CD9-21A7-2AFEFDE2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F6CB6-C55D-A683-87B3-AB865A499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15DE4-B038-D5F2-D6C2-3A7CFC2E4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E78C7-F24D-C571-DB9A-5D7408D64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364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14797-6C0F-37D2-FB8D-7030641E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65E06-2F3D-094F-7469-84A0DD587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279A2-A750-A561-27C7-E23F0C91A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B2C60-0415-C62D-7974-ABA28116E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932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E2E8B-0F22-6456-0A97-E4569A6F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217C1-9738-A73C-F1CD-28D0500AC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48EAC-97DF-A6C4-92F1-9A9140A3D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4669D-9FBA-7FBB-FD3D-291E1B86B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883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42A99-310B-F5C9-E947-D1415AEF3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47A04-8F7B-02B6-45D4-C8F678483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686F5-F3D7-48BE-E136-91E1FD967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5D5C0-487A-57D8-1519-92339B3101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519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932A9-9FE1-F9D3-3E2A-5E5321FE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A6E22-63BA-EC7E-F52F-A42DEAB1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75562-ED27-B6CB-E6AF-72649F9FF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14E22-B805-9E30-5718-D967BBB07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13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63CA3-DA3F-BBE2-543B-37CF314F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10806-5344-4F14-7129-3FF580F56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8E40C-1BEF-60CD-79A5-BB87F2034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DA2D7-81F5-EE63-9E7D-945FF6BDB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85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E5140-D958-A338-927E-54861398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66B67-972D-C9EE-427A-930FFAAEC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FCDBD8-F8D7-7D71-BC45-1698EC28F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B3C38-A7B8-304F-0DE6-B95494BC1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250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3AC7-9A11-36E1-6893-5F6BC9EB2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CCB55-50E4-7005-B803-05859338C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26502-7D2D-E5DF-704F-7E70DB6A5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12340-DF93-16A6-A250-AD2A495F5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060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636B-A373-0647-4F2B-AAE920244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D1348E-DEA0-82B1-B722-DF2889F21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27E05-26BB-0286-2A3A-E4E4290C5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9B311-8168-9589-480B-B631ABEFD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420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9E558-203B-A687-EC10-8E2182E0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34943-AF3E-C0AC-9586-2A5D9784C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9D3AF-C0DC-840B-8F53-BFED916FA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377A7-BB5F-C763-7B16-6D1558A3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5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42D50-7A64-CAFA-03F9-ADFC167D5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7A409-FC61-B2AD-25EE-BC8F27B39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CAA89-01CB-7738-BF93-D0EA7F17E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2ADD7-19AE-30E9-8CF6-C4533F5F0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285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F0D4-D4DE-442B-9915-A8DAFFEC1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D4EEC-6581-074D-55E4-C4CDDB3B2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F133B-31C6-402A-3A47-93184CB1F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FE847-6ABA-E95B-E29F-0D86540DE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20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BFBFA-04DD-D97A-D28A-D2EAB494A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31645-04AE-4AFB-DA2F-25CC14A91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C7282-54A5-3800-E705-1497AFC83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4009C-3B93-8F5A-CFD4-538256D7E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00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390AB-1789-97D2-A3FB-3B9C3F751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ECEBE5-33C4-1F62-504E-58ADE33A8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35C54-5F6C-1D50-5242-1AF8E5D9F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5E4B6-CE11-10D8-516E-E33F94922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205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55F3F-7E1F-AE4B-73BD-5A0369CB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51A9A8-80E9-755E-A336-3027A9F71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A7ADC-25A4-7A59-D045-05D936222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3BFB9-B1E8-D139-A391-FE516942B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943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A6FD-526B-7013-97EC-698584CF7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25866-6E37-DFA8-5C31-9864BFFE8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F61E9-0E08-F766-5586-E0CB86D73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80754-3C0D-C83E-9A2A-4F445F732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09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B12D6-7E96-FD6B-10B1-DB6F7275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27C26A-4046-69A0-D04F-200ABC214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86D1F-D8EB-727A-61A8-5C314C55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5BC90-228F-2DD9-9BDC-E45D1ED2F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99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C62D0-442F-A91E-ADB8-11A882B27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4A400-D131-9553-561A-6CBD396EA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21F03-406D-113D-1E80-AC1C86D58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53B36-84B4-2EC5-5BE0-9E7E0C52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380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191B7-6308-AF6B-4888-CDB109B70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88652-215A-5812-F0BA-75370BB86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ECABE-7003-5FFE-86C8-B9B2BD17D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1210B-44D9-22A5-931A-780AD95E8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9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87647-D820-F4A5-E26C-95EFF426B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15014-B8BB-C0BD-BFCB-F7064D838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3D9F4-240F-C3BC-BB2C-E949C1535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F4415-8696-219C-2B60-4F123BD1A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8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4A21-B4AA-F27D-FD0C-7A3857CB4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9EA2E-B73B-6001-0248-7AD7EC6D4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4D831-F54E-1DC5-9852-68CDDA5EF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EA594-2ED0-352E-8799-67A0E6B2A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D7AAC-1ADF-DA26-670E-4E7602F6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20004-8036-54BF-7E69-BA87B4636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98790-9C05-A9E1-E245-7C0C6E0B2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20DB7-03D7-6F1A-2452-7B9BE746C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2EB82-24B4-4238-B481-AAABC6A87A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1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FF4B-3CDB-FB35-8291-7BCC6AFE5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5DF74-A0F5-8190-822C-1AE838C63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696A5-9DE9-3CC1-0B1B-6BCA49A1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EE339-7C0B-0A58-C35E-92FDFE6E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DFB55-CD13-C56E-9EA6-B73DFB96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0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A02A-C527-84C6-8BA9-2992FDD2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354EC-D1FC-C065-E4C5-F72E5F6FB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3398D-D1AE-6121-6E1D-DB7826F6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FE8B6-E27F-4FF4-F504-D1E0C7C3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A374-EE00-F682-5247-91B67F0E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0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338526-35CC-22A6-32E2-45728909E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68C30-0657-9E85-9578-CD5DCB915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E6A79-6A30-424D-9D09-A907DFDD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D44-04A6-DFD1-9650-39CEF7E2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7477-7F88-1906-954B-F64ACA41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2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C8CC-84A9-4D96-7080-09B0EEE1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C1711-90F5-6796-86E5-2E362FC71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C5CE-C2EE-0600-8EE1-7A3D5E6F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66B1-D2AF-C892-E9FD-03D50AD0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1577E-4B09-7708-D25B-DE37262C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2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6269-7448-C236-EE2C-357BA583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3ECA5-1C99-796E-0142-BB6A025F1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7478D-4A7E-DC47-E079-8D30C207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403BA-3B41-69CC-89C3-53A42555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AC3F1-F05B-C858-9048-1D8597D7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1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505C-05DF-649E-06FD-F59CC10B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8A27A-A363-99A2-5B3A-B33802A0B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CC428-828F-B374-6488-172717BD6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38A49-487C-D200-409D-A9D4D5F2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4B660-B416-3411-C22C-27D7AED9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9CFAC-8B03-087C-9E75-16F242FC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ACD05-58CB-B7BA-5E6F-CDDF5F93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3DDC1-7332-2EAB-64A1-3733938F6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27122-D9DD-6368-08F3-1277C8081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9D725-ED13-8FCE-19E7-DCDE97FB5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2A4D9-CF50-18A1-FE6C-58DEEC177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B93B33-44F7-3535-613A-762DC0F9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20145-AA0C-D0E9-0929-F01331A97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C203C-103C-55CE-289A-EDD6EFC9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0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521B-9169-C878-C2F9-828C1A09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02CF0-47FA-20BB-9F2B-8442AC64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2A243-9FC8-2891-18A5-A822D3F1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9A4D-F1FB-397A-6778-E4C554A0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1FCBF-23BF-BD10-7791-16DF7E67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8DCF2-722A-E74F-D38E-7DD93254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1217E-FD2E-780B-C039-F3534742A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3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544C-FFDD-DEB9-93CD-44FBF23C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2C3D-8AD2-8DB6-887A-2027FA541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D74AF-3E80-92C3-93BF-926B8AFE2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133AE-87F3-19F0-81F7-427B8313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ED4EE-B541-7738-E06F-B4FE095C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6976B-C7C6-8708-4E67-5C0D98A0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8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85D8F-8D71-586F-D20C-CB0B1F530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D9EB9-AFE2-59EB-BAE8-88FB70686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D8D7F-0A72-228C-8DCF-760B82DAD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67B8A-36DC-3583-CE46-05909224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C7BC3-BC13-38E7-7625-07FFE9F9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3C472-7E7A-AD0D-001F-EB995159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1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39AE52-AEE3-44FF-6370-E4B9544C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792B5-B439-EEE1-B368-80CC70550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61DFB-A5A4-1845-C6C3-42217B509E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0EAF0-8F3C-4A0F-9F08-11EBEA55D27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56B4C-4108-9CEE-7D4F-2328BE1C0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340B-FFFE-38D5-1FCA-CC072E64B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F7C89-7E43-4BFF-8710-94747464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shelterinsurance-my.sharepoint.com/personal/dvandyke_shelterinsurance_com/_layouts/15/onedrive.aspx?id=%2Fpersonal%2Fdvandyke%5Fshelterinsurance%5Fcom%2FDocuments%2FAI%20Governance%2FShelter%20AI%20Policy%2D%20AIP%2Dv1%2E1%2Epdf&amp;parent=%2Fpersonal%2Fdvandyke%5Fshelterinsurance%5Fcom%2FDocuments%2FAI%20Governance&amp;ga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.png"/><Relationship Id="rId7" Type="http://schemas.openxmlformats.org/officeDocument/2006/relationships/customXml" Target="../ink/ink3.xml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customXml" Target="../ink/ink5.xml"/><Relationship Id="rId5" Type="http://schemas.openxmlformats.org/officeDocument/2006/relationships/image" Target="../media/image28.png"/><Relationship Id="rId10" Type="http://schemas.openxmlformats.org/officeDocument/2006/relationships/image" Target="../media/image190.png"/><Relationship Id="rId4" Type="http://schemas.openxmlformats.org/officeDocument/2006/relationships/image" Target="../media/image26.png"/><Relationship Id="rId9" Type="http://schemas.openxmlformats.org/officeDocument/2006/relationships/customXml" Target="../ink/ink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omputer&#10;&#10;AI-generated content may be incorrect.">
            <a:extLst>
              <a:ext uri="{FF2B5EF4-FFF2-40B4-BE49-F238E27FC236}">
                <a16:creationId xmlns:a16="http://schemas.microsoft.com/office/drawing/2014/main" id="{3AA61F6B-4F05-7628-227A-0DFF45EC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D96586-4807-7E59-BAAA-3516C54E3DE2}"/>
              </a:ext>
            </a:extLst>
          </p:cNvPr>
          <p:cNvSpPr txBox="1"/>
          <p:nvPr/>
        </p:nvSpPr>
        <p:spPr>
          <a:xfrm>
            <a:off x="1353953" y="992882"/>
            <a:ext cx="42467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AI Governance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Insurers</a:t>
            </a:r>
          </a:p>
        </p:txBody>
      </p:sp>
    </p:spTree>
    <p:extLst>
      <p:ext uri="{BB962C8B-B14F-4D97-AF65-F5344CB8AC3E}">
        <p14:creationId xmlns:p14="http://schemas.microsoft.com/office/powerpoint/2010/main" val="271043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70B59-06E1-54DF-EC2E-EC981B9DA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D5743D9-EE23-8B23-AC97-8FF020B2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248CE9-A7F3-72A0-DD59-FF858C452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214BF4-AD47-2730-3535-5E39B0803AB1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EA061-3B8C-3128-0EB7-7964C6E60654}"/>
              </a:ext>
            </a:extLst>
          </p:cNvPr>
          <p:cNvSpPr txBox="1"/>
          <p:nvPr/>
        </p:nvSpPr>
        <p:spPr>
          <a:xfrm>
            <a:off x="1900053" y="961901"/>
            <a:ext cx="92390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AI is vetted, tested, and documented.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Governance – executive oversight, written program.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Controls – assess risk, validate models.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Vendors – diligence, ongoing audit.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Transparency – notify, explain decisions.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Reporting – document compliance.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83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F9186-A720-30FA-4937-F48576CE9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F257D626-9182-B49F-8A92-23278CBD9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B8D8FB-225E-4AA3-AC44-1BE47B977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A7ED2E-6620-FA41-ABA9-7E444CB3DC54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78C24-7702-9C57-9454-CD961D345E10}"/>
              </a:ext>
            </a:extLst>
          </p:cNvPr>
          <p:cNvSpPr txBox="1"/>
          <p:nvPr/>
        </p:nvSpPr>
        <p:spPr>
          <a:xfrm>
            <a:off x="1900053" y="961901"/>
            <a:ext cx="92390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Governance.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Program = the system.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Policy = the rules.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3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F846A2-0BFC-AEBC-3DCA-F3209FA1E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661310FC-8DF9-0825-A74A-CD10C8113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1AEB9-1247-C412-8025-D6039EADA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A755-D8A6-A0B8-EDC7-FD569B591384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33A94-6CED-1965-9E80-F1EDC72981DA}"/>
              </a:ext>
            </a:extLst>
          </p:cNvPr>
          <p:cNvSpPr txBox="1"/>
          <p:nvPr/>
        </p:nvSpPr>
        <p:spPr>
          <a:xfrm>
            <a:off x="1900053" y="961901"/>
            <a:ext cx="923900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Governance.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Program = the system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Policies, standards, and procedures;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dopted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by senior leadership, and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reported to a Board‑designated committee.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Policy = the rules.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4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13445-0BC1-C35D-A91B-E2DFEE37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2146797-765C-150F-B7A3-AC0A5E87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DC2015-5F1E-2A21-5084-286A810FF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ECD47E-A816-FDD1-EA57-874EAF69B09D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BCAED-4C59-CCC3-0FC4-E353CBB6EFDC}"/>
              </a:ext>
            </a:extLst>
          </p:cNvPr>
          <p:cNvSpPr txBox="1"/>
          <p:nvPr/>
        </p:nvSpPr>
        <p:spPr>
          <a:xfrm>
            <a:off x="1900053" y="961901"/>
            <a:ext cx="92390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Governance.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Program = the system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1BEF0-F1B2-0B43-C475-1DACECE38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94" y="757620"/>
            <a:ext cx="6050758" cy="53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70AFA-1F5C-BBDD-353D-AF723E28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FF01B4C9-EE08-BF48-CDF9-038D75D49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FD29E0-1F9B-B62D-3BD8-D05D9B511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2503B-D960-5CCF-7119-ACD8ECA170DF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C98036-8F1B-48CA-FCFE-C1DF26D199CA}"/>
              </a:ext>
            </a:extLst>
          </p:cNvPr>
          <p:cNvSpPr txBox="1"/>
          <p:nvPr/>
        </p:nvSpPr>
        <p:spPr>
          <a:xfrm>
            <a:off x="1900053" y="961901"/>
            <a:ext cx="92390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Governance.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Program = the system.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Policy = the rules.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31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D4C557-8834-4B6E-5670-93E97CA40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1674867D-62AD-AF57-4DD4-F29876F94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4601BC-3C5D-B94D-AC95-44954D70B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D106F-20B3-648E-05E7-1573A433FA8E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4121A-2590-AFA4-2713-370CE1103C46}"/>
              </a:ext>
            </a:extLst>
          </p:cNvPr>
          <p:cNvSpPr txBox="1"/>
          <p:nvPr/>
        </p:nvSpPr>
        <p:spPr>
          <a:xfrm>
            <a:off x="1900053" y="961901"/>
            <a:ext cx="92390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Governance.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Program = the system.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 Policy = the rules.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10BE5AA2-8427-7D75-B28C-0CFCB5C51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128" y="1523108"/>
            <a:ext cx="5906324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58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AA940-25FC-4F97-79DD-524A47705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170617C-4694-0CB9-62A6-431F6A5E9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F5BBF6-BC08-600E-A7C0-6279262D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BAA2E-2EBB-A97A-EB9E-55C862CA35A2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0EF7F-E8B4-1154-2F5D-2E02C2D56EE2}"/>
              </a:ext>
            </a:extLst>
          </p:cNvPr>
          <p:cNvSpPr txBox="1"/>
          <p:nvPr/>
        </p:nvSpPr>
        <p:spPr>
          <a:xfrm>
            <a:off x="1900053" y="961901"/>
            <a:ext cx="92390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79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A38EF-8242-82F3-C4C4-5329E093A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B1746751-131E-A965-2E74-67E220B0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6BBCED-2373-546B-8981-1CC4BD2F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4E0B06-820C-CE67-A98A-87345ECBD463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29F90-AB52-C7B8-B5C2-89F7A7769CA8}"/>
              </a:ext>
            </a:extLst>
          </p:cNvPr>
          <p:cNvSpPr txBox="1"/>
          <p:nvPr/>
        </p:nvSpPr>
        <p:spPr>
          <a:xfrm>
            <a:off x="1900053" y="961901"/>
            <a:ext cx="923900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142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F43FD-35E0-18DD-BE0F-670B99019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399070F8-5ED5-C152-5084-76297F796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25415E-E3DA-262A-F03C-DF26E367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1106B-54E0-845D-A6A6-227CFDD3F2A3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A5C387-B48B-8452-94CC-FC8E41D34F6F}"/>
              </a:ext>
            </a:extLst>
          </p:cNvPr>
          <p:cNvSpPr txBox="1"/>
          <p:nvPr/>
        </p:nvSpPr>
        <p:spPr>
          <a:xfrm>
            <a:off x="1900053" y="961901"/>
            <a:ext cx="92390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purpose &amp; context.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risk tier.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5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88794-0C2F-406C-A4F0-A48D245E5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408D437-7AF2-C9C5-9CDC-9C2FD0AF9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602EC5-AE5C-E3F7-B020-E6CF3BCF4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1B901-AC6C-B2BE-E9FD-5E2335A1F96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ABDE2-0575-F655-7923-488EEF66310B}"/>
              </a:ext>
            </a:extLst>
          </p:cNvPr>
          <p:cNvSpPr txBox="1"/>
          <p:nvPr/>
        </p:nvSpPr>
        <p:spPr>
          <a:xfrm>
            <a:off x="1900053" y="961901"/>
            <a:ext cx="92390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purpose &amp; context.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risk tier.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01619-2FFF-50A1-D05D-0D6BB70DD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935" y="1181100"/>
            <a:ext cx="5256948" cy="4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940A1-F031-DC0F-5665-C468622CD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28CD665C-D280-7840-434C-5A41C3C5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BAA4CB-D346-B9F2-501D-2ACFA0519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32243-45A6-2AB6-78C5-301C50CF0966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5160107-CA84-900C-F681-AA4275E70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16" y="104311"/>
            <a:ext cx="7116168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42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0BFB-5594-D5AD-3013-125915CE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758F027-7ED9-190B-A18C-227B939C3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12FB35-E2C0-D705-AF7B-EC35F8A4042A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B699F-D2D8-2547-C77B-4922652DAEE3}"/>
              </a:ext>
            </a:extLst>
          </p:cNvPr>
          <p:cNvSpPr txBox="1"/>
          <p:nvPr/>
        </p:nvSpPr>
        <p:spPr>
          <a:xfrm>
            <a:off x="451397" y="286970"/>
            <a:ext cx="92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AI Risk Assessment Tests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98E8A-2FFB-2738-80BA-ED9B3615FD93}"/>
              </a:ext>
            </a:extLst>
          </p:cNvPr>
          <p:cNvSpPr txBox="1"/>
          <p:nvPr/>
        </p:nvSpPr>
        <p:spPr>
          <a:xfrm>
            <a:off x="1461744" y="866328"/>
            <a:ext cx="980154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 RMF Alignment: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Follows the NIST RMF steps: Categorize, Select &amp; Implement, Assess, Authorize, Monitor. 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AI Act Posture: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Assesses risk management, data governance, documentation, transparency, human oversight, and robustness per EU AI Act requirements. 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× Severity (3×3 Matrix)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a 3×3 scale for Probability (P) and Severity (S), calculates Overall Risk as P×S (range 1–9). Example: P=2, S=3 ⇒ Overall Risk = 6/9 (~66.7%).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Risk Categories (Categorical View):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Each category is scored for Probability and Severity, then multiplied for a risk score. 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Overall Risk Score: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Averages normalized results from the above methods to produce a single overall risk score.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9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4AE62-868B-200D-4C0C-13836BF54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5DA61C1-00B4-20F4-272F-6EDAA9D6D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84D84C-5C78-6705-2587-FD5231E6A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63B786-70E1-CC5F-7606-C4975D20C2C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C9BC5-4583-2DBC-2B11-C666D849A7E3}"/>
              </a:ext>
            </a:extLst>
          </p:cNvPr>
          <p:cNvSpPr txBox="1"/>
          <p:nvPr/>
        </p:nvSpPr>
        <p:spPr>
          <a:xfrm>
            <a:off x="1900053" y="961901"/>
            <a:ext cx="92390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purpose &amp; context.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risk tier.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2E017-0CA0-9B12-21E5-D6BBE624A377}"/>
              </a:ext>
            </a:extLst>
          </p:cNvPr>
          <p:cNvSpPr txBox="1"/>
          <p:nvPr/>
        </p:nvSpPr>
        <p:spPr>
          <a:xfrm>
            <a:off x="7188966" y="1701800"/>
            <a:ext cx="3684814" cy="2677656"/>
          </a:xfrm>
          <a:prstGeom prst="rect">
            <a:avLst/>
          </a:prstGeom>
          <a:solidFill>
            <a:srgbClr val="278F9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  <a:p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Nature of decisions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 harm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Human involvement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Transparency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Third-Party reliance </a:t>
            </a:r>
          </a:p>
        </p:txBody>
      </p:sp>
    </p:spTree>
    <p:extLst>
      <p:ext uri="{BB962C8B-B14F-4D97-AF65-F5344CB8AC3E}">
        <p14:creationId xmlns:p14="http://schemas.microsoft.com/office/powerpoint/2010/main" val="351398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C0B1E-6637-0B05-D604-1B0A8ACC4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AF8A6626-33A3-B1AD-42D3-222ADD54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E0DCBB-D69B-4F6D-8342-5B8502BF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A84A0-DF72-477F-FBF6-B4D776CD64F6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623EA-82E8-3379-5DFE-E272AD8CC59F}"/>
              </a:ext>
            </a:extLst>
          </p:cNvPr>
          <p:cNvSpPr txBox="1"/>
          <p:nvPr/>
        </p:nvSpPr>
        <p:spPr>
          <a:xfrm>
            <a:off x="1643062" y="795634"/>
            <a:ext cx="9266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“human in the loop” is considered a risk control only if the human has </a:t>
            </a:r>
            <a:r>
              <a:rPr lang="en-US" sz="32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32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override the AI.</a:t>
            </a:r>
          </a:p>
        </p:txBody>
      </p:sp>
      <p:pic>
        <p:nvPicPr>
          <p:cNvPr id="5" name="Picture 4" descr="A person sitting at a table with a robot&#10;&#10;AI-generated content may be incorrect.">
            <a:extLst>
              <a:ext uri="{FF2B5EF4-FFF2-40B4-BE49-F238E27FC236}">
                <a16:creationId xmlns:a16="http://schemas.microsoft.com/office/drawing/2014/main" id="{A83DF23C-2B18-2D2A-35CE-88718F32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61" y="2365294"/>
            <a:ext cx="6207255" cy="5112389"/>
          </a:xfrm>
          <a:prstGeom prst="rect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186634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73C25-711C-2AE0-E448-AE08D02F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7E628DD2-A22F-ED57-74F3-7957CA60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EBD05B-A67A-A7A4-68F7-5B40A5726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8A5593-B239-2DE6-887C-FB4A3793A709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383B0-AD1E-7863-4136-238E461D1C0D}"/>
              </a:ext>
            </a:extLst>
          </p:cNvPr>
          <p:cNvSpPr txBox="1"/>
          <p:nvPr/>
        </p:nvSpPr>
        <p:spPr>
          <a:xfrm>
            <a:off x="1900053" y="961901"/>
            <a:ext cx="92390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purpose &amp; context.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risk tier.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84A2C-9A01-33A7-6F69-62FED06E9630}"/>
              </a:ext>
            </a:extLst>
          </p:cNvPr>
          <p:cNvSpPr txBox="1"/>
          <p:nvPr/>
        </p:nvSpPr>
        <p:spPr>
          <a:xfrm>
            <a:off x="7188966" y="1701800"/>
            <a:ext cx="3684814" cy="2677656"/>
          </a:xfrm>
          <a:prstGeom prst="rect">
            <a:avLst/>
          </a:prstGeom>
          <a:solidFill>
            <a:srgbClr val="278F9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  <a:p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Nature of decisions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 harm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Human involvement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Transparency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Third-Party reliance </a:t>
            </a:r>
          </a:p>
        </p:txBody>
      </p:sp>
    </p:spTree>
    <p:extLst>
      <p:ext uri="{BB962C8B-B14F-4D97-AF65-F5344CB8AC3E}">
        <p14:creationId xmlns:p14="http://schemas.microsoft.com/office/powerpoint/2010/main" val="2062473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0CA616-935D-4978-2780-8DA99460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D89DF8A8-0404-AD1B-81B6-F956EFF6B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AB6171-8D12-C04C-DEB0-C2C87A923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CBEA2-64CF-2EE4-00B8-16F1D5EC041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6D99A-EC75-D37B-89FE-1A82DB0A30CE}"/>
              </a:ext>
            </a:extLst>
          </p:cNvPr>
          <p:cNvSpPr txBox="1"/>
          <p:nvPr/>
        </p:nvSpPr>
        <p:spPr>
          <a:xfrm>
            <a:off x="1900052" y="961901"/>
            <a:ext cx="9595261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- internal, third-party, synthetic.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- accuracy, completeness, consistency.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 testing - metrics, sampling, remediation.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- access, integrity, retention.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 - data dictionaries, lineage, metadata.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7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0859A-704C-2313-0726-643C5D59B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16908D4A-467B-DF99-D803-077F0A4A2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B19860-6BFA-6916-EF69-34A65F2CC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F48AC-2F2F-51E8-8FE1-7F457916C2D4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FF3DE-C062-BE5F-472A-D4BFE9F0AB6E}"/>
              </a:ext>
            </a:extLst>
          </p:cNvPr>
          <p:cNvSpPr txBox="1"/>
          <p:nvPr/>
        </p:nvSpPr>
        <p:spPr>
          <a:xfrm>
            <a:off x="1900053" y="961901"/>
            <a:ext cx="923900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Controls.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– accuracy, reliability, error rates.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Fairness – disparate impact testing, protected classes.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– monitor, re-test, recalibrate.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Remediation – document corrective actions. 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4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2DB45-4D23-D3C4-AC84-20F2E275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85943C87-3EE6-EC73-E6F2-B31BFFF9A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399B87-F840-6851-AADF-381211DB5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0C46F-5FB8-CC1D-9C62-DB9B9C9C3346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8BF6BA-A649-4865-6CAF-F114ECEC087C}"/>
              </a:ext>
            </a:extLst>
          </p:cNvPr>
          <p:cNvSpPr txBox="1"/>
          <p:nvPr/>
        </p:nvSpPr>
        <p:spPr>
          <a:xfrm>
            <a:off x="1900053" y="961901"/>
            <a:ext cx="92390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Vendors.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AutoShape 2" descr="Image of ">
            <a:extLst>
              <a:ext uri="{FF2B5EF4-FFF2-40B4-BE49-F238E27FC236}">
                <a16:creationId xmlns:a16="http://schemas.microsoft.com/office/drawing/2014/main" id="{20E5BBD2-0BD1-201E-402C-EDC9350389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3CC3C-FB9B-9F30-9A39-9CE605DC0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778" y="2417523"/>
            <a:ext cx="4039643" cy="4039643"/>
          </a:xfrm>
          <a:prstGeom prst="rect">
            <a:avLst/>
          </a:prstGeom>
          <a:effectLst>
            <a:softEdge rad="571500"/>
          </a:effectLst>
        </p:spPr>
      </p:pic>
    </p:spTree>
    <p:extLst>
      <p:ext uri="{BB962C8B-B14F-4D97-AF65-F5344CB8AC3E}">
        <p14:creationId xmlns:p14="http://schemas.microsoft.com/office/powerpoint/2010/main" val="1846139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74E56-CABE-5A88-22CA-EA9EEF183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213A1579-6870-9CD1-C398-42965C00D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49F7F5-CB51-918A-0A49-FEEFDBBA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9D873-28BE-2362-35CC-B6402B7A83C1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5D7E4-429A-9D82-B50A-5E8690031C2C}"/>
              </a:ext>
            </a:extLst>
          </p:cNvPr>
          <p:cNvSpPr txBox="1"/>
          <p:nvPr/>
        </p:nvSpPr>
        <p:spPr>
          <a:xfrm>
            <a:off x="1900053" y="961901"/>
            <a:ext cx="92390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Vendors.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Due Diligence.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Contract Obligations.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Monitoring.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33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682F43-E433-37A8-3C2C-1EA4E40D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E4AA536-75CB-B920-5120-87961E8FD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B3273C-8355-22CB-569E-6AD3BC6EF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3FBFD-9024-C504-E7E3-E60C3668936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C3CA21-4FD1-61A9-7A31-D260EA5BDF77}"/>
              </a:ext>
            </a:extLst>
          </p:cNvPr>
          <p:cNvSpPr txBox="1"/>
          <p:nvPr/>
        </p:nvSpPr>
        <p:spPr>
          <a:xfrm>
            <a:off x="1900053" y="961901"/>
            <a:ext cx="923900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Vendors.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Due Diligence.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Contract Obligations.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rights.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with legal standards.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 with regulatory exams.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Monitoring.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08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C6499B-411D-0AD9-437E-7ACAECA9C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B17330C6-2321-2C25-4047-DF213B074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7DEEE3-E02A-C0F7-0946-2B47EC92B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A7C4A4-4BBD-72B9-39B4-3C04113B0921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BA9495-72BE-1687-6293-2CE518B948B5}"/>
              </a:ext>
            </a:extLst>
          </p:cNvPr>
          <p:cNvSpPr txBox="1"/>
          <p:nvPr/>
        </p:nvSpPr>
        <p:spPr>
          <a:xfrm>
            <a:off x="1900053" y="961901"/>
            <a:ext cx="92390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Transparency.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5961B-B938-B60D-DA00-8660D5218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709" y="2342165"/>
            <a:ext cx="4227534" cy="4227534"/>
          </a:xfrm>
          <a:prstGeom prst="rect">
            <a:avLst/>
          </a:prstGeom>
          <a:effectLst>
            <a:softEdge rad="609600"/>
          </a:effectLst>
        </p:spPr>
      </p:pic>
    </p:spTree>
    <p:extLst>
      <p:ext uri="{BB962C8B-B14F-4D97-AF65-F5344CB8AC3E}">
        <p14:creationId xmlns:p14="http://schemas.microsoft.com/office/powerpoint/2010/main" val="53346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D19C6-A9A2-2D5D-CB6D-717C97599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F0534C9-07A3-1168-3522-5955A8F77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3D29D8-D998-944F-E9E1-B417A0B0F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6E1FF-C7F4-BF11-C8DD-C156F34EFF59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EE7D4-3016-5D50-2C79-D243C4B5D21A}"/>
              </a:ext>
            </a:extLst>
          </p:cNvPr>
          <p:cNvSpPr txBox="1"/>
          <p:nvPr/>
        </p:nvSpPr>
        <p:spPr>
          <a:xfrm>
            <a:off x="1900053" y="961901"/>
            <a:ext cx="92390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Rules.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202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9F41E0-E97B-FA82-0FBB-9D2F43697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1000B595-A0B2-3C0A-85E9-68FCA631C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A64E5-3FFB-673F-B227-74AC4C9EE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BBE78-AF2C-97EA-2520-1EA780E6D8AB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305E2-3233-E8FA-3781-F1D6AB02807B}"/>
              </a:ext>
            </a:extLst>
          </p:cNvPr>
          <p:cNvSpPr txBox="1"/>
          <p:nvPr/>
        </p:nvSpPr>
        <p:spPr>
          <a:xfrm>
            <a:off x="1900053" y="961901"/>
            <a:ext cx="92390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Transparency.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Notice.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Explanation.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73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BD9416-DC2C-1407-24A6-D7F7840C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A0EE9C78-C22F-3070-F24D-B98CC644C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880A1D-D6BD-DEFE-98C9-FDBC3E287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5D44C-7DFB-DA72-9E1C-44DFEC4827AE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3D9A-2ADA-5C5B-42F2-2560E4B974FA}"/>
              </a:ext>
            </a:extLst>
          </p:cNvPr>
          <p:cNvSpPr txBox="1"/>
          <p:nvPr/>
        </p:nvSpPr>
        <p:spPr>
          <a:xfrm>
            <a:off x="1900053" y="961901"/>
            <a:ext cx="9239002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Transparency.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Notice.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lvl="2"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and procedures providing notice to impacted consumers that AI systems are in use and access to information based on materiality of the impact. </a:t>
            </a:r>
          </a:p>
          <a:p>
            <a:pPr lvl="2" algn="just"/>
            <a:r>
              <a:rPr lang="en-US" sz="2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NAIC Model Bulletin: Use of Artificial Intelligence Systems by Insurers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Explanation.</a:t>
            </a: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67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98637-1D50-63B8-7725-222D04F18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9B4E7E4F-26C8-C2EE-E91B-CE8F4B058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B3DDED-636B-2859-4578-50CCF5DB7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D3F371-58EC-8C8F-69A7-E2E018FFCB0E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C666F-EFF6-5C6D-40DA-2FD38B8EA42E}"/>
              </a:ext>
            </a:extLst>
          </p:cNvPr>
          <p:cNvSpPr txBox="1"/>
          <p:nvPr/>
        </p:nvSpPr>
        <p:spPr>
          <a:xfrm>
            <a:off x="1900053" y="961901"/>
            <a:ext cx="923900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Transparency.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Notice.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Explanation.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what happened and why.</a:t>
            </a:r>
          </a:p>
          <a:p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36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2262F-AA94-5EBC-5369-BC66A1D2D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3B273F94-F95E-9F98-7D17-DA23759C6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07EE0F-1AEB-9EC7-8B9E-21FFAECE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B3616-1256-7B29-BAA7-A0B9343E3526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C048A-0AF9-F6CA-FB80-FDB1FE2AE14C}"/>
              </a:ext>
            </a:extLst>
          </p:cNvPr>
          <p:cNvSpPr txBox="1"/>
          <p:nvPr/>
        </p:nvSpPr>
        <p:spPr>
          <a:xfrm>
            <a:off x="1900053" y="961901"/>
            <a:ext cx="92390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Reporting.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43CD3-CCD0-CB45-4FC7-CB15CF865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443" y="2322940"/>
            <a:ext cx="4002066" cy="4002066"/>
          </a:xfrm>
          <a:prstGeom prst="rect">
            <a:avLst/>
          </a:prstGeom>
          <a:effectLst>
            <a:softEdge rad="609600"/>
          </a:effectLst>
        </p:spPr>
      </p:pic>
    </p:spTree>
    <p:extLst>
      <p:ext uri="{BB962C8B-B14F-4D97-AF65-F5344CB8AC3E}">
        <p14:creationId xmlns:p14="http://schemas.microsoft.com/office/powerpoint/2010/main" val="3238477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9D6A25-F3A3-A75F-0956-D84937A4E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D8EC2B3F-919A-D2A7-F339-939CA1D49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F66EBD-FABC-5493-1B9E-E44126451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F763D-CDAD-B1D8-11B5-BFDCD41AE3F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A8CC7-23A2-7A3A-D0CA-7102DA9595C1}"/>
              </a:ext>
            </a:extLst>
          </p:cNvPr>
          <p:cNvSpPr txBox="1"/>
          <p:nvPr/>
        </p:nvSpPr>
        <p:spPr>
          <a:xfrm>
            <a:off x="1900053" y="961901"/>
            <a:ext cx="92390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Reporting.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Documentation.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Attestation.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Exams.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11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3104EE-E343-0A91-0DB8-61785B14A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DF1EDFB2-0DB7-339C-28F4-4C1A32306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842AA1-5FF8-5F9D-73F8-B3DDB5790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933DE-A8DA-C4A5-B2D2-DA9522A7F6E9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B5FC6-F7CB-AEB0-F980-9D32A9AB6C36}"/>
              </a:ext>
            </a:extLst>
          </p:cNvPr>
          <p:cNvSpPr txBox="1"/>
          <p:nvPr/>
        </p:nvSpPr>
        <p:spPr>
          <a:xfrm>
            <a:off x="1900053" y="961901"/>
            <a:ext cx="923900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Reporting.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Documentation.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Attestation.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Exams.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NAIC Draft AI Systems Evaluation Tool. 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53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C9A22-4C55-CCA2-F6F6-EE2B7E05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25F35894-709D-B488-7651-37D6E7A7C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324203-4467-6F95-6D9D-60778DE60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C05A0-4EE5-93F5-F4CC-C6D10B6F5B26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60038-19F9-0F30-7273-EC813CE58899}"/>
              </a:ext>
            </a:extLst>
          </p:cNvPr>
          <p:cNvSpPr txBox="1"/>
          <p:nvPr/>
        </p:nvSpPr>
        <p:spPr>
          <a:xfrm>
            <a:off x="1900053" y="961901"/>
            <a:ext cx="9239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NAIC Draft AI Systems Evaluation Tool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Exhibit A —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and location of AI models across operations and any related complaints.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33343-1823-D25B-F7FA-16A9659F8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285" y="2952463"/>
            <a:ext cx="9002381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11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2F9857-CD35-FD98-B69B-78B5EC31F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AAC33BA-03F1-8456-949F-760796E9E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5F3B62-7649-1DB0-9BB7-0AFB1496C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89725-4871-D669-BCED-EBF7857041A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11CFE-E3A3-A5F2-5AA7-F7A70429B84B}"/>
              </a:ext>
            </a:extLst>
          </p:cNvPr>
          <p:cNvSpPr txBox="1"/>
          <p:nvPr/>
        </p:nvSpPr>
        <p:spPr>
          <a:xfrm>
            <a:off x="1900053" y="961901"/>
            <a:ext cx="9239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NAIC Draft AI Systems Evaluation Tool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Exhibit A —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and location of AI models across operations and any related complaints. </a:t>
            </a:r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4F516D-51A5-E0A5-B58E-7807740B3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338" y="3147732"/>
            <a:ext cx="5194276" cy="29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04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424E-63D2-4500-DF75-6D90D9C1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C406D3B-E5A9-3CCB-E6B9-EED1E1F7E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1A077B-5CB2-7227-A32E-FC8DC0D58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D626CF-01C0-C866-066C-B509FDAEAC9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7FFF5-F68F-B9A3-E2B8-A7AD39924D3D}"/>
              </a:ext>
            </a:extLst>
          </p:cNvPr>
          <p:cNvSpPr txBox="1"/>
          <p:nvPr/>
        </p:nvSpPr>
        <p:spPr>
          <a:xfrm>
            <a:off x="1900052" y="961901"/>
            <a:ext cx="94313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NAIC Draft AI Systems Evaluation Tool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Exhibit B —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governance checklist: policy ownership, Board reporting, testing/monitoring, human‑in‑the‑loop, vendor/open‑source oversight, ERM/ORSA, and financial reporting.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86FF0-93AA-995C-C8BF-C4436C532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673" y="3316749"/>
            <a:ext cx="8240275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E26BC0-7063-E5D9-489C-9EDDFE0B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7289F6F7-16DC-F84A-B131-E2BACFE39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0E685B-5BEB-7D34-CD9B-B8A21F278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15293-9D06-226B-7FE6-FD3CC2E6BEC2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890ED-9B0A-38AF-3895-110CB179F7E2}"/>
              </a:ext>
            </a:extLst>
          </p:cNvPr>
          <p:cNvSpPr txBox="1"/>
          <p:nvPr/>
        </p:nvSpPr>
        <p:spPr>
          <a:xfrm>
            <a:off x="1900052" y="961901"/>
            <a:ext cx="94313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NAIC Draft AI Systems Evaluation Tool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Exhibit B —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governance checklist: policy ownership, Board reporting, testing/monitoring, human‑in‑the‑loop, vendor/open‑source oversight, ERM/ORSA, and financial reporting.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01A9E-1CC6-1F1E-CF72-104BF969F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1" y="3926542"/>
            <a:ext cx="9166430" cy="19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ED7E8-D12C-1E47-C8CB-84B509EA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E0302C17-BFFD-4B58-FFEB-8B2DD789E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62CE36-2A37-D1BF-B5CE-20A3DFC3F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FAD47-EA72-7745-B83A-364E0223A21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55C538-586A-04AC-C92A-4E293AC889EC}"/>
              </a:ext>
            </a:extLst>
          </p:cNvPr>
          <p:cNvSpPr txBox="1"/>
          <p:nvPr/>
        </p:nvSpPr>
        <p:spPr>
          <a:xfrm>
            <a:off x="1900053" y="961901"/>
            <a:ext cx="92390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Rules.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AI follows the rules already in place.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AFF37-B54C-632E-26D6-DC195B6C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118" y="2017733"/>
            <a:ext cx="3612715" cy="3612715"/>
          </a:xfrm>
          <a:prstGeom prst="rect">
            <a:avLst/>
          </a:prstGeom>
          <a:effectLst>
            <a:softEdge rad="571500"/>
          </a:effectLst>
        </p:spPr>
      </p:pic>
    </p:spTree>
    <p:extLst>
      <p:ext uri="{BB962C8B-B14F-4D97-AF65-F5344CB8AC3E}">
        <p14:creationId xmlns:p14="http://schemas.microsoft.com/office/powerpoint/2010/main" val="4205623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872D08-603E-94C9-630D-C0026931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BA93A5EE-B37C-462B-5522-AC60DA5E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AFF201-FCC0-1A40-B0B5-F725601C0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DDD4C-9B85-9609-ACD1-2C094558699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A76EB0-26E1-3692-953B-E645038E05C6}"/>
              </a:ext>
            </a:extLst>
          </p:cNvPr>
          <p:cNvSpPr txBox="1"/>
          <p:nvPr/>
        </p:nvSpPr>
        <p:spPr>
          <a:xfrm>
            <a:off x="1900053" y="961901"/>
            <a:ext cx="92390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NAIC Draft AI Systems Evaluation Tool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Exhibit C —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high‑risk model details: model purpose, risk classification, testing cadence/results, compliance reviews, and any regulatory actions.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7DDC9-0882-B4ED-B923-D48F44AFC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444" y="3354084"/>
            <a:ext cx="8030064" cy="32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25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B9400-1C92-7692-E645-6AC7D8F8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F03A1388-B1E2-0A12-0DD5-448BE880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AD5C21-CD1E-24DB-09A8-05E3EE2F5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C1C21-43BD-9ACF-ED9C-810D3CAE7E77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6AFFA-82CF-43B3-F071-8DDD6BB50CA3}"/>
              </a:ext>
            </a:extLst>
          </p:cNvPr>
          <p:cNvSpPr txBox="1"/>
          <p:nvPr/>
        </p:nvSpPr>
        <p:spPr>
          <a:xfrm>
            <a:off x="1900053" y="961901"/>
            <a:ext cx="9239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NAIC Draft AI Systems Evaluation Tool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Exhibit D —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transparency: which data elements are used, how they’re used, and source.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6DFCF-1B00-5804-A3AE-B6D6F0F5C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918" y="2496833"/>
            <a:ext cx="5620534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09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3EDB5-B599-2D26-F048-832ED99F5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31331E0-1EA4-CFFD-5101-50D63A296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C929F-BED8-ED45-31C2-A1DE9BA81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3429B-E1CB-B866-818A-D5863490AE5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8E58F-E9EA-3E5F-C3AE-6617D76DF5D4}"/>
              </a:ext>
            </a:extLst>
          </p:cNvPr>
          <p:cNvSpPr txBox="1"/>
          <p:nvPr/>
        </p:nvSpPr>
        <p:spPr>
          <a:xfrm>
            <a:off x="1900053" y="961901"/>
            <a:ext cx="923900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Recap.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Governance – executive oversight, written program.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Controls – assess risk, validate models.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Vendors – diligence, ongoing audit.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Transparency – notify, explain decisions.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Reporting – document compliance.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0FBBFD-17A8-DF2C-722D-0C47BA398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514" y="4446164"/>
            <a:ext cx="2455842" cy="2455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5DA05-B596-8A0B-9454-AEB15EA14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461" y="4431169"/>
            <a:ext cx="2543857" cy="254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3463AE-9288-B5D6-B8AB-91DFC4BBA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206" y="4402156"/>
            <a:ext cx="2543858" cy="2543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6F6B0-6A6C-334C-9735-5DDC298FF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523" y="4315125"/>
            <a:ext cx="2656068" cy="2659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05A772-174D-B867-3F14-1C6D6436B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3485" y="4286115"/>
            <a:ext cx="2659901" cy="26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8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BAA48C-802A-0A6E-3BD3-B164A0FA6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B3A5D22-D0DA-6F15-CD1E-B332C24A8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862CFC-7C56-E877-1BF3-1DBD909F8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D2ED8-D0CD-84DA-D2F1-A16E19913D4F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3D3DC-F813-EEBE-3342-3764F9E646D9}"/>
              </a:ext>
            </a:extLst>
          </p:cNvPr>
          <p:cNvSpPr txBox="1"/>
          <p:nvPr/>
        </p:nvSpPr>
        <p:spPr>
          <a:xfrm>
            <a:off x="1900053" y="961901"/>
            <a:ext cx="92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Let’s Do it!</a:t>
            </a:r>
          </a:p>
        </p:txBody>
      </p:sp>
    </p:spTree>
    <p:extLst>
      <p:ext uri="{BB962C8B-B14F-4D97-AF65-F5344CB8AC3E}">
        <p14:creationId xmlns:p14="http://schemas.microsoft.com/office/powerpoint/2010/main" val="3001893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C136D-F8DE-0AD1-8261-DFCA43E82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FF93F6F2-1024-CE29-41A4-FF0E14246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F5C692-9013-8093-72C6-9321036E6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1E9F2-4CD4-6DE1-E283-EAA29DE1F03B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holding a tablet&#10;&#10;AI-generated content may be incorrect.">
            <a:extLst>
              <a:ext uri="{FF2B5EF4-FFF2-40B4-BE49-F238E27FC236}">
                <a16:creationId xmlns:a16="http://schemas.microsoft.com/office/drawing/2014/main" id="{FBF10AC4-C6B0-0AD0-12B7-394FC691F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D27EF-8A8D-963C-3040-B0806DEB0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29" y="622875"/>
            <a:ext cx="5544324" cy="225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A81370-5FE3-12AC-9176-32EEDA86BE56}"/>
              </a:ext>
            </a:extLst>
          </p:cNvPr>
          <p:cNvSpPr txBox="1"/>
          <p:nvPr/>
        </p:nvSpPr>
        <p:spPr>
          <a:xfrm>
            <a:off x="851829" y="3503489"/>
            <a:ext cx="8404261" cy="258532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ClaimPilot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AI empowers insurers to respond faster, smarter, and with greater empathy, no matter the scale of the disaster. 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ClaimPilot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AI uses advanced Large Language Models as real-time copilots, guiding staff step-by-step on what to ask and how to log information. Even non-experts can help customers effectively, ensuring claims are handled smoothly and accurately.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ClaimPilot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AI: Smoother claims. Faster recovery. Happier customers.</a:t>
            </a:r>
          </a:p>
        </p:txBody>
      </p:sp>
      <p:sp>
        <p:nvSpPr>
          <p:cNvPr id="3" name="AutoShape 2" descr="Image of ">
            <a:extLst>
              <a:ext uri="{FF2B5EF4-FFF2-40B4-BE49-F238E27FC236}">
                <a16:creationId xmlns:a16="http://schemas.microsoft.com/office/drawing/2014/main" id="{D7F81985-BAB0-E7EB-0DA7-77B1EB09F9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80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64379-4606-FE9F-3CE0-E9D0A88CA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21030122-0633-A46A-FA85-DA62B37E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AE0DE9-8552-6596-F1DD-79C90A4E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63D843-819D-E1E7-7D65-CBF70C61B758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holding a tablet&#10;&#10;AI-generated content may be incorrect.">
            <a:extLst>
              <a:ext uri="{FF2B5EF4-FFF2-40B4-BE49-F238E27FC236}">
                <a16:creationId xmlns:a16="http://schemas.microsoft.com/office/drawing/2014/main" id="{F450233D-E869-5AB9-D915-854593D1C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C9819-6E78-2F44-DEF2-AAD0EB533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29" y="622875"/>
            <a:ext cx="5544324" cy="225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67FD3-E859-E5F6-B489-A178C00A474C}"/>
              </a:ext>
            </a:extLst>
          </p:cNvPr>
          <p:cNvSpPr txBox="1"/>
          <p:nvPr/>
        </p:nvSpPr>
        <p:spPr>
          <a:xfrm>
            <a:off x="851830" y="3503489"/>
            <a:ext cx="5693350" cy="2031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Executive AI Governance Committee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AIS Program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AIS Policy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AIS Application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Vendor Risk Assessment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</a:p>
        </p:txBody>
      </p:sp>
      <p:sp>
        <p:nvSpPr>
          <p:cNvPr id="3" name="AutoShape 2" descr="Image of ">
            <a:extLst>
              <a:ext uri="{FF2B5EF4-FFF2-40B4-BE49-F238E27FC236}">
                <a16:creationId xmlns:a16="http://schemas.microsoft.com/office/drawing/2014/main" id="{175DB075-2600-1EB4-2E20-7507B77654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2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B720C-5EAA-470E-5661-71C02B4A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961D8C4E-4C17-C1D6-6005-591FEA2C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E5D97B-B78B-80DB-CEEE-A1CDF9C4C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DAC70-1216-2F46-8133-37C5C2C86083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093AF-0328-298A-F8E2-8DB34BF11C23}"/>
              </a:ext>
            </a:extLst>
          </p:cNvPr>
          <p:cNvSpPr txBox="1"/>
          <p:nvPr/>
        </p:nvSpPr>
        <p:spPr>
          <a:xfrm>
            <a:off x="1952090" y="262492"/>
            <a:ext cx="8507002" cy="66669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AIGC Approval Application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Submitted by: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Claims Department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 Vendor Name / Technology Name:</a:t>
            </a:r>
            <a:b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 /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Technologies, Inc.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the AI Technology currently enabled within our company system? If so, define the implementation Stage of the AI application (Dev, Test, Production):</a:t>
            </a:r>
            <a:b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Currently in Test environment; not yet deployed to Production.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the quantifiable result of this project? (cost savings, hours of labor, efficiencies):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162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CB1D3-41AB-3584-AECF-5FE9FAF92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FD14F93F-35D6-A3E8-A86E-900CCE752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A3F583-A25C-0DFA-BCAE-34E1FAB5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C19DF-84F9-FE6B-6DAA-E543AFE79779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B087D-169A-C68B-6D48-288218FA853E}"/>
              </a:ext>
            </a:extLst>
          </p:cNvPr>
          <p:cNvSpPr txBox="1"/>
          <p:nvPr/>
        </p:nvSpPr>
        <p:spPr>
          <a:xfrm>
            <a:off x="1952090" y="262492"/>
            <a:ext cx="8507002" cy="7930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AIGC Approval Application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Submitted by: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Claims Department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 Vendor Name / Technology Name:</a:t>
            </a:r>
            <a:b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 /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Technologies, Inc.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the AI Technology currently enabled within our company system? If so, define the implementation Stage of the AI application (Dev, Test, Production):</a:t>
            </a:r>
            <a:b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Currently in Test environment; not yet deployed to Production.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the quantifiable result of this project? (cost savings, hours of labor, efficiencies):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Estimated 40% reduction in average claim handling time during catastrophes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25% fewer escalations to Tier 2 adjusters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Improved customer satisfaction (NPS +15 points in pilot)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49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7D679-8396-6851-521A-E455BEEB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8EB3A980-174E-6A81-146C-A84F000A3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FB3A61-4FB6-1660-E019-EF58CE76A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AA8BDF-7C46-CC7F-DA43-E3086A5F9293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9F7A2-6292-1405-317E-2814E15AAC08}"/>
              </a:ext>
            </a:extLst>
          </p:cNvPr>
          <p:cNvSpPr txBox="1"/>
          <p:nvPr/>
        </p:nvSpPr>
        <p:spPr>
          <a:xfrm>
            <a:off x="1982913" y="-138200"/>
            <a:ext cx="8507002" cy="98273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List the business goals that the AI Technology supports/aligns with: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Rapid, empathetic response to catastrophe claims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Business continuity during surge events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Regulatory compliance and auditability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Improved customer experience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Detail the cost/benefit analysis where trade-offs were considered in the design of AI systems: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Chose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 for its proven disaster response workflows, scalability, and compliance features, accepting higher licensing costs for long-term labor and efficiency gains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Considered in-house development and other vendors, but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 offered the best integration with our existing claims platform and regulatory requirements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Manual-only approach rejected due to slow response and high error rates during past disasters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Are there alternatives available that do not require / include AI?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Yes: Traditional call center staffing and manual claim intake.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27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8E7581-1440-F0AF-A5A6-7B069A6BF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D02DB82-BE37-E252-A881-3F05A6397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E7B835-F4F7-664C-97BB-D58F0B4E1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4A40C-531C-A2B3-248D-FE97BA9C5FF8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56A7E-635B-0D82-DF57-E8427E766729}"/>
              </a:ext>
            </a:extLst>
          </p:cNvPr>
          <p:cNvSpPr txBox="1"/>
          <p:nvPr/>
        </p:nvSpPr>
        <p:spPr>
          <a:xfrm>
            <a:off x="1993188" y="-189570"/>
            <a:ext cx="8507002" cy="4971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and classify the internal and external risks and contributing factors (ex: technology risk, all data provided by the technology might not be accurate, there may be bias involved):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List all data assets used to train the AI (if known):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b="1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Confidential or Internal-Use Only data included? If yes, list the critical data elements/fields: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8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D77C6-C338-3B9D-05BA-26E877F18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7827FD0-E948-97E5-FCE3-FE24FAF1A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FB334B-168A-2C4C-4F26-763D6673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FD667-F08F-919B-F888-63187668D84A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4E756-4273-E6EA-92D6-24F6FAC1B9D3}"/>
              </a:ext>
            </a:extLst>
          </p:cNvPr>
          <p:cNvSpPr txBox="1"/>
          <p:nvPr/>
        </p:nvSpPr>
        <p:spPr>
          <a:xfrm>
            <a:off x="1900053" y="961901"/>
            <a:ext cx="92390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Rules.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AI follows the rules already in place.</a:t>
            </a:r>
          </a:p>
          <a:p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Fairness – unfair trade, claims, and pricing practices.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Oversight – rate and model filing, subject to exams.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Transparency – privacy and consumer notice obligations.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Security – data protection and governance requirements.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76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DA0BC-E23D-1C42-2FC4-A3D86855D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36875914-0DEC-7756-5C31-BE1D77CE1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017943-B4A3-0242-356A-FC355D199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6E3E7-0D17-82D6-0A0E-FB5E98A0E332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EBDED-EB68-B82D-37C8-E3201453C5F3}"/>
              </a:ext>
            </a:extLst>
          </p:cNvPr>
          <p:cNvSpPr txBox="1"/>
          <p:nvPr/>
        </p:nvSpPr>
        <p:spPr>
          <a:xfrm>
            <a:off x="2013736" y="-353957"/>
            <a:ext cx="8507002" cy="79298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and classify the internal and external risks and contributing factors (ex: technology risk, all data provided by the technology might not be accurate, there may be bias involved):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Technology risk: Vendor system downtime, integration failures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risk: Inaccurate or incomplete customer input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Bias risk: Potential for model bias in triage recommendations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Regulatory risk: Compliance with state/federal insurance regulations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Vendor risk: Dependency on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Technologies, Inc. for support and updates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List all data assets used to train the AI (if known):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Vendor-provided: Industry-standard, de-identified claims datasets, public disaster response data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Internal: Historical, de-identified claims data, claims manuals, internal call scripts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Confidential or Internal-Use Only data included? If yes, list the critical data elements/fields: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Yes: Policy numbers, claim details, customer contact information, loss descriptions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1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FF5AA6-3B16-0DBD-94BA-7747DE5D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B5755FE5-70DC-8E84-4A5D-446041E07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2B655EC-B83C-A3D9-60A1-518E2B551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57322-ED8B-0507-B767-C6F4D9270434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B095B-6738-718B-69B5-99DC7FB8BFFB}"/>
              </a:ext>
            </a:extLst>
          </p:cNvPr>
          <p:cNvSpPr txBox="1"/>
          <p:nvPr/>
        </p:nvSpPr>
        <p:spPr>
          <a:xfrm>
            <a:off x="2013736" y="-353957"/>
            <a:ext cx="8507002" cy="70768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List all business and/or data processes impacted or influenced by the AI application: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Catastrophe claim intake and triage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Call center staffing and workflow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Claims audit and compliance reporting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Company stakeholders &amp; departments engaged during each phase (design, development, and deployment):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Design: Claims, IT, Legal, Compliance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Development: Claims, IT, Data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Deployment: Claims Operations, Customer Service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Given the purpose of the AI and potential consequences of its use, at what points is a human required as part of the decision process?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are the considerations in the human review process?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9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C2D53-924A-0B00-D4A9-99D8AB47D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E59E6114-33EF-7D24-27B6-5517D372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F20DC0-0039-E69B-58AE-4ADACA0A5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92249-6A0C-49D9-94C0-3C58AC4F05A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F2C07-FFA6-46F1-00B5-C69AFC4BA4DE}"/>
              </a:ext>
            </a:extLst>
          </p:cNvPr>
          <p:cNvSpPr txBox="1"/>
          <p:nvPr/>
        </p:nvSpPr>
        <p:spPr>
          <a:xfrm>
            <a:off x="2024011" y="-199845"/>
            <a:ext cx="8507002" cy="4652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Given the purpose of the AI and potential consequences of its use, at what points is a human required as part of the decision process?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trained employee is using the script and entering the information.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claim decisions are reviewed by a licensed adjuster before settlement.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are the considerations in the human review process?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Ensure AI recommendations are aligned with Company policies, and legal and regulatory requirements.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Override or escalate if AI output is unclear or incomplete.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Document any manual intervention.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64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FCFB4-F664-EFF1-94AF-7AF55581C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1731D2D-33EC-DBBD-F7DF-EA4AD8758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5A0792-CE5A-BEA1-06DB-B0C619F0E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4BF38A-9594-EE99-5BC1-E6E5FFF53232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C3D95-9E22-52A9-A450-6B3CD2031DBC}"/>
              </a:ext>
            </a:extLst>
          </p:cNvPr>
          <p:cNvSpPr txBox="1"/>
          <p:nvPr/>
        </p:nvSpPr>
        <p:spPr>
          <a:xfrm>
            <a:off x="2024011" y="-199845"/>
            <a:ext cx="8507002" cy="6314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Given the purpose of the AI and potential consequences of its use, at what points is a human required as part of the decision process?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trained employee is using the script and entering the information.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claim decisions are reviewed by a licensed adjuster before settlement.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are the considerations in the human review process?</a:t>
            </a:r>
            <a:endParaRPr lang="en-US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Ensure AI recommendations are aligned with Company policies, and legal and regulatory requirements.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Override or escalate if AI output is unclear or incomplete.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Document any manual intervention.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validation activities have been performed on the AI model?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Describe the tests, audits, or evaluations conducted to ensure the model’s accuracy, reliability, and fairness.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documentation or evidence (e.g., validation reports, test results, third-party assessments) has been provided to support these validation activities?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25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D6EF2-196E-8EAD-FE98-2BC07A71E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D0273DDD-5EC3-95E2-1662-A8FA0948A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E85242-3631-3A93-C4F2-00B15B320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37433-F87A-B01E-123F-0A08753B0B41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A41A4-6CD2-A097-D911-7BE463B1C431}"/>
              </a:ext>
            </a:extLst>
          </p:cNvPr>
          <p:cNvSpPr txBox="1"/>
          <p:nvPr/>
        </p:nvSpPr>
        <p:spPr>
          <a:xfrm>
            <a:off x="2024011" y="-199845"/>
            <a:ext cx="8507002" cy="72701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validation activities have been performed on the AI model?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Describe the tests, audits, or evaluations conducted to ensure the model’s accuracy, reliability, and fairness.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documentation or evidence (e.g., validation reports, test results, third-party assessments) has been provided to support these validation activities?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Vendor-Provided Information: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Basic functional test summary, confirming that </a:t>
            </a:r>
            <a:r>
              <a:rPr lang="en-US" sz="18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 meets performance benchmarks for claim triage in their standard test environment.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Documentation included a description of the model architecture, data sets trained on, and a statement of compliance with general industry standards.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Internal Validation: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Claims Department conducted hands-on testing in a controlled pilot to evaluate accuracy, reliability, and consistency.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Internal validation reports were generated, summarizing accuracy rates, intervention frequency, and pilot outcomes.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Audit trails were maintained to document the sequence of AI recommendations and human decisions throughout the pilot.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37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F7B60-1B73-E8ED-803B-D809AA63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4FCFD343-29AF-DB9D-20D0-0948ACCD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DACCA4-ADB1-D4E2-F4B8-DCBD76A4D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E3AB8-BB21-6E47-0A61-7146068FF242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8C964-F075-F13B-46B4-9CA100211387}"/>
              </a:ext>
            </a:extLst>
          </p:cNvPr>
          <p:cNvSpPr txBox="1"/>
          <p:nvPr/>
        </p:nvSpPr>
        <p:spPr>
          <a:xfrm>
            <a:off x="451397" y="286970"/>
            <a:ext cx="92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Risk 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1B270-E939-8393-758A-A5DA2CC4579F}"/>
              </a:ext>
            </a:extLst>
          </p:cNvPr>
          <p:cNvSpPr txBox="1"/>
          <p:nvPr/>
        </p:nvSpPr>
        <p:spPr>
          <a:xfrm>
            <a:off x="1461743" y="866328"/>
            <a:ext cx="1027885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× Severity (3×3 Matrix)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a 3×3 scale for Probability (P) and Severity (S), calculates Overall Risk as P×S (range 1–9). Example: P=2, S=3 ⇒ Overall Risk = 6/9 (~66.7%).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Probability: The likelihood that a risk event will occur.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Low probability (rare or unlikely)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Moderate probability (possible, but not frequent)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High probability (likely or expected to occur)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Severity: The potential impact or consequences if the risk event occurs.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Low severity (minimal impact, easily managed)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Moderate severity (noticeable impact, may require intervention)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High severity (major impact, significant harm or regulatory exposure)</a:t>
            </a:r>
          </a:p>
          <a:p>
            <a:pPr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26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7CCD4-CB40-8135-B0E7-4BBD2C32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99474EF4-EE5C-D454-351D-D7BF9743D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CFD85F-269A-B81A-2888-94294ECC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00B7A-14CD-42EF-857F-4FDE45890827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C9A1A-2550-2800-E8B6-499AE73B5A83}"/>
              </a:ext>
            </a:extLst>
          </p:cNvPr>
          <p:cNvSpPr txBox="1"/>
          <p:nvPr/>
        </p:nvSpPr>
        <p:spPr>
          <a:xfrm>
            <a:off x="451397" y="286970"/>
            <a:ext cx="9239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AI Risk Assessment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× Severity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7D4BB-EC55-0E83-E3B7-F2722E997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68" y="1807514"/>
            <a:ext cx="9493315" cy="45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7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E7293-0C97-1F44-7B45-E6057F7B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3913D139-34B7-E6A1-FE20-8041FA41A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D09A9E-00EA-F184-1442-3D6A6D1F1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8C3825-D244-27B6-9F94-E6642D5C9033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56E6FB-CABD-3B3D-8CD3-B5A16D606C07}"/>
              </a:ext>
            </a:extLst>
          </p:cNvPr>
          <p:cNvSpPr txBox="1"/>
          <p:nvPr/>
        </p:nvSpPr>
        <p:spPr>
          <a:xfrm>
            <a:off x="451397" y="286970"/>
            <a:ext cx="9239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AI Risk Assessment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× Severity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41C32-BD47-81CD-B6B2-BBAA61B0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68" y="1807514"/>
            <a:ext cx="9493315" cy="4557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8D4048-4F08-3C27-7584-321A2FE125F5}"/>
              </a:ext>
            </a:extLst>
          </p:cNvPr>
          <p:cNvSpPr txBox="1"/>
          <p:nvPr/>
        </p:nvSpPr>
        <p:spPr>
          <a:xfrm>
            <a:off x="4253500" y="2178122"/>
            <a:ext cx="5794625" cy="3351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Technology risk: Vendor system downtime, integration failures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risk: Inaccurate or incomplete customer input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Bias risk: Potential for model bias in triage recommendations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Regulatory risk: Compliance with state/federal insurance regulations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Vendor risk: Dependency on </a:t>
            </a:r>
            <a:r>
              <a:rPr lang="en-US" kern="100" dirty="0" err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ClaimPilot</a:t>
            </a: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Technologies, Inc. for support and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836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EE4F5-B0A8-7EA4-E7A3-FA297F32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C35F15B8-0AE3-928F-AD5D-BCD971F6B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374E6D-61CB-AD5B-9FA5-ECABF79F948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6080A-8689-1C5D-62E3-5AB6A4F5E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030" y="2527109"/>
            <a:ext cx="9020970" cy="4330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295CEC-1D4D-5AB5-1BA3-331BAB87B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44324" cy="22577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56E4CB-F571-FE53-630B-2A000720C845}"/>
                  </a:ext>
                </a:extLst>
              </p14:cNvPr>
              <p14:cNvContentPartPr/>
              <p14:nvPr/>
            </p14:nvContentPartPr>
            <p14:xfrm>
              <a:off x="6964774" y="3975431"/>
              <a:ext cx="1626120" cy="896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56E4CB-F571-FE53-630B-2A000720C8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9134" y="3939791"/>
                <a:ext cx="1697760" cy="9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28D80E6-9D8F-67B9-7CE5-9252CD86EE67}"/>
                  </a:ext>
                </a:extLst>
              </p14:cNvPr>
              <p14:cNvContentPartPr/>
              <p14:nvPr/>
            </p14:nvContentPartPr>
            <p14:xfrm>
              <a:off x="14096014" y="208543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28D80E6-9D8F-67B9-7CE5-9252CD86EE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060014" y="204943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5085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E35A8-D996-B876-6D35-74ECEA6D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30C0F895-F4FD-C244-9DB2-A96FB7C59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0606B6-F494-B2B4-448B-BB0F87C343D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8E5DF-8D97-4463-7290-238D0D52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44324" cy="225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9EC26E-D34D-1629-720A-3C55DE1E04D2}"/>
              </a:ext>
            </a:extLst>
          </p:cNvPr>
          <p:cNvSpPr txBox="1"/>
          <p:nvPr/>
        </p:nvSpPr>
        <p:spPr>
          <a:xfrm>
            <a:off x="1962364" y="2619910"/>
            <a:ext cx="84761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Executive AI Governance Committee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vote?		Assess Risk.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Data Management.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Model Validation.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Vendor Diligence.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Transparency.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Reporting.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2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5E68B-BEDD-3C0C-2A5B-F825AFF5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98526E82-69AA-E0D8-F75C-99D80CF25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3E2C50-1CF0-C88E-112A-383CD2EA7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536AC-518C-FB9C-D252-3EF2D6873B27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3151A-4D06-20C5-54E0-1E4B64CB4019}"/>
              </a:ext>
            </a:extLst>
          </p:cNvPr>
          <p:cNvSpPr txBox="1"/>
          <p:nvPr/>
        </p:nvSpPr>
        <p:spPr>
          <a:xfrm>
            <a:off x="1900053" y="961901"/>
            <a:ext cx="9239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Rules.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NAIC Model Bulletin.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 AI RMF.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Laws.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Regulator Evaluation Tool.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433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07409-DA64-5704-6814-B13A53C14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3680B827-2AD5-1279-A2C0-2E41A64EC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95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BA0F0A-B2FD-1365-BAEA-CBD6B177C080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56206-210B-7B85-3902-9A5AE56F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44324" cy="2257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6BD2C-DFC9-339E-1115-30D1CC6D7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2895"/>
            <a:ext cx="5544324" cy="2400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21732-6E1B-7E08-CF9D-9C658A81E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71542"/>
            <a:ext cx="5956126" cy="5956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7E285-56A5-F49C-B16C-71755F0767E3}"/>
              </a:ext>
            </a:extLst>
          </p:cNvPr>
          <p:cNvSpPr txBox="1"/>
          <p:nvPr/>
        </p:nvSpPr>
        <p:spPr>
          <a:xfrm>
            <a:off x="459663" y="2916762"/>
            <a:ext cx="6678202" cy="313932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AutoSnap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Claims: Fast, Simple, and Secure Auto Damage Claims. Right from Your Phone!</a:t>
            </a:r>
          </a:p>
          <a:p>
            <a:pPr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Take control of your auto claim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AutoSnap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Claims, the mobile app designed for personal lines customers with vehicle damage. Just snap photos of your car, enter a few details, and let our smart technology create a repair estimate in minutes. </a:t>
            </a:r>
          </a:p>
          <a:p>
            <a:pPr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Review and accept your estimate instantly, then direct payment straight to your account, all from the palm of your hand!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729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FAD43-81A1-C437-8D74-4E4FD97E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BED4EDF5-B91D-E675-0DCC-109A2ADD0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D0E85F-1546-1C51-4B72-FA5EDAE53816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3FD10-A5A3-AE24-8AA0-FC41115A13F5}"/>
              </a:ext>
            </a:extLst>
          </p:cNvPr>
          <p:cNvSpPr txBox="1"/>
          <p:nvPr/>
        </p:nvSpPr>
        <p:spPr>
          <a:xfrm>
            <a:off x="2311686" y="-71919"/>
            <a:ext cx="8322067" cy="7175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and classify the internal and external risks and contributing factors (ex: technology risk, all data provided by the technology might not be accurate, there may be bias involved):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validation activities have been performed on the AI model?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describe the tests, audits, or evaluations conducted to ensure the model’s accuracy, reliability, and fairness.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documentation or evidence (e.g., validation reports, test results, third-party assessments) has been provided to support these validation activities?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Given the purpose of the AI and potential consequences of its use, at what points is a human required as part of the decision process?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are the considerations in the human review process?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597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085A7-1325-A3FF-BBD7-2B48D0E31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7AF314E8-C9A5-60F0-9CB7-C1554308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429984-689C-4B24-011D-A0CD72280802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2501EB-64D3-177D-E218-02D4125CC198}"/>
              </a:ext>
            </a:extLst>
          </p:cNvPr>
          <p:cNvSpPr txBox="1"/>
          <p:nvPr/>
        </p:nvSpPr>
        <p:spPr>
          <a:xfrm>
            <a:off x="2311686" y="-143838"/>
            <a:ext cx="8322067" cy="7345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and classify the internal and external risks and contributing factors (ex: technology risk, all data provided by the technology might not be accurate, there may be bias involved):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Technology Risk: Outages, bugs, or integration failures delaying claim processing.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Accuracy Risk: Photos uploaded by claimants may be unclear, incomplete, or manipulated.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Process Risk: Relies on complete and accurate information from the claimant for an accurate estimate.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Bias Risk: Inconsistent estimates for similar damage due to insufficient training data or unaddressed bias in historical claims.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Regulatory Risk: Failure to comply with insurance regulations regarding claims handling, data privacy, or payment processes.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Security Risk: Unauthorized access to claimant data or payment information due to vulnerabilities in the app or cloud infrastructure.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Vendor Risk: If third-party services (e.g., payment processors, cloud hosting) experience downtime or breaches, claims and payments may be delayed or compromised.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0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734EA-EF37-7B8C-9A75-A4D37BA7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D8F50D42-67C7-108D-8D03-3CAEE1AF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C5C27-577D-79AE-9C0F-775B32C58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5A098-BB9D-FE62-0FC5-26968F63D0F7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415B-3F2D-95EE-807A-7497AFDBBE81}"/>
              </a:ext>
            </a:extLst>
          </p:cNvPr>
          <p:cNvSpPr txBox="1"/>
          <p:nvPr/>
        </p:nvSpPr>
        <p:spPr>
          <a:xfrm>
            <a:off x="451397" y="286970"/>
            <a:ext cx="9239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AI Risk Assessment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× Severity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9DAB9-0693-7E99-CF5A-3AC2299D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68" y="1807514"/>
            <a:ext cx="9493315" cy="4557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37EADC-E2D1-CCD5-0ABD-30DD40D1D3A6}"/>
              </a:ext>
            </a:extLst>
          </p:cNvPr>
          <p:cNvSpPr txBox="1"/>
          <p:nvPr/>
        </p:nvSpPr>
        <p:spPr>
          <a:xfrm>
            <a:off x="3801437" y="1364188"/>
            <a:ext cx="6596010" cy="4616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Technology Risk: Outages, bugs, or integration failures delaying claim processing.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Accuracy Risk: Photos uploaded by claimants may be unclear, incomplete, or manipulated.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Bias Risk: Inconsistent estimates for similar damage due to insufficient training data or unaddressed bias in historical claims.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Regulatory Risk: Failure to comply with insurance regulations regarding claims handling, data privacy, or payment processes.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Security Risk: Unauthorized access to claimant data or payment information due to vulnerabilities in the app or cloud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2340171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EBBD1-47D2-D148-5D71-C7F399AA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94FF99B5-C1C0-AE3E-0342-B8329AB3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A5A0D5-0985-13C7-AD04-7DA5A7E3BFD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1F372-69B1-0F87-6055-46D4E2A1B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44324" cy="2257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B80E2-5F2E-F68E-B400-D9D0B913D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44324" cy="2400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73997C-AE78-E987-B7A3-9E5EEDAC0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544" y="3051424"/>
            <a:ext cx="8121456" cy="38990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DA69EA-6BB4-2301-0202-4219C678C2F8}"/>
              </a:ext>
            </a:extLst>
          </p:cNvPr>
          <p:cNvGrpSpPr/>
          <p:nvPr/>
        </p:nvGrpSpPr>
        <p:grpSpPr>
          <a:xfrm>
            <a:off x="10005334" y="3368831"/>
            <a:ext cx="979200" cy="1645200"/>
            <a:chOff x="10005334" y="3368831"/>
            <a:chExt cx="979200" cy="164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86CE4F3-FEE1-B449-1BC1-2E0AD2943BB9}"/>
                    </a:ext>
                  </a:extLst>
                </p14:cNvPr>
                <p14:cNvContentPartPr/>
                <p14:nvPr/>
              </p14:nvContentPartPr>
              <p14:xfrm>
                <a:off x="10005334" y="4355231"/>
                <a:ext cx="979200" cy="658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86CE4F3-FEE1-B449-1BC1-2E0AD2943BB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969694" y="4319591"/>
                  <a:ext cx="105084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36C0EB2-6A2A-0072-1E7E-2F170166EF97}"/>
                    </a:ext>
                  </a:extLst>
                </p14:cNvPr>
                <p14:cNvContentPartPr/>
                <p14:nvPr/>
              </p14:nvContentPartPr>
              <p14:xfrm>
                <a:off x="10016854" y="3368831"/>
                <a:ext cx="938160" cy="690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36C0EB2-6A2A-0072-1E7E-2F170166EF9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81214" y="3333191"/>
                  <a:ext cx="1009800" cy="76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AA2B9BB-61FD-F07A-A1DD-4509C135DC15}"/>
                  </a:ext>
                </a:extLst>
              </p14:cNvPr>
              <p14:cNvContentPartPr/>
              <p14:nvPr/>
            </p14:nvContentPartPr>
            <p14:xfrm>
              <a:off x="13417774" y="133555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AA2B9BB-61FD-F07A-A1DD-4509C135DC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382134" y="129991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1979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C8938-795A-6821-AAC6-7146534B1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F052C8CF-BAF2-34EF-C6BA-321E4C556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4BD104-4BAB-0615-2394-5E4861251BE4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3531B-2275-24B2-E518-FF26674FF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44324" cy="2257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76647-85C6-2A57-37FE-E63D5BA1B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44324" cy="2400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B98A31F-C088-5374-684F-AAAAE9C74CBD}"/>
                  </a:ext>
                </a:extLst>
              </p14:cNvPr>
              <p14:cNvContentPartPr/>
              <p14:nvPr/>
            </p14:nvContentPartPr>
            <p14:xfrm>
              <a:off x="13417774" y="133555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B98A31F-C088-5374-684F-AAAAE9C74C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81774" y="1299551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841E7DA-6F09-B4AA-21B6-6214EA2BE8B0}"/>
              </a:ext>
            </a:extLst>
          </p:cNvPr>
          <p:cNvSpPr txBox="1"/>
          <p:nvPr/>
        </p:nvSpPr>
        <p:spPr>
          <a:xfrm>
            <a:off x="1962364" y="2619910"/>
            <a:ext cx="84761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Executive AI Governance Committee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vote?		Assess Risk.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Data Management.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Model Validation.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Vendor Diligence.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Transparency.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Reporting.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294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40AC-5E1E-9C02-2821-EE5726158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71504F01-AEAD-01FC-9BAC-9982A85DF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2D75C5-DB15-FBDC-A46B-DD433FFF248E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34B39-1853-292C-4A0A-580FFC268C65}"/>
              </a:ext>
            </a:extLst>
          </p:cNvPr>
          <p:cNvSpPr txBox="1"/>
          <p:nvPr/>
        </p:nvSpPr>
        <p:spPr>
          <a:xfrm>
            <a:off x="1900053" y="961901"/>
            <a:ext cx="92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You’re ready.</a:t>
            </a:r>
          </a:p>
        </p:txBody>
      </p:sp>
    </p:spTree>
    <p:extLst>
      <p:ext uri="{BB962C8B-B14F-4D97-AF65-F5344CB8AC3E}">
        <p14:creationId xmlns:p14="http://schemas.microsoft.com/office/powerpoint/2010/main" val="2366402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1C195-AF7E-3B6E-0570-D800D744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6DABFB64-73F7-B412-C8DB-31C85180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63A46A-AFA3-D02F-E0DD-D82A3A945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F645D-086A-92EE-E064-91DA55F0C16B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ED350-DEED-E6E2-E747-BE64E891C6E0}"/>
              </a:ext>
            </a:extLst>
          </p:cNvPr>
          <p:cNvSpPr txBox="1"/>
          <p:nvPr/>
        </p:nvSpPr>
        <p:spPr>
          <a:xfrm>
            <a:off x="1900053" y="961901"/>
            <a:ext cx="923900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Transparency.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Notice.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Arial Black" panose="020B0A04020102020204" pitchFamily="34" charset="0"/>
              </a:rPr>
              <a:t>Explanation.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lvl="1"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“Ensures consumer awareness in use of AI systems through disclosures, policies, and procedures for consumer notification.” </a:t>
            </a:r>
            <a:r>
              <a:rPr lang="en-US" sz="2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 Evaluation Tool</a:t>
            </a:r>
          </a:p>
          <a:p>
            <a:endParaRPr 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6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537EB-239F-8827-05B9-530D57B4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C69BA14A-3531-C584-FF22-3A1F13BF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910D6C-99B1-5F8A-20FD-4C48422E3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12E16-D78F-A6A8-5C8C-1C9AEE4EDC51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F82131-B392-1A4D-3534-67BE4EB616AD}"/>
              </a:ext>
            </a:extLst>
          </p:cNvPr>
          <p:cNvSpPr txBox="1"/>
          <p:nvPr/>
        </p:nvSpPr>
        <p:spPr>
          <a:xfrm>
            <a:off x="1900053" y="961901"/>
            <a:ext cx="923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Rules.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300EB-5966-63E0-98B6-6EBE54C8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597" y="583959"/>
            <a:ext cx="7428717" cy="56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7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6F11-9621-A6E3-CFBA-E494FBA4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BB8F9320-1B17-EC75-8F0A-382D71F81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6EF57F-0937-F8AC-54E3-D7FE5FEFE8B4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AD316-4436-9296-4266-E6D4EEDEF947}"/>
              </a:ext>
            </a:extLst>
          </p:cNvPr>
          <p:cNvSpPr txBox="1"/>
          <p:nvPr/>
        </p:nvSpPr>
        <p:spPr>
          <a:xfrm>
            <a:off x="1900053" y="961901"/>
            <a:ext cx="92390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CFBA5-7C11-A86A-E845-4CDEEFFBF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644" y="1989820"/>
            <a:ext cx="3587663" cy="3587663"/>
          </a:xfrm>
          <a:prstGeom prst="rect">
            <a:avLst/>
          </a:prstGeom>
          <a:effectLst>
            <a:softEdge rad="571500"/>
          </a:effectLst>
        </p:spPr>
      </p:pic>
    </p:spTree>
    <p:extLst>
      <p:ext uri="{BB962C8B-B14F-4D97-AF65-F5344CB8AC3E}">
        <p14:creationId xmlns:p14="http://schemas.microsoft.com/office/powerpoint/2010/main" val="314121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CDF96-EE10-EE9D-BF25-ED3EAB348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waves on a dark background&#10;&#10;AI-generated content may be incorrect.">
            <a:extLst>
              <a:ext uri="{FF2B5EF4-FFF2-40B4-BE49-F238E27FC236}">
                <a16:creationId xmlns:a16="http://schemas.microsoft.com/office/drawing/2014/main" id="{51341FF6-CACA-4296-06F7-288F4726D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2C63DD-1142-D1D3-0884-C5B697318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3755-56BD-0C05-597F-F0C3293035A5}"/>
              </a:ext>
            </a:extLst>
          </p:cNvPr>
          <p:cNvSpPr/>
          <p:nvPr/>
        </p:nvSpPr>
        <p:spPr>
          <a:xfrm>
            <a:off x="11495314" y="6127668"/>
            <a:ext cx="463138" cy="475013"/>
          </a:xfrm>
          <a:prstGeom prst="rect">
            <a:avLst/>
          </a:prstGeom>
          <a:solidFill>
            <a:srgbClr val="0D29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A3141-5081-7517-1227-D0D58A493FDA}"/>
              </a:ext>
            </a:extLst>
          </p:cNvPr>
          <p:cNvSpPr txBox="1"/>
          <p:nvPr/>
        </p:nvSpPr>
        <p:spPr>
          <a:xfrm>
            <a:off x="1900053" y="961901"/>
            <a:ext cx="923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Compliance.</a:t>
            </a:r>
          </a:p>
          <a:p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AI is vetted, tested, and documented.</a:t>
            </a:r>
          </a:p>
        </p:txBody>
      </p:sp>
    </p:spTree>
    <p:extLst>
      <p:ext uri="{BB962C8B-B14F-4D97-AF65-F5344CB8AC3E}">
        <p14:creationId xmlns:p14="http://schemas.microsoft.com/office/powerpoint/2010/main" val="1636678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a8bcd08-0e76-4b50-8e6f-fb6a4e4248af}" enabled="1" method="Standard" siteId="{b1061ba8-6586-4e6c-bd92-0a8d055b34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3886</Words>
  <Application>Microsoft Office PowerPoint</Application>
  <PresentationFormat>Widescreen</PresentationFormat>
  <Paragraphs>631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Aptos</vt:lpstr>
      <vt:lpstr>Aptos Display</vt:lpstr>
      <vt:lpstr>Arial</vt:lpstr>
      <vt:lpstr>Arial Black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Vandyke</dc:creator>
  <cp:lastModifiedBy>David Vandyke</cp:lastModifiedBy>
  <cp:revision>4</cp:revision>
  <cp:lastPrinted>2025-09-10T19:18:43Z</cp:lastPrinted>
  <dcterms:created xsi:type="dcterms:W3CDTF">2025-09-10T00:31:18Z</dcterms:created>
  <dcterms:modified xsi:type="dcterms:W3CDTF">2025-09-22T18:01:07Z</dcterms:modified>
</cp:coreProperties>
</file>