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1C_F12D764.xml" ContentType="application/vnd.ms-powerpoint.comments+xml"/>
  <Override PartName="/ppt/notesSlides/notesSlide2.xml" ContentType="application/vnd.openxmlformats-officedocument.presentationml.notesSlide+xml"/>
  <Override PartName="/ppt/comments/modernComment_104_D16152FB.xml" ContentType="application/vnd.ms-powerpoint.comments+xml"/>
  <Override PartName="/ppt/notesSlides/notesSlide3.xml" ContentType="application/vnd.openxmlformats-officedocument.presentationml.notesSlide+xml"/>
  <Override PartName="/ppt/comments/modernComment_11D_6D531BD5.xml" ContentType="application/vnd.ms-powerpoint.comments+xml"/>
  <Override PartName="/ppt/comments/modernComment_108_45265238.xml" ContentType="application/vnd.ms-powerpoint.comments+xml"/>
  <Override PartName="/ppt/comments/modernComment_119_FE301895.xml" ContentType="application/vnd.ms-powerpoint.comments+xml"/>
  <Override PartName="/ppt/comments/modernComment_117_F3EFD046.xml" ContentType="application/vnd.ms-powerpoint.comments+xml"/>
  <Override PartName="/ppt/comments/modernComment_118_738F7169.xml" ContentType="application/vnd.ms-powerpoint.comments+xml"/>
  <Override PartName="/ppt/comments/modernComment_10E_CD32AA83.xml" ContentType="application/vnd.ms-powerpoint.comments+xml"/>
  <Override PartName="/ppt/notesSlides/notesSlide4.xml" ContentType="application/vnd.openxmlformats-officedocument.presentationml.notesSlide+xml"/>
  <Override PartName="/ppt/comments/modernComment_121_8F5765E5.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sldIdLst>
    <p:sldId id="256" r:id="rId2"/>
    <p:sldId id="284" r:id="rId3"/>
    <p:sldId id="291" r:id="rId4"/>
    <p:sldId id="260" r:id="rId5"/>
    <p:sldId id="285" r:id="rId6"/>
    <p:sldId id="264" r:id="rId7"/>
    <p:sldId id="281" r:id="rId8"/>
    <p:sldId id="279" r:id="rId9"/>
    <p:sldId id="280" r:id="rId10"/>
    <p:sldId id="268" r:id="rId11"/>
    <p:sldId id="290" r:id="rId12"/>
    <p:sldId id="269" r:id="rId13"/>
    <p:sldId id="270" r:id="rId14"/>
    <p:sldId id="271" r:id="rId15"/>
    <p:sldId id="272" r:id="rId16"/>
    <p:sldId id="273" r:id="rId17"/>
    <p:sldId id="274" r:id="rId18"/>
    <p:sldId id="276" r:id="rId19"/>
    <p:sldId id="277" r:id="rId20"/>
    <p:sldId id="289" r:id="rId21"/>
    <p:sldId id="288" r:id="rId22"/>
    <p:sldId id="278"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884628-C715-8684-109A-942F5E3FACB5}" name="Liana Bortoto" initials="LB" userId="S::liana.bortoto@oid.ok.gov::3c47e966-13a3-4e9b-ab76-9ae82c2be41f" providerId="AD"/>
  <p188:author id="{19AA9F98-7FB1-95C3-68F8-2F3807E983AD}" name="Ashley Crall" initials="AC" userId="S::ashley.crall@oid.ok.gov::cb2e5ec7-426b-4828-a5ca-c8618be70bb0" providerId="AD"/>
  <p188:author id="{487410AB-58AB-09A0-F0E3-CDB5E8E046F1}" name="Ashley Scott" initials="AS" userId="S::Ashley.Scott@oid.ok.gov::9c22e44a-3b28-4ee5-a4cb-b9bdfe28fe36" providerId="AD"/>
  <p188:author id="{A47519AB-D4D2-A18B-7EE8-E77922F56B6B}" name="Ashley Crall" initials="AC" userId="S::Ashley.Crall@oid.ok.gov::cb2e5ec7-426b-4828-a5ca-c8618be70bb0" providerId="AD"/>
  <p188:author id="{3D3FCAAE-4273-8E38-2353-8034E1A659FB}" name="Liana Bortoto" initials="LB" userId="S::Liana.Bortoto@oid.ok.gov::3c47e966-13a3-4e9b-ab76-9ae82c2be41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15D75"/>
    <a:srgbClr val="C54440"/>
    <a:srgbClr val="FFFFFF"/>
    <a:srgbClr val="A3A5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2C43AC-43E2-E431-7B3D-2B0F6A1482D0}" v="18" dt="2026-07-21T20:54:18.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44" y="4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8/10/relationships/authors" Target="authors.xml"/></Relationships>
</file>

<file path=ppt/comments/modernComment_104_D16152FB.xml><?xml version="1.0" encoding="utf-8"?>
<p188:cmLst xmlns:a="http://schemas.openxmlformats.org/drawingml/2006/main" xmlns:r="http://schemas.openxmlformats.org/officeDocument/2006/relationships" xmlns:p188="http://schemas.microsoft.com/office/powerpoint/2018/8/main">
  <p188:cm id="{671ACD8A-31E4-42F3-AEE2-FEBEE07AE852}" authorId="{A47519AB-D4D2-A18B-7EE8-E77922F56B6B}" status="resolved" created="2026-06-01T19:35:36.757" complete="100000">
    <pc:sldMkLst xmlns:pc="http://schemas.microsoft.com/office/powerpoint/2013/main/command">
      <pc:docMk/>
      <pc:sldMk cId="3512816379" sldId="260"/>
    </pc:sldMkLst>
    <p188:replyLst>
      <p188:reply id="{BE8DDF5D-E808-4AF2-8403-70740F0B9AD1}" authorId="{A47519AB-D4D2-A18B-7EE8-E77922F56B6B}" created="2026-06-01T19:36:03.460">
        <p188:txBody>
          <a:bodyPr/>
          <a:lstStyle/>
          <a:p>
            <a:r>
              <a:rPr lang="en-US"/>
              <a:t>While talking about it, I think the all day meetings with commissioner should be grouped with the Commissioner map. </a:t>
            </a:r>
          </a:p>
        </p188:txBody>
      </p188:reply>
    </p188:replyLst>
    <p188:txBody>
      <a:bodyPr/>
      <a:lstStyle/>
      <a:p>
        <a:r>
          <a:rPr lang="en-US"/>
          <a:t>This slide feels a bit out of place - either place before the minority chamber of commerce slide or group together. </a:t>
        </a:r>
      </a:p>
    </p188:txBody>
    <p188:extLst>
      <p:ext xmlns:p="http://schemas.openxmlformats.org/presentationml/2006/main" uri="{57CB4572-C831-44C2-8A1C-0ADB6CCDFE69}">
        <p223:reactions xmlns:p223="http://schemas.microsoft.com/office/powerpoint/2022/03/main">
          <p223:rxn type="👍">
            <p223:instance time="2026-06-11T14:55:48.891" authorId="{4A884628-C715-8684-109A-942F5E3FACB5}"/>
          </p223:rxn>
        </p223:reactions>
      </p:ext>
    </p188:extLst>
  </p188:cm>
</p188:cmLst>
</file>

<file path=ppt/comments/modernComment_108_45265238.xml><?xml version="1.0" encoding="utf-8"?>
<p188:cmLst xmlns:a="http://schemas.openxmlformats.org/drawingml/2006/main" xmlns:r="http://schemas.openxmlformats.org/officeDocument/2006/relationships" xmlns:p188="http://schemas.microsoft.com/office/powerpoint/2018/8/main">
  <p188:cm id="{B762EF06-6045-49A2-8961-F0D6ECD72ACC}" authorId="{487410AB-58AB-09A0-F0E3-CDB5E8E046F1}" status="resolved" created="2026-06-01T14:38:20.302" complete="100000">
    <ac:txMkLst xmlns:ac="http://schemas.microsoft.com/office/drawing/2013/main/command">
      <pc:docMk xmlns:pc="http://schemas.microsoft.com/office/powerpoint/2013/main/command"/>
      <pc:sldMk xmlns:pc="http://schemas.microsoft.com/office/powerpoint/2013/main/command" cId="1160139320" sldId="264"/>
      <ac:spMk id="12" creationId="{460DA2B4-E40D-6A13-2336-8BC26E28C057}"/>
      <ac:txMk cp="547" len="89">
        <ac:context len="637" hash="2330758559"/>
      </ac:txMk>
    </ac:txMkLst>
    <p188:pos x="10594123" y="3243405"/>
    <p188:txBody>
      <a:bodyPr/>
      <a:lstStyle/>
      <a:p>
        <a:r>
          <a:rPr lang="en-US"/>
          <a:t>Add space like above this bullet point, to the others.  Do this throughout the presentation.
</a:t>
        </a:r>
      </a:p>
    </p188:txBody>
    <p188:extLst>
      <p:ext xmlns:p="http://schemas.openxmlformats.org/presentationml/2006/main" uri="{57CB4572-C831-44C2-8A1C-0ADB6CCDFE69}">
        <p223:reactions xmlns:p223="http://schemas.microsoft.com/office/powerpoint/2022/03/main">
          <p223:rxn type="👍">
            <p223:instance time="2026-06-11T13:56:29.453" authorId="{4A884628-C715-8684-109A-942F5E3FACB5}"/>
          </p223:rxn>
        </p223:reactions>
      </p:ext>
    </p188:extLst>
  </p188:cm>
  <p188:cm id="{3AACA598-0B51-464E-8EA5-FC5189B86CAF}" authorId="{A47519AB-D4D2-A18B-7EE8-E77922F56B6B}" status="resolved" created="2026-06-01T19:31:43.728" complete="100000">
    <ac:txMkLst xmlns:ac="http://schemas.microsoft.com/office/drawing/2013/main/command">
      <pc:docMk xmlns:pc="http://schemas.microsoft.com/office/powerpoint/2013/main/command"/>
      <pc:sldMk xmlns:pc="http://schemas.microsoft.com/office/powerpoint/2013/main/command" cId="1160139320" sldId="264"/>
      <ac:spMk id="12" creationId="{460DA2B4-E40D-6A13-2336-8BC26E28C057}"/>
      <ac:txMk cp="48" len="8">
        <ac:context len="637" hash="2330758559"/>
      </ac:txMk>
    </ac:txMkLst>
    <p188:pos x="7717573" y="281130"/>
    <p188:replyLst>
      <p188:reply id="{DE7CDCEB-A538-4984-AA1C-C5AEA929D096}" authorId="{4A884628-C715-8684-109A-942F5E3FACB5}" created="2026-06-11T14:34:35.931">
        <p188:txBody>
          <a:bodyPr/>
          <a:lstStyle/>
          <a:p>
            <a:r>
              <a:rPr lang="en-US"/>
              <a:t>The goal is to visit every town in the state, so we track our outreach efforts by marking locations on a map to ensure we know which communities we have already visited. We also maintain a community events photo gallery, which helps us identify areas we have not yet reached. We do not prioritize communities based on size. We focus on locations that may be interested in hosting us, which can be very challenging at times. In some cases, communities invite us directly, at times I coordinate visits around existing events in a particular town. We have visited more than 40 towns over the past four years, so I will soon begin coordinating return visits with the new Commissioner.</a:t>
            </a:r>
          </a:p>
        </p188:txBody>
      </p188:reply>
    </p188:replyLst>
    <p188:txBody>
      <a:bodyPr/>
      <a:lstStyle/>
      <a:p>
        <a:r>
          <a:rPr lang="en-US"/>
          <a:t>This might be more of a me-question, but what do you mean here? How do we select communities, and do we return annually, every other year, etc. Are they prioritized by community size, requested interest, other events occurring at the same time, etc. </a:t>
        </a:r>
      </a:p>
    </p188:txBody>
  </p188:cm>
</p188:cmLst>
</file>

<file path=ppt/comments/modernComment_10E_CD32AA83.xml><?xml version="1.0" encoding="utf-8"?>
<p188:cmLst xmlns:a="http://schemas.openxmlformats.org/drawingml/2006/main" xmlns:r="http://schemas.openxmlformats.org/officeDocument/2006/relationships" xmlns:p188="http://schemas.microsoft.com/office/powerpoint/2018/8/main">
  <p188:cm id="{8C530E0E-1607-4D9C-9C3F-F28D6A02FC1B}" authorId="{487410AB-58AB-09A0-F0E3-CDB5E8E046F1}" status="resolved" created="2026-06-01T14:35:02.793" complete="100000">
    <ac:txMkLst xmlns:ac="http://schemas.microsoft.com/office/drawing/2013/main/command">
      <pc:docMk xmlns:pc="http://schemas.microsoft.com/office/powerpoint/2013/main/command"/>
      <pc:sldMk xmlns:pc="http://schemas.microsoft.com/office/powerpoint/2013/main/command" cId="3442649731" sldId="270"/>
      <ac:spMk id="4" creationId="{F9F704E2-A033-5866-71D8-1DD68D5D711B}"/>
      <ac:txMk cp="449" len="26">
        <ac:context len="721" hash="3415686922"/>
      </ac:txMk>
    </ac:txMkLst>
    <p188:pos x="3609976" y="3457575"/>
    <p188:txBody>
      <a:bodyPr/>
      <a:lstStyle/>
      <a:p>
        <a:r>
          <a:rPr lang="en-US"/>
          <a:t>I would make sure we notate that this is a voluntary program, not mandated for participation. </a:t>
        </a:r>
      </a:p>
    </p188:txBody>
    <p188:extLst>
      <p:ext xmlns:p="http://schemas.openxmlformats.org/presentationml/2006/main" uri="{57CB4572-C831-44C2-8A1C-0ADB6CCDFE69}">
        <p223:reactions xmlns:p223="http://schemas.microsoft.com/office/powerpoint/2022/03/main">
          <p223:rxn type="👍">
            <p223:instance time="2026-06-11T14:58:05.516" authorId="{4A884628-C715-8684-109A-942F5E3FACB5}"/>
          </p223:rxn>
        </p223:reactions>
      </p:ext>
    </p188:extLst>
  </p188:cm>
</p188:cmLst>
</file>

<file path=ppt/comments/modernComment_117_F3EFD046.xml><?xml version="1.0" encoding="utf-8"?>
<p188:cmLst xmlns:a="http://schemas.openxmlformats.org/drawingml/2006/main" xmlns:r="http://schemas.openxmlformats.org/officeDocument/2006/relationships" xmlns:p188="http://schemas.microsoft.com/office/powerpoint/2018/8/main">
  <p188:cm id="{01F3C87D-C868-4F71-8012-A202E1C04347}" authorId="{487410AB-58AB-09A0-F0E3-CDB5E8E046F1}" status="resolved" created="2026-06-01T14:35:21.055" complete="100000">
    <ac:txMkLst xmlns:ac="http://schemas.microsoft.com/office/drawing/2013/main/command">
      <pc:docMk xmlns:pc="http://schemas.microsoft.com/office/powerpoint/2013/main/command"/>
      <pc:sldMk xmlns:pc="http://schemas.microsoft.com/office/powerpoint/2013/main/command" cId="4092579910" sldId="279"/>
      <ac:spMk id="17" creationId="{6265CF59-0E83-F237-8EDB-ED7AC98070D3}"/>
      <ac:txMk cp="118">
        <ac:context len="563" hash="622652963"/>
      </ac:txMk>
    </ac:txMkLst>
    <p188:pos x="10683565" y="600075"/>
    <p188:txBody>
      <a:bodyPr/>
      <a:lstStyle/>
      <a:p>
        <a:r>
          <a:rPr lang="en-US"/>
          <a:t>I would remove this</a:t>
        </a:r>
      </a:p>
    </p188:txBody>
  </p188:cm>
  <p188:cm id="{BC396F86-4744-4241-B184-992697298264}" authorId="{487410AB-58AB-09A0-F0E3-CDB5E8E046F1}" status="resolved" created="2026-06-01T14:39:12.800" complete="100000">
    <ac:txMkLst xmlns:ac="http://schemas.microsoft.com/office/drawing/2013/main/command">
      <pc:docMk xmlns:pc="http://schemas.microsoft.com/office/powerpoint/2013/main/command"/>
      <pc:sldMk xmlns:pc="http://schemas.microsoft.com/office/powerpoint/2013/main/command" cId="4092579910" sldId="279"/>
      <ac:spMk id="17" creationId="{6265CF59-0E83-F237-8EDB-ED7AC98070D3}"/>
      <ac:txMk cp="350">
        <ac:context len="563" hash="622652963"/>
      </ac:txMk>
    </ac:txMkLst>
    <p188:pos x="9950140" y="3533775"/>
    <p188:txBody>
      <a:bodyPr/>
      <a:lstStyle/>
      <a:p>
        <a:r>
          <a:rPr lang="en-US"/>
          <a:t>Remove this as well
</a:t>
        </a:r>
      </a:p>
    </p188:txBody>
  </p188:cm>
  <p188:cm id="{1236DADD-261D-44A5-BFDC-995CE9F72DB5}" authorId="{A47519AB-D4D2-A18B-7EE8-E77922F56B6B}" status="resolved" created="2026-06-01T19:37:09.523" complete="100000">
    <ac:txMkLst xmlns:ac="http://schemas.microsoft.com/office/drawing/2013/main/command">
      <pc:docMk xmlns:pc="http://schemas.microsoft.com/office/powerpoint/2013/main/command"/>
      <pc:sldMk xmlns:pc="http://schemas.microsoft.com/office/powerpoint/2013/main/command" cId="4092579910" sldId="279"/>
      <ac:spMk id="17" creationId="{6265CF59-0E83-F237-8EDB-ED7AC98070D3}"/>
      <ac:txMk cp="185">
        <ac:context len="563" hash="622652963"/>
      </ac:txMk>
    </ac:txMkLst>
    <p188:pos x="9111940" y="1838325"/>
    <p188:txBody>
      <a:bodyPr/>
      <a:lstStyle/>
      <a:p>
        <a:r>
          <a:rPr lang="en-US"/>
          <a:t>This sentence can go with the first bullet point to read: 
OID is a member of the Mix and Mingle Business Networking Group, connecting business professionals with the community. 
You can also probably combine the “Focuses” and “Encourages” bullet points into one </a:t>
        </a:r>
      </a:p>
    </p188:txBody>
  </p188:cm>
</p188:cmLst>
</file>

<file path=ppt/comments/modernComment_118_738F7169.xml><?xml version="1.0" encoding="utf-8"?>
<p188:cmLst xmlns:a="http://schemas.openxmlformats.org/drawingml/2006/main" xmlns:r="http://schemas.openxmlformats.org/officeDocument/2006/relationships" xmlns:p188="http://schemas.microsoft.com/office/powerpoint/2018/8/main">
  <p188:cm id="{7DE97913-AC2D-4D55-92DB-7D5B6647ED74}" authorId="{A47519AB-D4D2-A18B-7EE8-E77922F56B6B}" status="resolved" created="2026-06-01T19:38:23.582" complete="100000">
    <pc:sldMkLst xmlns:pc="http://schemas.microsoft.com/office/powerpoint/2013/main/command">
      <pc:docMk/>
      <pc:sldMk cId="1938780521" sldId="280"/>
    </pc:sldMkLst>
    <p188:txBody>
      <a:bodyPr/>
      <a:lstStyle/>
      <a:p>
        <a:r>
          <a:rPr lang="en-US"/>
          <a:t>The verb tense in the first bullet point could be adjusted - other slides use “attend” or “is member of”; so I’d encourage the same verb tense throughout </a:t>
        </a:r>
      </a:p>
    </p188:txBody>
  </p188:cm>
</p188:cmLst>
</file>

<file path=ppt/comments/modernComment_119_FE301895.xml><?xml version="1.0" encoding="utf-8"?>
<p188:cmLst xmlns:a="http://schemas.openxmlformats.org/drawingml/2006/main" xmlns:r="http://schemas.openxmlformats.org/officeDocument/2006/relationships" xmlns:p188="http://schemas.microsoft.com/office/powerpoint/2018/8/main">
  <p188:cm id="{7747C034-04E5-441D-9033-4ED401368BB8}" authorId="{A47519AB-D4D2-A18B-7EE8-E77922F56B6B}" status="resolved" created="2026-06-01T19:34:38.427" complete="100000">
    <pc:sldMkLst xmlns:pc="http://schemas.microsoft.com/office/powerpoint/2013/main/command">
      <pc:docMk/>
      <pc:sldMk cId="4264564885" sldId="281"/>
    </pc:sldMkLst>
    <p188:txBody>
      <a:bodyPr/>
      <a:lstStyle/>
      <a:p>
        <a:r>
          <a:rPr lang="en-US"/>
          <a:t>Is this across the entire 8 year window or over 2 to 3 years? A timeframe at the bottom of the slide would be helpful - something like “25+ communities visited in 3 years/since 2025” </a:t>
        </a:r>
      </a:p>
    </p188:txBody>
  </p188:cm>
</p188:cmLst>
</file>

<file path=ppt/comments/modernComment_11C_F12D764.xml><?xml version="1.0" encoding="utf-8"?>
<p188:cmLst xmlns:a="http://schemas.openxmlformats.org/drawingml/2006/main" xmlns:r="http://schemas.openxmlformats.org/officeDocument/2006/relationships" xmlns:p188="http://schemas.microsoft.com/office/powerpoint/2018/8/main">
  <p188:cm id="{04380917-4324-4188-954D-F7A69A06D6D6}" authorId="{487410AB-58AB-09A0-F0E3-CDB5E8E046F1}" status="resolved" created="2026-06-01T14:38:01.576" complete="100000">
    <ac:txMkLst xmlns:ac="http://schemas.microsoft.com/office/drawing/2013/main/command">
      <pc:docMk xmlns:pc="http://schemas.microsoft.com/office/powerpoint/2013/main/command"/>
      <pc:sldMk xmlns:pc="http://schemas.microsoft.com/office/powerpoint/2013/main/command" cId="252893028" sldId="284"/>
      <ac:spMk id="3" creationId="{9348AC49-B885-E3DF-8881-9390370DC63D}"/>
      <ac:txMk cp="577">
        <ac:context len="578" hash="3761612699"/>
      </ac:txMk>
    </ac:txMkLst>
    <p188:pos x="10980305" y="288420"/>
    <p188:txBody>
      <a:bodyPr/>
      <a:lstStyle/>
      <a:p>
        <a:r>
          <a:rPr lang="en-US"/>
          <a:t>I would add a little space between each bullet point.</a:t>
        </a:r>
      </a:p>
    </p188:txBody>
    <p188:extLst>
      <p:ext xmlns:p="http://schemas.openxmlformats.org/presentationml/2006/main" uri="{57CB4572-C831-44C2-8A1C-0ADB6CCDFE69}">
        <p223:reactions xmlns:p223="http://schemas.microsoft.com/office/powerpoint/2022/03/main">
          <p223:rxn type="👍">
            <p223:instance time="2026-06-11T13:55:11.422" authorId="{4A884628-C715-8684-109A-942F5E3FACB5}"/>
          </p223:rxn>
        </p223:reactions>
      </p:ext>
    </p188:extLst>
  </p188:cm>
  <p188:cm id="{8153AD61-B984-4CC8-AD43-76B34F29DF5C}" authorId="{A47519AB-D4D2-A18B-7EE8-E77922F56B6B}" status="resolved" created="2026-06-01T19:30:07.143" complete="100000">
    <ac:txMkLst xmlns:ac="http://schemas.microsoft.com/office/drawing/2013/main/command">
      <pc:docMk xmlns:pc="http://schemas.microsoft.com/office/powerpoint/2013/main/command"/>
      <pc:sldMk xmlns:pc="http://schemas.microsoft.com/office/powerpoint/2013/main/command" cId="252893028" sldId="284"/>
      <ac:spMk id="3" creationId="{9348AC49-B885-E3DF-8881-9390370DC63D}"/>
      <ac:txMk cp="577">
        <ac:context len="578" hash="3761612699"/>
      </ac:txMk>
    </ac:txMkLst>
    <p188:pos x="10885055" y="3250695"/>
    <p188:txBody>
      <a:bodyPr/>
      <a:lstStyle/>
      <a:p>
        <a:r>
          <a:rPr lang="en-US"/>
          <a:t>This would be something helpful to cover on a slide near the end - what are the items we bring to conferences/meetings, what do our handouts cover and how do we share them, etc. </a:t>
        </a:r>
      </a:p>
    </p188:txBody>
    <p188:extLst>
      <p:ext xmlns:p="http://schemas.openxmlformats.org/presentationml/2006/main" uri="{57CB4572-C831-44C2-8A1C-0ADB6CCDFE69}">
        <p223:reactions xmlns:p223="http://schemas.microsoft.com/office/powerpoint/2022/03/main">
          <p223:rxn type="👍">
            <p223:instance time="2026-06-11T13:55:20.969" authorId="{4A884628-C715-8684-109A-942F5E3FACB5}"/>
          </p223:rxn>
        </p223:reactions>
      </p:ext>
    </p188:extLst>
  </p188:cm>
</p188:cmLst>
</file>

<file path=ppt/comments/modernComment_11D_6D531BD5.xml><?xml version="1.0" encoding="utf-8"?>
<p188:cmLst xmlns:a="http://schemas.openxmlformats.org/drawingml/2006/main" xmlns:r="http://schemas.openxmlformats.org/officeDocument/2006/relationships" xmlns:p188="http://schemas.microsoft.com/office/powerpoint/2018/8/main">
  <p188:cm id="{5E46A7EF-00C3-43E4-B966-F3CBFC5BE062}" authorId="{A47519AB-D4D2-A18B-7EE8-E77922F56B6B}" status="resolved" created="2026-06-01T19:33:25.209" complete="100000">
    <ac:txMkLst xmlns:ac="http://schemas.microsoft.com/office/drawing/2013/main/command">
      <pc:docMk xmlns:pc="http://schemas.microsoft.com/office/powerpoint/2013/main/command"/>
      <pc:sldMk xmlns:pc="http://schemas.microsoft.com/office/powerpoint/2013/main/command" cId="1834163157" sldId="285"/>
      <ac:spMk id="2" creationId="{79E8CFAA-9288-3216-6CF6-8E4388B7F5C9}"/>
      <ac:txMk cp="0" len="9">
        <ac:context len="34" hash="95810076"/>
      </ac:txMk>
    </ac:txMkLst>
    <p188:pos x="6591300" y="271152"/>
    <p188:replyLst>
      <p188:reply id="{2702135D-FD31-4C39-8D80-F27253E9BA49}" authorId="{4A884628-C715-8684-109A-942F5E3FACB5}" created="2026-06-11T14:53:56.047">
        <p188:txBody>
          <a:bodyPr/>
          <a:lstStyle/>
          <a:p>
            <a:r>
              <a:rPr lang="en-US"/>
              <a:t>I think we can remove minorities because we've visited many other chambers. </a:t>
            </a:r>
          </a:p>
        </p188:txBody>
      </p188:reply>
    </p188:replyLst>
    <p188:txBody>
      <a:bodyPr/>
      <a:lstStyle/>
      <a:p>
        <a:r>
          <a:rPr lang="en-US"/>
          <a:t>Can we rework the “minorities chambers” here - lots of “s”. </a:t>
        </a:r>
      </a:p>
    </p188:txBody>
    <p188:extLst>
      <p:ext xmlns:p="http://schemas.openxmlformats.org/presentationml/2006/main" uri="{57CB4572-C831-44C2-8A1C-0ADB6CCDFE69}">
        <p223:reactions xmlns:p223="http://schemas.microsoft.com/office/powerpoint/2022/03/main">
          <p223:rxn type="👍">
            <p223:instance time="2026-06-11T13:57:02.424" authorId="{4A884628-C715-8684-109A-942F5E3FACB5}"/>
          </p223:rxn>
        </p223:reactions>
      </p:ext>
    </p188:extLst>
  </p188:cm>
</p188:cmLst>
</file>

<file path=ppt/comments/modernComment_121_8F5765E5.xml><?xml version="1.0" encoding="utf-8"?>
<p188:cmLst xmlns:a="http://schemas.openxmlformats.org/drawingml/2006/main" xmlns:r="http://schemas.openxmlformats.org/officeDocument/2006/relationships" xmlns:p188="http://schemas.microsoft.com/office/powerpoint/2018/8/main">
  <p188:cm id="{168C5C20-3D80-4C3A-82C6-7CC90D5DC04A}" authorId="{4A884628-C715-8684-109A-942F5E3FACB5}" status="resolved" created="2026-07-08T17:12:26.497" complete="100000">
    <pc:sldMkLst xmlns:pc="http://schemas.microsoft.com/office/powerpoint/2013/main/command">
      <pc:docMk/>
      <pc:sldMk cId="2404869605" sldId="289"/>
    </pc:sldMkLst>
    <p188:replyLst>
      <p188:reply id="{750D50B3-A3F6-485D-A296-5DAE58F67AA2}" authorId="{19AA9F98-7FB1-95C3-68F8-2F3807E983AD}" created="2026-07-08T17:20:06.496">
        <p188:txBody>
          <a:bodyPr/>
          <a:lstStyle/>
          <a:p>
            <a:r>
              <a:rPr lang="en-US"/>
              <a:t>Love it! I'd remove the graphics between the bullet points and text, but outside of that it looks good to go! If you wanted to keep those emoji/graphics I'd remove the bullet points </a:t>
            </a:r>
          </a:p>
        </p188:txBody>
        <p188:extLst>
          <p:ext xmlns:p="http://schemas.openxmlformats.org/presentationml/2006/main" uri="{57CB4572-C831-44C2-8A1C-0ADB6CCDFE69}">
            <p223:reactions xmlns:p223="http://schemas.microsoft.com/office/powerpoint/2022/03/main">
              <p223:rxn type="👍">
                <p223:instance time="2026-07-08T17:23:44.328" authorId="{3D3FCAAE-4273-8E38-2353-8034E1A659FB}"/>
              </p223:rxn>
            </p223:reactions>
          </p:ext>
        </p188:extLst>
      </p188:reply>
      <p188:reply id="{90D36A67-D719-4614-B33F-D8B4D1FBE54C}" authorId="{3D3FCAAE-4273-8E38-2353-8034E1A659FB}" created="2026-07-08T17:24:15.445">
        <p188:txBody>
          <a:bodyPr/>
          <a:lstStyle/>
          <a:p>
            <a:r>
              <a:rPr lang="en-US"/>
              <a:t>I agree. It looks a lot cleaner this way. Thank you! </a:t>
            </a:r>
          </a:p>
        </p188:txBody>
      </p188:reply>
    </p188:replyLst>
    <p188:txBody>
      <a:bodyPr/>
      <a:lstStyle/>
      <a:p>
        <a:r>
          <a:rPr lang="en-US"/>
          <a:t>[@Ashley Crall], what are your thoughts on this? Also, I updated slide #10.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097A2A5-5330-42A2-9266-4D25F3D42D8D}" type="datetimeFigureOut">
              <a:rPr lang="en-US" smtClean="0"/>
              <a:t>7/21/2026</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A7EA303-9E3E-4C6A-B0ED-BE263D48CCB2}" type="slidenum">
              <a:rPr lang="en-US" smtClean="0"/>
              <a:t>‹#›</a:t>
            </a:fld>
            <a:endParaRPr lang="en-US"/>
          </a:p>
        </p:txBody>
      </p:sp>
    </p:spTree>
    <p:extLst>
      <p:ext uri="{BB962C8B-B14F-4D97-AF65-F5344CB8AC3E}">
        <p14:creationId xmlns:p14="http://schemas.microsoft.com/office/powerpoint/2010/main" val="1070002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EA303-9E3E-4C6A-B0ED-BE263D48CCB2}" type="slidenum">
              <a:rPr lang="en-US" smtClean="0"/>
              <a:t>2</a:t>
            </a:fld>
            <a:endParaRPr lang="en-US"/>
          </a:p>
        </p:txBody>
      </p:sp>
    </p:spTree>
    <p:extLst>
      <p:ext uri="{BB962C8B-B14F-4D97-AF65-F5344CB8AC3E}">
        <p14:creationId xmlns:p14="http://schemas.microsoft.com/office/powerpoint/2010/main" val="198494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27951-D964-36D2-104E-E1C342B24D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9353F4-0749-A2E7-2A1E-456D6912F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AD238E-BD65-7059-ACF3-FD17DA2BEB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592B42-E6F2-67C3-50B7-120FC8997A92}"/>
              </a:ext>
            </a:extLst>
          </p:cNvPr>
          <p:cNvSpPr>
            <a:spLocks noGrp="1"/>
          </p:cNvSpPr>
          <p:nvPr>
            <p:ph type="sldNum" sz="quarter" idx="5"/>
          </p:nvPr>
        </p:nvSpPr>
        <p:spPr/>
        <p:txBody>
          <a:bodyPr/>
          <a:lstStyle/>
          <a:p>
            <a:fld id="{5A7EA303-9E3E-4C6A-B0ED-BE263D48CCB2}" type="slidenum">
              <a:rPr lang="en-US" smtClean="0"/>
              <a:t>3</a:t>
            </a:fld>
            <a:endParaRPr lang="en-US"/>
          </a:p>
        </p:txBody>
      </p:sp>
    </p:spTree>
    <p:extLst>
      <p:ext uri="{BB962C8B-B14F-4D97-AF65-F5344CB8AC3E}">
        <p14:creationId xmlns:p14="http://schemas.microsoft.com/office/powerpoint/2010/main" val="1996853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EA303-9E3E-4C6A-B0ED-BE263D48CCB2}" type="slidenum">
              <a:rPr lang="en-US" smtClean="0"/>
              <a:t>5</a:t>
            </a:fld>
            <a:endParaRPr lang="en-US"/>
          </a:p>
        </p:txBody>
      </p:sp>
    </p:spTree>
    <p:extLst>
      <p:ext uri="{BB962C8B-B14F-4D97-AF65-F5344CB8AC3E}">
        <p14:creationId xmlns:p14="http://schemas.microsoft.com/office/powerpoint/2010/main" val="4223093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64717" lvl="2" indent="-232943">
              <a:lnSpc>
                <a:spcPct val="107000"/>
              </a:lnSpc>
              <a:buFont typeface="Wingdings" panose="05000000000000000000" pitchFamily="2" charset="2"/>
              <a:buChar char=""/>
            </a:pPr>
            <a:endParaRPr lang="en-US" kern="100" dirty="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5"/>
          </p:nvPr>
        </p:nvSpPr>
        <p:spPr/>
        <p:txBody>
          <a:bodyPr/>
          <a:lstStyle/>
          <a:p>
            <a:fld id="{5A7EA303-9E3E-4C6A-B0ED-BE263D48CCB2}" type="slidenum">
              <a:rPr lang="en-US" smtClean="0"/>
              <a:t>17</a:t>
            </a:fld>
            <a:endParaRPr lang="en-US"/>
          </a:p>
        </p:txBody>
      </p:sp>
    </p:spTree>
    <p:extLst>
      <p:ext uri="{BB962C8B-B14F-4D97-AF65-F5344CB8AC3E}">
        <p14:creationId xmlns:p14="http://schemas.microsoft.com/office/powerpoint/2010/main" val="2271952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98954-4E32-23AC-BA16-AA69385379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60B779-694C-1B30-0AF9-29C2B454EA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9B0910-B406-AE14-45F4-88630FFF3519}"/>
              </a:ext>
            </a:extLst>
          </p:cNvPr>
          <p:cNvSpPr>
            <a:spLocks noGrp="1"/>
          </p:cNvSpPr>
          <p:nvPr>
            <p:ph type="dt" sz="half" idx="10"/>
          </p:nvPr>
        </p:nvSpPr>
        <p:spPr/>
        <p:txBody>
          <a:bodyPr/>
          <a:lstStyle/>
          <a:p>
            <a:fld id="{80723ADC-6F4C-49AB-B5DE-D3894FC9C55A}" type="datetime1">
              <a:rPr lang="en-US" smtClean="0"/>
              <a:t>7/21/2026</a:t>
            </a:fld>
            <a:endParaRPr lang="en-US"/>
          </a:p>
        </p:txBody>
      </p:sp>
      <p:sp>
        <p:nvSpPr>
          <p:cNvPr id="5" name="Footer Placeholder 4">
            <a:extLst>
              <a:ext uri="{FF2B5EF4-FFF2-40B4-BE49-F238E27FC236}">
                <a16:creationId xmlns:a16="http://schemas.microsoft.com/office/drawing/2014/main" id="{4E74951F-04D2-CDEF-2A61-B58CC96D25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45353A-17F7-82F7-5673-0BCB3F693B94}"/>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2182808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CA1BD-C531-4704-ED11-103FAE1D13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E35DEA-DCC8-A289-8706-2A03903FA0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C6D73D-2FAD-A366-60A9-5E42A6E0E530}"/>
              </a:ext>
            </a:extLst>
          </p:cNvPr>
          <p:cNvSpPr>
            <a:spLocks noGrp="1"/>
          </p:cNvSpPr>
          <p:nvPr>
            <p:ph type="dt" sz="half" idx="10"/>
          </p:nvPr>
        </p:nvSpPr>
        <p:spPr/>
        <p:txBody>
          <a:bodyPr/>
          <a:lstStyle/>
          <a:p>
            <a:fld id="{D32A3A12-A78C-4087-8A4E-EB8FC09009E5}" type="datetime1">
              <a:rPr lang="en-US" smtClean="0"/>
              <a:t>7/21/2026</a:t>
            </a:fld>
            <a:endParaRPr lang="en-US"/>
          </a:p>
        </p:txBody>
      </p:sp>
      <p:sp>
        <p:nvSpPr>
          <p:cNvPr id="5" name="Footer Placeholder 4">
            <a:extLst>
              <a:ext uri="{FF2B5EF4-FFF2-40B4-BE49-F238E27FC236}">
                <a16:creationId xmlns:a16="http://schemas.microsoft.com/office/drawing/2014/main" id="{AAC5162C-797E-FE7B-70ED-35667F2473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5D069-3DC1-E4D9-D919-D65A3182EB1F}"/>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2465782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8391EC-9DBE-84BF-EBE6-3FB7378699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4A43652-0875-7324-53C8-0853DC9869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664E07-A40B-0A3A-5C38-A1B88C1B8495}"/>
              </a:ext>
            </a:extLst>
          </p:cNvPr>
          <p:cNvSpPr>
            <a:spLocks noGrp="1"/>
          </p:cNvSpPr>
          <p:nvPr>
            <p:ph type="dt" sz="half" idx="10"/>
          </p:nvPr>
        </p:nvSpPr>
        <p:spPr/>
        <p:txBody>
          <a:bodyPr/>
          <a:lstStyle/>
          <a:p>
            <a:fld id="{0045284A-3702-4D0F-B0D9-57D1EDF7A598}" type="datetime1">
              <a:rPr lang="en-US" smtClean="0"/>
              <a:t>7/21/2026</a:t>
            </a:fld>
            <a:endParaRPr lang="en-US"/>
          </a:p>
        </p:txBody>
      </p:sp>
      <p:sp>
        <p:nvSpPr>
          <p:cNvPr id="5" name="Footer Placeholder 4">
            <a:extLst>
              <a:ext uri="{FF2B5EF4-FFF2-40B4-BE49-F238E27FC236}">
                <a16:creationId xmlns:a16="http://schemas.microsoft.com/office/drawing/2014/main" id="{385C63D5-9236-8613-5412-8B3AB9770B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E42A02-8669-E099-C9B4-D9CF3B9D6888}"/>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2474825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8C81F-2113-7781-FFD5-986FD58D66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2DCB3F-EF86-FDEE-7165-038781B592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A1FDBD-3A66-B9DD-2575-BEBF8ABB2596}"/>
              </a:ext>
            </a:extLst>
          </p:cNvPr>
          <p:cNvSpPr>
            <a:spLocks noGrp="1"/>
          </p:cNvSpPr>
          <p:nvPr>
            <p:ph type="dt" sz="half" idx="10"/>
          </p:nvPr>
        </p:nvSpPr>
        <p:spPr/>
        <p:txBody>
          <a:bodyPr/>
          <a:lstStyle/>
          <a:p>
            <a:fld id="{C1094C58-7211-4A78-8765-783D7FDC1DE1}" type="datetime1">
              <a:rPr lang="en-US" smtClean="0"/>
              <a:t>7/21/2026</a:t>
            </a:fld>
            <a:endParaRPr lang="en-US"/>
          </a:p>
        </p:txBody>
      </p:sp>
      <p:sp>
        <p:nvSpPr>
          <p:cNvPr id="5" name="Footer Placeholder 4">
            <a:extLst>
              <a:ext uri="{FF2B5EF4-FFF2-40B4-BE49-F238E27FC236}">
                <a16:creationId xmlns:a16="http://schemas.microsoft.com/office/drawing/2014/main" id="{0FDF774F-6B5A-25D0-38F4-306B120712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A00CB6-8760-A7D9-597D-1BA8CB5212AB}"/>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112426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FF53-BFD2-5A12-7881-1D6566ABE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1A3F2F8-5CEC-0FC2-91C4-280B3EF6F5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54C3C-A974-14AD-F3B8-AF8115779FBF}"/>
              </a:ext>
            </a:extLst>
          </p:cNvPr>
          <p:cNvSpPr>
            <a:spLocks noGrp="1"/>
          </p:cNvSpPr>
          <p:nvPr>
            <p:ph type="dt" sz="half" idx="10"/>
          </p:nvPr>
        </p:nvSpPr>
        <p:spPr/>
        <p:txBody>
          <a:bodyPr/>
          <a:lstStyle/>
          <a:p>
            <a:fld id="{B0719167-031A-4E56-9C77-869F43E3C020}" type="datetime1">
              <a:rPr lang="en-US" smtClean="0"/>
              <a:t>7/21/2026</a:t>
            </a:fld>
            <a:endParaRPr lang="en-US"/>
          </a:p>
        </p:txBody>
      </p:sp>
      <p:sp>
        <p:nvSpPr>
          <p:cNvPr id="5" name="Footer Placeholder 4">
            <a:extLst>
              <a:ext uri="{FF2B5EF4-FFF2-40B4-BE49-F238E27FC236}">
                <a16:creationId xmlns:a16="http://schemas.microsoft.com/office/drawing/2014/main" id="{ADDEEC2C-B06B-A3ED-D33F-6D4DB85992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315090-B3D7-C004-DD1A-F817C219D90C}"/>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334942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9E1C5-E537-7BD5-565D-ED5183AAA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641A5A-C31F-0726-6A76-994C1F9096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3BC9E5-A05B-2C92-E476-04600CB8E0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3D1390-EB74-D4B8-6D1E-B7A9F160ACF5}"/>
              </a:ext>
            </a:extLst>
          </p:cNvPr>
          <p:cNvSpPr>
            <a:spLocks noGrp="1"/>
          </p:cNvSpPr>
          <p:nvPr>
            <p:ph type="dt" sz="half" idx="10"/>
          </p:nvPr>
        </p:nvSpPr>
        <p:spPr/>
        <p:txBody>
          <a:bodyPr/>
          <a:lstStyle/>
          <a:p>
            <a:fld id="{79DAA2E2-97EC-4903-8F3A-72DA733964E3}" type="datetime1">
              <a:rPr lang="en-US" smtClean="0"/>
              <a:t>7/21/2026</a:t>
            </a:fld>
            <a:endParaRPr lang="en-US"/>
          </a:p>
        </p:txBody>
      </p:sp>
      <p:sp>
        <p:nvSpPr>
          <p:cNvPr id="6" name="Footer Placeholder 5">
            <a:extLst>
              <a:ext uri="{FF2B5EF4-FFF2-40B4-BE49-F238E27FC236}">
                <a16:creationId xmlns:a16="http://schemas.microsoft.com/office/drawing/2014/main" id="{90BA7826-3F89-4152-FD88-463C8543A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48C688-42B5-5C91-27AD-600D79B449CD}"/>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1554495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B6545-C9D1-8A87-B65A-F8D6E2A6E4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888BCF-8188-47AA-87C1-A35786C3B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500A584-2C80-C70A-38B1-6C28E11002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690AC9-CDD9-5ACD-CA06-CFA1A57CE7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AC74C26-ED4D-1044-B1C6-BD732BAA5E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16CEBD-0D29-0CC7-CDD4-96BB43B933FA}"/>
              </a:ext>
            </a:extLst>
          </p:cNvPr>
          <p:cNvSpPr>
            <a:spLocks noGrp="1"/>
          </p:cNvSpPr>
          <p:nvPr>
            <p:ph type="dt" sz="half" idx="10"/>
          </p:nvPr>
        </p:nvSpPr>
        <p:spPr/>
        <p:txBody>
          <a:bodyPr/>
          <a:lstStyle/>
          <a:p>
            <a:fld id="{638C7E46-DB37-4429-8B6F-2ACFBBFAADD4}" type="datetime1">
              <a:rPr lang="en-US" smtClean="0"/>
              <a:t>7/21/2026</a:t>
            </a:fld>
            <a:endParaRPr lang="en-US"/>
          </a:p>
        </p:txBody>
      </p:sp>
      <p:sp>
        <p:nvSpPr>
          <p:cNvPr id="8" name="Footer Placeholder 7">
            <a:extLst>
              <a:ext uri="{FF2B5EF4-FFF2-40B4-BE49-F238E27FC236}">
                <a16:creationId xmlns:a16="http://schemas.microsoft.com/office/drawing/2014/main" id="{93A97F94-235B-56C7-19BC-77D32C5762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FB35E7-3342-BC6C-805F-946DF671BE68}"/>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82743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F61A3-3921-2F60-3807-8B0BE1C5DA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974E35-3E62-F815-7255-691B733797A2}"/>
              </a:ext>
            </a:extLst>
          </p:cNvPr>
          <p:cNvSpPr>
            <a:spLocks noGrp="1"/>
          </p:cNvSpPr>
          <p:nvPr>
            <p:ph type="dt" sz="half" idx="10"/>
          </p:nvPr>
        </p:nvSpPr>
        <p:spPr/>
        <p:txBody>
          <a:bodyPr/>
          <a:lstStyle/>
          <a:p>
            <a:fld id="{22865B01-A87D-4FF4-B33F-97B01B6E9611}" type="datetime1">
              <a:rPr lang="en-US" smtClean="0"/>
              <a:t>7/21/2026</a:t>
            </a:fld>
            <a:endParaRPr lang="en-US"/>
          </a:p>
        </p:txBody>
      </p:sp>
      <p:sp>
        <p:nvSpPr>
          <p:cNvPr id="4" name="Footer Placeholder 3">
            <a:extLst>
              <a:ext uri="{FF2B5EF4-FFF2-40B4-BE49-F238E27FC236}">
                <a16:creationId xmlns:a16="http://schemas.microsoft.com/office/drawing/2014/main" id="{C9A38DE2-0F41-FEC3-CB72-33DA679ECF4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46DE085-24D1-94DC-2533-C86D1A9D2125}"/>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1758197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FE68B8-BF69-CD1B-340E-6C0819F7AD75}"/>
              </a:ext>
            </a:extLst>
          </p:cNvPr>
          <p:cNvSpPr>
            <a:spLocks noGrp="1"/>
          </p:cNvSpPr>
          <p:nvPr>
            <p:ph type="dt" sz="half" idx="10"/>
          </p:nvPr>
        </p:nvSpPr>
        <p:spPr/>
        <p:txBody>
          <a:bodyPr/>
          <a:lstStyle/>
          <a:p>
            <a:fld id="{3E3E0D70-7979-4250-94D2-396B4E6B9A91}" type="datetime1">
              <a:rPr lang="en-US" smtClean="0"/>
              <a:t>7/21/2026</a:t>
            </a:fld>
            <a:endParaRPr lang="en-US"/>
          </a:p>
        </p:txBody>
      </p:sp>
      <p:sp>
        <p:nvSpPr>
          <p:cNvPr id="3" name="Footer Placeholder 2">
            <a:extLst>
              <a:ext uri="{FF2B5EF4-FFF2-40B4-BE49-F238E27FC236}">
                <a16:creationId xmlns:a16="http://schemas.microsoft.com/office/drawing/2014/main" id="{6CB7C7E3-0E30-6DBE-3B17-7DABD241DFA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A9748D-6815-F794-AD10-E1F203E80497}"/>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2006904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03755-47DD-D679-77BD-649DB7905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0A91DF-E275-0F93-D9DD-112AD984D1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DCCAC0-656D-419A-E711-BEA369E5D2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BB9F62-376F-3FDB-9C32-FCD4E764C5B2}"/>
              </a:ext>
            </a:extLst>
          </p:cNvPr>
          <p:cNvSpPr>
            <a:spLocks noGrp="1"/>
          </p:cNvSpPr>
          <p:nvPr>
            <p:ph type="dt" sz="half" idx="10"/>
          </p:nvPr>
        </p:nvSpPr>
        <p:spPr/>
        <p:txBody>
          <a:bodyPr/>
          <a:lstStyle/>
          <a:p>
            <a:fld id="{6F89C88A-6BCC-4734-B591-6FE717AC625A}" type="datetime1">
              <a:rPr lang="en-US" smtClean="0"/>
              <a:t>7/21/2026</a:t>
            </a:fld>
            <a:endParaRPr lang="en-US"/>
          </a:p>
        </p:txBody>
      </p:sp>
      <p:sp>
        <p:nvSpPr>
          <p:cNvPr id="6" name="Footer Placeholder 5">
            <a:extLst>
              <a:ext uri="{FF2B5EF4-FFF2-40B4-BE49-F238E27FC236}">
                <a16:creationId xmlns:a16="http://schemas.microsoft.com/office/drawing/2014/main" id="{786F0CCD-2E29-231D-E7A3-C7F781C36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A16344-8B0D-F917-8EA1-10D268326B4A}"/>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3190060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C08D4-A247-BFAF-F0C2-D7BB976620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26A9C1-4C2F-F555-29A9-587088107C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75A648-2565-A9F7-2593-28D3AC06FB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57BC0F-383D-66E7-D02A-D54C8E6FB311}"/>
              </a:ext>
            </a:extLst>
          </p:cNvPr>
          <p:cNvSpPr>
            <a:spLocks noGrp="1"/>
          </p:cNvSpPr>
          <p:nvPr>
            <p:ph type="dt" sz="half" idx="10"/>
          </p:nvPr>
        </p:nvSpPr>
        <p:spPr/>
        <p:txBody>
          <a:bodyPr/>
          <a:lstStyle/>
          <a:p>
            <a:fld id="{1EBAB239-EA9E-4C23-B0DD-F1FB03AB3BF0}" type="datetime1">
              <a:rPr lang="en-US" smtClean="0"/>
              <a:t>7/21/2026</a:t>
            </a:fld>
            <a:endParaRPr lang="en-US"/>
          </a:p>
        </p:txBody>
      </p:sp>
      <p:sp>
        <p:nvSpPr>
          <p:cNvPr id="6" name="Footer Placeholder 5">
            <a:extLst>
              <a:ext uri="{FF2B5EF4-FFF2-40B4-BE49-F238E27FC236}">
                <a16:creationId xmlns:a16="http://schemas.microsoft.com/office/drawing/2014/main" id="{7A88F287-3964-2CC1-9C7A-0C0C2B45BE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7CE9D-37B8-227D-DAA8-C54AA6032A93}"/>
              </a:ext>
            </a:extLst>
          </p:cNvPr>
          <p:cNvSpPr>
            <a:spLocks noGrp="1"/>
          </p:cNvSpPr>
          <p:nvPr>
            <p:ph type="sldNum" sz="quarter" idx="12"/>
          </p:nvPr>
        </p:nvSpPr>
        <p:spPr/>
        <p:txBody>
          <a:bodyPr/>
          <a:lstStyle/>
          <a:p>
            <a:fld id="{23DAEFFA-01E0-44B1-AAD1-BB64D0C97CE8}" type="slidenum">
              <a:rPr lang="en-US" smtClean="0"/>
              <a:t>‹#›</a:t>
            </a:fld>
            <a:endParaRPr lang="en-US"/>
          </a:p>
        </p:txBody>
      </p:sp>
    </p:spTree>
    <p:extLst>
      <p:ext uri="{BB962C8B-B14F-4D97-AF65-F5344CB8AC3E}">
        <p14:creationId xmlns:p14="http://schemas.microsoft.com/office/powerpoint/2010/main" val="1369371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D4250D-F6B9-213C-3A77-FE601DD523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E0CFB8-C08A-FBF1-4E6E-D432CEE38E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9E97C9-8289-4217-7B7E-B44072E876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12AF77-E11F-4C3D-97F9-40B6B82FE448}" type="datetime1">
              <a:rPr lang="en-US" smtClean="0"/>
              <a:t>7/21/2026</a:t>
            </a:fld>
            <a:endParaRPr lang="en-US"/>
          </a:p>
        </p:txBody>
      </p:sp>
      <p:sp>
        <p:nvSpPr>
          <p:cNvPr id="5" name="Footer Placeholder 4">
            <a:extLst>
              <a:ext uri="{FF2B5EF4-FFF2-40B4-BE49-F238E27FC236}">
                <a16:creationId xmlns:a16="http://schemas.microsoft.com/office/drawing/2014/main" id="{FCA03AFE-F3CE-EC64-B877-5C7A112056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E75392-97F7-93C9-E2FB-D493F07992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DAEFFA-01E0-44B1-AAD1-BB64D0C97CE8}" type="slidenum">
              <a:rPr lang="en-US" smtClean="0"/>
              <a:t>‹#›</a:t>
            </a:fld>
            <a:endParaRPr lang="en-US"/>
          </a:p>
        </p:txBody>
      </p:sp>
    </p:spTree>
    <p:extLst>
      <p:ext uri="{BB962C8B-B14F-4D97-AF65-F5344CB8AC3E}">
        <p14:creationId xmlns:p14="http://schemas.microsoft.com/office/powerpoint/2010/main" val="2880883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E_CD32AA8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1C_F12D764.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png"/><Relationship Id="rId7" Type="http://schemas.openxmlformats.org/officeDocument/2006/relationships/image" Target="../media/image8.jpeg"/><Relationship Id="rId2" Type="http://schemas.microsoft.com/office/2018/10/relationships/comments" Target="../comments/modernComment_121_8F5765E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4_D16152FB.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1D_6D531BD5.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8_452652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19_FE30189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17_F3EFD04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18_738F716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29136ADD-6CAD-7F42-BB92-0E23C20D35D3}"/>
              </a:ext>
            </a:extLst>
          </p:cNvPr>
          <p:cNvSpPr/>
          <p:nvPr/>
        </p:nvSpPr>
        <p:spPr>
          <a:xfrm>
            <a:off x="169520" y="0"/>
            <a:ext cx="4446202" cy="6858000"/>
          </a:xfrm>
          <a:custGeom>
            <a:avLst/>
            <a:gdLst>
              <a:gd name="connsiteX0" fmla="*/ 2690949 w 4446202"/>
              <a:gd name="connsiteY0" fmla="*/ 0 h 6858000"/>
              <a:gd name="connsiteX1" fmla="*/ 2690949 w 4446202"/>
              <a:gd name="connsiteY1" fmla="*/ 0 h 6858000"/>
              <a:gd name="connsiteX2" fmla="*/ 2690949 w 4446202"/>
              <a:gd name="connsiteY2" fmla="*/ 0 h 6858000"/>
              <a:gd name="connsiteX3" fmla="*/ 2690949 w 4446202"/>
              <a:gd name="connsiteY3" fmla="*/ 0 h 6858000"/>
              <a:gd name="connsiteX4" fmla="*/ 4446202 w 4446202"/>
              <a:gd name="connsiteY4" fmla="*/ 3429000 h 6858000"/>
              <a:gd name="connsiteX5" fmla="*/ 2690949 w 4446202"/>
              <a:gd name="connsiteY5" fmla="*/ 6857999 h 6858000"/>
              <a:gd name="connsiteX6" fmla="*/ 2690949 w 4446202"/>
              <a:gd name="connsiteY6" fmla="*/ 6858000 h 6858000"/>
              <a:gd name="connsiteX7" fmla="*/ 0 w 4446202"/>
              <a:gd name="connsiteY7" fmla="*/ 6858000 h 6858000"/>
              <a:gd name="connsiteX8" fmla="*/ 0 w 4446202"/>
              <a:gd name="connsiteY8" fmla="*/ 0 h 6858000"/>
              <a:gd name="connsiteX9" fmla="*/ 2690949 w 444620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6202" h="6858000">
                <a:moveTo>
                  <a:pt x="2690949" y="0"/>
                </a:moveTo>
                <a:lnTo>
                  <a:pt x="2690949" y="0"/>
                </a:lnTo>
                <a:lnTo>
                  <a:pt x="2690949" y="0"/>
                </a:lnTo>
                <a:lnTo>
                  <a:pt x="2690949" y="0"/>
                </a:lnTo>
                <a:lnTo>
                  <a:pt x="4446202" y="3429000"/>
                </a:lnTo>
                <a:lnTo>
                  <a:pt x="2690949" y="6857999"/>
                </a:lnTo>
                <a:lnTo>
                  <a:pt x="2690949" y="6858000"/>
                </a:lnTo>
                <a:lnTo>
                  <a:pt x="0" y="6858000"/>
                </a:lnTo>
                <a:lnTo>
                  <a:pt x="0" y="0"/>
                </a:lnTo>
                <a:lnTo>
                  <a:pt x="2690949" y="0"/>
                </a:lnTo>
                <a:close/>
              </a:path>
            </a:pathLst>
          </a:custGeom>
          <a:solidFill>
            <a:srgbClr val="A3A5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0D4896-B8F3-406A-5ECC-2E8342D6F154}"/>
              </a:ext>
            </a:extLst>
          </p:cNvPr>
          <p:cNvSpPr>
            <a:spLocks noGrp="1"/>
          </p:cNvSpPr>
          <p:nvPr>
            <p:ph type="ctrTitle"/>
          </p:nvPr>
        </p:nvSpPr>
        <p:spPr>
          <a:xfrm>
            <a:off x="4785243" y="1784448"/>
            <a:ext cx="6923043" cy="1644552"/>
          </a:xfrm>
        </p:spPr>
        <p:txBody>
          <a:bodyPr anchor="t">
            <a:normAutofit fontScale="90000"/>
          </a:bodyPr>
          <a:lstStyle/>
          <a:p>
            <a:pPr algn="l">
              <a:lnSpc>
                <a:spcPct val="100000"/>
              </a:lnSpc>
            </a:pPr>
            <a:r>
              <a:rPr lang="en-US" b="1" dirty="0">
                <a:solidFill>
                  <a:srgbClr val="C54440"/>
                </a:solidFill>
                <a:latin typeface="Tahoma" panose="020B0604030504040204" pitchFamily="34" charset="0"/>
                <a:ea typeface="Tahoma" panose="020B0604030504040204" pitchFamily="34" charset="0"/>
                <a:cs typeface="Tahoma" panose="020B0604030504040204" pitchFamily="34" charset="0"/>
              </a:rPr>
              <a:t>Bridging the Gap</a:t>
            </a:r>
            <a:br>
              <a:rPr lang="en-US" b="1" dirty="0">
                <a:solidFill>
                  <a:srgbClr val="C54440"/>
                </a:solidFill>
                <a:latin typeface="Tahoma" panose="020B0604030504040204" pitchFamily="34" charset="0"/>
                <a:ea typeface="Tahoma" panose="020B0604030504040204" pitchFamily="34" charset="0"/>
                <a:cs typeface="Tahoma" panose="020B0604030504040204" pitchFamily="34" charset="0"/>
              </a:rPr>
            </a:br>
            <a:r>
              <a:rPr lang="en-US" sz="3100" dirty="0">
                <a:solidFill>
                  <a:srgbClr val="C54440"/>
                </a:solidFill>
                <a:latin typeface="Tahoma" panose="020B0604030504040204" pitchFamily="34" charset="0"/>
                <a:ea typeface="Tahoma" panose="020B0604030504040204" pitchFamily="34" charset="0"/>
                <a:cs typeface="Tahoma" panose="020B0604030504040204" pitchFamily="34" charset="0"/>
              </a:rPr>
              <a:t>Serving Underserved Communities in </a:t>
            </a:r>
            <a:br>
              <a:rPr lang="en-US" sz="3100" dirty="0">
                <a:solidFill>
                  <a:srgbClr val="C54440"/>
                </a:solidFill>
                <a:latin typeface="Tahoma" panose="020B0604030504040204" pitchFamily="34" charset="0"/>
                <a:ea typeface="Tahoma" panose="020B0604030504040204" pitchFamily="34" charset="0"/>
                <a:cs typeface="Tahoma" panose="020B0604030504040204" pitchFamily="34" charset="0"/>
              </a:rPr>
            </a:br>
            <a:r>
              <a:rPr lang="en-US" sz="3100" dirty="0">
                <a:solidFill>
                  <a:srgbClr val="C54440"/>
                </a:solidFill>
                <a:latin typeface="Tahoma" panose="020B0604030504040204" pitchFamily="34" charset="0"/>
                <a:ea typeface="Tahoma" panose="020B0604030504040204" pitchFamily="34" charset="0"/>
                <a:cs typeface="Tahoma" panose="020B0604030504040204" pitchFamily="34" charset="0"/>
              </a:rPr>
              <a:t>Insurance &amp; Consumer Protection</a:t>
            </a:r>
            <a:endParaRPr lang="en-US" b="1" dirty="0">
              <a:solidFill>
                <a:srgbClr val="C54440"/>
              </a:solidFill>
              <a:latin typeface="Tahoma" panose="020B0604030504040204" pitchFamily="34" charset="0"/>
              <a:ea typeface="Tahoma" panose="020B0604030504040204" pitchFamily="34" charset="0"/>
              <a:cs typeface="Tahoma" panose="020B0604030504040204" pitchFamily="34" charset="0"/>
            </a:endParaRPr>
          </a:p>
        </p:txBody>
      </p:sp>
      <p:sp>
        <p:nvSpPr>
          <p:cNvPr id="3" name="Subtitle 2">
            <a:extLst>
              <a:ext uri="{FF2B5EF4-FFF2-40B4-BE49-F238E27FC236}">
                <a16:creationId xmlns:a16="http://schemas.microsoft.com/office/drawing/2014/main" id="{2F0FA1F9-1F11-3F62-DFE9-145FE6D3C32A}"/>
              </a:ext>
            </a:extLst>
          </p:cNvPr>
          <p:cNvSpPr>
            <a:spLocks noGrp="1"/>
          </p:cNvSpPr>
          <p:nvPr>
            <p:ph type="subTitle" idx="1"/>
          </p:nvPr>
        </p:nvSpPr>
        <p:spPr>
          <a:xfrm>
            <a:off x="4785243" y="3677847"/>
            <a:ext cx="6554950" cy="995562"/>
          </a:xfrm>
        </p:spPr>
        <p:txBody>
          <a:bodyPr>
            <a:normAutofit/>
          </a:bodyPr>
          <a:lstStyle/>
          <a:p>
            <a:pPr algn="l">
              <a:lnSpc>
                <a:spcPct val="100000"/>
              </a:lnSpc>
              <a:spcBef>
                <a:spcPts val="0"/>
              </a:spcBef>
            </a:pPr>
            <a:r>
              <a:rPr lang="en-US" b="1" dirty="0">
                <a:solidFill>
                  <a:srgbClr val="C54440"/>
                </a:solidFill>
                <a:latin typeface="Tahoma" panose="020B0604030504040204" pitchFamily="34" charset="0"/>
                <a:ea typeface="Tahoma" panose="020B0604030504040204" pitchFamily="34" charset="0"/>
                <a:cs typeface="Tahoma" panose="020B0604030504040204" pitchFamily="34" charset="0"/>
              </a:rPr>
              <a:t>Liana Bortoto</a:t>
            </a:r>
          </a:p>
          <a:p>
            <a:pPr algn="l">
              <a:lnSpc>
                <a:spcPct val="100000"/>
              </a:lnSpc>
              <a:spcBef>
                <a:spcPts val="0"/>
              </a:spcBef>
            </a:pPr>
            <a:r>
              <a:rPr lang="en-US" i="1" dirty="0">
                <a:solidFill>
                  <a:srgbClr val="C54440"/>
                </a:solidFill>
                <a:latin typeface="Tahoma" panose="020B0604030504040204" pitchFamily="34" charset="0"/>
                <a:ea typeface="Tahoma" panose="020B0604030504040204" pitchFamily="34" charset="0"/>
                <a:cs typeface="Tahoma" panose="020B0604030504040204" pitchFamily="34" charset="0"/>
              </a:rPr>
              <a:t>Community Outreach Coordinator</a:t>
            </a:r>
          </a:p>
        </p:txBody>
      </p:sp>
      <p:sp>
        <p:nvSpPr>
          <p:cNvPr id="7" name="Freeform: Shape 6">
            <a:extLst>
              <a:ext uri="{FF2B5EF4-FFF2-40B4-BE49-F238E27FC236}">
                <a16:creationId xmlns:a16="http://schemas.microsoft.com/office/drawing/2014/main" id="{56C0300C-B497-D46C-9F38-53131FAEC153}"/>
              </a:ext>
            </a:extLst>
          </p:cNvPr>
          <p:cNvSpPr/>
          <p:nvPr/>
        </p:nvSpPr>
        <p:spPr>
          <a:xfrm>
            <a:off x="-1" y="0"/>
            <a:ext cx="4446202" cy="6858000"/>
          </a:xfrm>
          <a:custGeom>
            <a:avLst/>
            <a:gdLst>
              <a:gd name="connsiteX0" fmla="*/ 2690949 w 4446202"/>
              <a:gd name="connsiteY0" fmla="*/ 0 h 6858000"/>
              <a:gd name="connsiteX1" fmla="*/ 2690949 w 4446202"/>
              <a:gd name="connsiteY1" fmla="*/ 0 h 6858000"/>
              <a:gd name="connsiteX2" fmla="*/ 2690949 w 4446202"/>
              <a:gd name="connsiteY2" fmla="*/ 0 h 6858000"/>
              <a:gd name="connsiteX3" fmla="*/ 2690949 w 4446202"/>
              <a:gd name="connsiteY3" fmla="*/ 0 h 6858000"/>
              <a:gd name="connsiteX4" fmla="*/ 4446202 w 4446202"/>
              <a:gd name="connsiteY4" fmla="*/ 3429000 h 6858000"/>
              <a:gd name="connsiteX5" fmla="*/ 2690949 w 4446202"/>
              <a:gd name="connsiteY5" fmla="*/ 6857999 h 6858000"/>
              <a:gd name="connsiteX6" fmla="*/ 2690949 w 4446202"/>
              <a:gd name="connsiteY6" fmla="*/ 6858000 h 6858000"/>
              <a:gd name="connsiteX7" fmla="*/ 0 w 4446202"/>
              <a:gd name="connsiteY7" fmla="*/ 6858000 h 6858000"/>
              <a:gd name="connsiteX8" fmla="*/ 0 w 4446202"/>
              <a:gd name="connsiteY8" fmla="*/ 0 h 6858000"/>
              <a:gd name="connsiteX9" fmla="*/ 2690949 w 4446202"/>
              <a:gd name="connsiteY9"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46202" h="6858000">
                <a:moveTo>
                  <a:pt x="2690949" y="0"/>
                </a:moveTo>
                <a:lnTo>
                  <a:pt x="2690949" y="0"/>
                </a:lnTo>
                <a:lnTo>
                  <a:pt x="2690949" y="0"/>
                </a:lnTo>
                <a:lnTo>
                  <a:pt x="2690949" y="0"/>
                </a:lnTo>
                <a:lnTo>
                  <a:pt x="4446202" y="3429000"/>
                </a:lnTo>
                <a:lnTo>
                  <a:pt x="2690949" y="6857999"/>
                </a:lnTo>
                <a:lnTo>
                  <a:pt x="2690949" y="6858000"/>
                </a:lnTo>
                <a:lnTo>
                  <a:pt x="0" y="6858000"/>
                </a:lnTo>
                <a:lnTo>
                  <a:pt x="0" y="0"/>
                </a:lnTo>
                <a:lnTo>
                  <a:pt x="2690949" y="0"/>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descr="Logo&#10;&#10;Description automatically generated">
            <a:extLst>
              <a:ext uri="{FF2B5EF4-FFF2-40B4-BE49-F238E27FC236}">
                <a16:creationId xmlns:a16="http://schemas.microsoft.com/office/drawing/2014/main" id="{23E3E28E-2C4D-286A-88EC-86CF90B528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522" y="1333366"/>
            <a:ext cx="4327570" cy="4353194"/>
          </a:xfrm>
          <a:prstGeom prst="rect">
            <a:avLst/>
          </a:prstGeom>
        </p:spPr>
      </p:pic>
      <p:grpSp>
        <p:nvGrpSpPr>
          <p:cNvPr id="14" name="Group 13">
            <a:extLst>
              <a:ext uri="{FF2B5EF4-FFF2-40B4-BE49-F238E27FC236}">
                <a16:creationId xmlns:a16="http://schemas.microsoft.com/office/drawing/2014/main" id="{F3B24789-380F-920E-0B26-69DC6A6CFDA6}"/>
              </a:ext>
            </a:extLst>
          </p:cNvPr>
          <p:cNvGrpSpPr/>
          <p:nvPr/>
        </p:nvGrpSpPr>
        <p:grpSpPr>
          <a:xfrm>
            <a:off x="9211493" y="191815"/>
            <a:ext cx="2728490" cy="442008"/>
            <a:chOff x="9211493" y="191815"/>
            <a:chExt cx="2728490" cy="442008"/>
          </a:xfrm>
        </p:grpSpPr>
        <p:sp>
          <p:nvSpPr>
            <p:cNvPr id="6" name="TextBox 5">
              <a:extLst>
                <a:ext uri="{FF2B5EF4-FFF2-40B4-BE49-F238E27FC236}">
                  <a16:creationId xmlns:a16="http://schemas.microsoft.com/office/drawing/2014/main" id="{30261388-C886-D50C-AC30-F7F3EEA30DDE}"/>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4" name="Picture 3" descr="Icon&#10;&#10;Description automatically generated">
              <a:extLst>
                <a:ext uri="{FF2B5EF4-FFF2-40B4-BE49-F238E27FC236}">
                  <a16:creationId xmlns:a16="http://schemas.microsoft.com/office/drawing/2014/main" id="{5EA28E20-AA20-A8F8-A124-C567D46DF5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Tree>
    <p:extLst>
      <p:ext uri="{BB962C8B-B14F-4D97-AF65-F5344CB8AC3E}">
        <p14:creationId xmlns:p14="http://schemas.microsoft.com/office/powerpoint/2010/main" val="491800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81092EAE-EBE0-480A-6B0D-2BF063AED43E}"/>
              </a:ext>
            </a:extLst>
          </p:cNvPr>
          <p:cNvSpPr>
            <a:spLocks noGrp="1"/>
          </p:cNvSpPr>
          <p:nvPr>
            <p:ph type="sldNum" sz="quarter" idx="12"/>
          </p:nvPr>
        </p:nvSpPr>
        <p:spPr/>
        <p:txBody>
          <a:bodyPr/>
          <a:lstStyle/>
          <a:p>
            <a:fld id="{23DAEFFA-01E0-44B1-AAD1-BB64D0C97CE8}" type="slidenum">
              <a:rPr lang="en-US" b="1" smtClean="0">
                <a:solidFill>
                  <a:srgbClr val="FFFFFF"/>
                </a:solidFill>
              </a:rPr>
              <a:t>10</a:t>
            </a:fld>
            <a:endParaRPr lang="en-US" b="1">
              <a:solidFill>
                <a:srgbClr val="FFFFFF"/>
              </a:solidFill>
            </a:endParaRPr>
          </a:p>
        </p:txBody>
      </p:sp>
      <p:grpSp>
        <p:nvGrpSpPr>
          <p:cNvPr id="2" name="Group 1">
            <a:extLst>
              <a:ext uri="{FF2B5EF4-FFF2-40B4-BE49-F238E27FC236}">
                <a16:creationId xmlns:a16="http://schemas.microsoft.com/office/drawing/2014/main" id="{B86A46A7-8DA6-22C8-099E-C72B4D7EBAC9}"/>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D0C1263E-F7F4-D03D-931E-A798F6A15693}"/>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188B930A-4F96-13A8-BF28-23C288587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4" name="Title 1">
            <a:extLst>
              <a:ext uri="{FF2B5EF4-FFF2-40B4-BE49-F238E27FC236}">
                <a16:creationId xmlns:a16="http://schemas.microsoft.com/office/drawing/2014/main" id="{DF20CF3F-01D6-A9FA-336F-C3B98FA8B3A1}"/>
              </a:ext>
            </a:extLst>
          </p:cNvPr>
          <p:cNvSpPr>
            <a:spLocks noGrp="1"/>
          </p:cNvSpPr>
          <p:nvPr>
            <p:ph type="title"/>
          </p:nvPr>
        </p:nvSpPr>
        <p:spPr>
          <a:xfrm>
            <a:off x="635620" y="762000"/>
            <a:ext cx="9820986" cy="487362"/>
          </a:xfrm>
        </p:spPr>
        <p:txBody>
          <a:bodyPr anchor="t">
            <a:noAutofit/>
          </a:bodyPr>
          <a:lstStyle/>
          <a:p>
            <a:r>
              <a:rPr lang="en-US" sz="3200" b="1">
                <a:solidFill>
                  <a:srgbClr val="C54440"/>
                </a:solidFill>
                <a:latin typeface="Tahoma"/>
                <a:ea typeface="Tahoma"/>
                <a:cs typeface="Tahoma"/>
              </a:rPr>
              <a:t>IN PERSON OR ONLINE PRESENTATIONS</a:t>
            </a:r>
            <a:endParaRPr lang="en-US" sz="3200" b="1">
              <a:solidFill>
                <a:srgbClr val="C5444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9CEC9E99-43B7-278E-6E33-3EB78628B925}"/>
              </a:ext>
            </a:extLst>
          </p:cNvPr>
          <p:cNvSpPr>
            <a:spLocks noGrp="1"/>
          </p:cNvSpPr>
          <p:nvPr>
            <p:ph idx="1"/>
          </p:nvPr>
        </p:nvSpPr>
        <p:spPr>
          <a:xfrm>
            <a:off x="635620" y="1351583"/>
            <a:ext cx="10972800" cy="3677617"/>
          </a:xfrm>
        </p:spPr>
        <p:txBody>
          <a:bodyPr vert="horz" lIns="91440" tIns="45720" rIns="91440" bIns="45720" rtlCol="0" anchor="t">
            <a:normAutofit fontScale="92500" lnSpcReduction="10000"/>
          </a:bodyPr>
          <a:lstStyle/>
          <a:p>
            <a:pPr eaLnBrk="0" fontAlgn="base" hangingPunct="0">
              <a:lnSpc>
                <a:spcPct val="110000"/>
              </a:lnSpc>
              <a:spcBef>
                <a:spcPct val="0"/>
              </a:spcBef>
              <a:spcAft>
                <a:spcPct val="0"/>
              </a:spcAft>
            </a:pPr>
            <a:r>
              <a:rPr lang="en-US" altLang="en-US" sz="2400">
                <a:solidFill>
                  <a:srgbClr val="515D75"/>
                </a:solidFill>
                <a:latin typeface="Tahoma"/>
                <a:ea typeface="Tahoma"/>
                <a:cs typeface="Tahoma"/>
              </a:rPr>
              <a:t>We receive online requests to present at various events</a:t>
            </a:r>
            <a:endParaRPr lang="en-US" alt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a:p>
            <a:pPr>
              <a:lnSpc>
                <a:spcPct val="110000"/>
              </a:lnSpc>
              <a:spcBef>
                <a:spcPct val="0"/>
              </a:spcBef>
              <a:spcAft>
                <a:spcPct val="0"/>
              </a:spcAft>
            </a:pPr>
            <a:r>
              <a:rPr lang="en-US" altLang="en-US" sz="2400">
                <a:solidFill>
                  <a:srgbClr val="515D75"/>
                </a:solidFill>
                <a:latin typeface="Tahoma"/>
                <a:ea typeface="Tahoma"/>
                <a:cs typeface="Tahoma"/>
              </a:rPr>
              <a:t>Requestors include agencies, chambers of commerce, libraries, nonprofit organizations, and other community partners</a:t>
            </a:r>
            <a:endParaRPr lang="en-US" altLang="en-US" sz="2400" dirty="0">
              <a:solidFill>
                <a:srgbClr val="515D75"/>
              </a:solidFill>
              <a:latin typeface="Tahoma"/>
              <a:ea typeface="Tahoma"/>
              <a:cs typeface="Tahoma"/>
            </a:endParaRPr>
          </a:p>
          <a:p>
            <a:pPr eaLnBrk="0" fontAlgn="base" hangingPunct="0">
              <a:lnSpc>
                <a:spcPct val="110000"/>
              </a:lnSpc>
              <a:spcBef>
                <a:spcPct val="0"/>
              </a:spcBef>
              <a:spcAft>
                <a:spcPct val="0"/>
              </a:spcAft>
            </a:pPr>
            <a:r>
              <a:rPr lang="en-US" altLang="en-US" sz="2400">
                <a:solidFill>
                  <a:srgbClr val="515D75"/>
                </a:solidFill>
                <a:latin typeface="Tahoma"/>
                <a:ea typeface="Tahoma"/>
                <a:cs typeface="Tahoma"/>
              </a:rPr>
              <a:t>Presentation topics cover who we are and the services we provide, what we do, and the role of </a:t>
            </a:r>
            <a:r>
              <a:rPr lang="en-US" altLang="en-US" sz="2400" dirty="0">
                <a:solidFill>
                  <a:srgbClr val="515D75"/>
                </a:solidFill>
                <a:latin typeface="Tahoma"/>
                <a:ea typeface="Tahoma"/>
                <a:cs typeface="Tahoma"/>
              </a:rPr>
              <a:t>insurance </a:t>
            </a:r>
          </a:p>
          <a:p>
            <a:pPr eaLnBrk="0" fontAlgn="base" hangingPunct="0">
              <a:lnSpc>
                <a:spcPct val="11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We explain what insurance is and why it is important for consumers </a:t>
            </a:r>
            <a:endParaRPr lang="en-US" alt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1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Having adequate coverage can help protect their well-being and financial stability</a:t>
            </a:r>
            <a:endParaRPr lang="en-US" alt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10000"/>
              </a:lnSpc>
              <a:spcBef>
                <a:spcPct val="0"/>
              </a:spcBef>
              <a:spcAft>
                <a:spcPct val="0"/>
              </a:spcAft>
            </a:pPr>
            <a:r>
              <a:rPr lang="en-US" altLang="en-US" sz="2400">
                <a:solidFill>
                  <a:srgbClr val="515D75"/>
                </a:solidFill>
                <a:latin typeface="Tahoma"/>
                <a:ea typeface="Tahoma"/>
                <a:cs typeface="Tahoma"/>
              </a:rPr>
              <a:t>Presentations are tailored to each audience based on age (Teens/adults/seniors)</a:t>
            </a:r>
            <a:endParaRPr lang="en-US" alt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1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Sessions are delivered in person or via Teams, depending on location </a:t>
            </a:r>
            <a:endParaRPr lang="en-US" alt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10000"/>
              </a:lnSpc>
              <a:spcBef>
                <a:spcPct val="0"/>
              </a:spcBef>
              <a:spcAft>
                <a:spcPct val="0"/>
              </a:spcAft>
            </a:pPr>
            <a:r>
              <a:rPr lang="en-US" altLang="en-US" sz="2400">
                <a:solidFill>
                  <a:srgbClr val="515D75"/>
                </a:solidFill>
                <a:latin typeface="Tahoma"/>
                <a:ea typeface="Tahoma"/>
                <a:cs typeface="Tahoma"/>
              </a:rPr>
              <a:t>Educational materials are provided to expand insurance education statewide</a:t>
            </a:r>
            <a:endParaRPr lang="en-US" sz="2400">
              <a:solidFill>
                <a:srgbClr val="515D75"/>
              </a:solidFill>
              <a:latin typeface="Tahoma"/>
              <a:ea typeface="Tahoma"/>
              <a:cs typeface="Tahoma"/>
            </a:endParaRPr>
          </a:p>
        </p:txBody>
      </p:sp>
    </p:spTree>
    <p:extLst>
      <p:ext uri="{BB962C8B-B14F-4D97-AF65-F5344CB8AC3E}">
        <p14:creationId xmlns:p14="http://schemas.microsoft.com/office/powerpoint/2010/main" val="996706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6D203-C340-DB5B-8DFF-72653CEFBC69}"/>
            </a:ext>
          </a:extLst>
        </p:cNvPr>
        <p:cNvGrpSpPr/>
        <p:nvPr/>
      </p:nvGrpSpPr>
      <p:grpSpPr>
        <a:xfrm>
          <a:off x="0" y="0"/>
          <a:ext cx="0" cy="0"/>
          <a:chOff x="0" y="0"/>
          <a:chExt cx="0" cy="0"/>
        </a:xfrm>
      </p:grpSpPr>
      <p:sp>
        <p:nvSpPr>
          <p:cNvPr id="21" name="Freeform: Shape 20">
            <a:extLst>
              <a:ext uri="{FF2B5EF4-FFF2-40B4-BE49-F238E27FC236}">
                <a16:creationId xmlns:a16="http://schemas.microsoft.com/office/drawing/2014/main" id="{DE3B2F82-800E-00B9-7944-4221EF664B46}"/>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8C055BA9-9D41-85AA-4383-106097B3964B}"/>
              </a:ext>
            </a:extLst>
          </p:cNvPr>
          <p:cNvSpPr>
            <a:spLocks noGrp="1"/>
          </p:cNvSpPr>
          <p:nvPr>
            <p:ph type="sldNum" sz="quarter" idx="12"/>
          </p:nvPr>
        </p:nvSpPr>
        <p:spPr/>
        <p:txBody>
          <a:bodyPr/>
          <a:lstStyle/>
          <a:p>
            <a:fld id="{23DAEFFA-01E0-44B1-AAD1-BB64D0C97CE8}" type="slidenum">
              <a:rPr lang="en-US" b="1" smtClean="0">
                <a:solidFill>
                  <a:srgbClr val="FFFFFF"/>
                </a:solidFill>
              </a:rPr>
              <a:t>11</a:t>
            </a:fld>
            <a:endParaRPr lang="en-US" b="1">
              <a:solidFill>
                <a:srgbClr val="FFFFFF"/>
              </a:solidFill>
            </a:endParaRPr>
          </a:p>
        </p:txBody>
      </p:sp>
      <p:grpSp>
        <p:nvGrpSpPr>
          <p:cNvPr id="2" name="Group 1">
            <a:extLst>
              <a:ext uri="{FF2B5EF4-FFF2-40B4-BE49-F238E27FC236}">
                <a16:creationId xmlns:a16="http://schemas.microsoft.com/office/drawing/2014/main" id="{96D688AF-5011-868B-304D-FB1A288FC555}"/>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D64410E9-0EFC-D3B0-842F-87550C7839F9}"/>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20379F14-432C-F646-6B52-47C2426692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4" name="Title 1">
            <a:extLst>
              <a:ext uri="{FF2B5EF4-FFF2-40B4-BE49-F238E27FC236}">
                <a16:creationId xmlns:a16="http://schemas.microsoft.com/office/drawing/2014/main" id="{8C270461-27AE-B92D-7FBC-449C7D21D63B}"/>
              </a:ext>
            </a:extLst>
          </p:cNvPr>
          <p:cNvSpPr>
            <a:spLocks noGrp="1"/>
          </p:cNvSpPr>
          <p:nvPr>
            <p:ph type="title"/>
          </p:nvPr>
        </p:nvSpPr>
        <p:spPr>
          <a:xfrm>
            <a:off x="635620" y="762000"/>
            <a:ext cx="9820986" cy="487362"/>
          </a:xfrm>
        </p:spPr>
        <p:txBody>
          <a:bodyPr anchor="t">
            <a:noAutofit/>
          </a:bodyPr>
          <a:lstStyle/>
          <a:p>
            <a:r>
              <a:rPr lang="en-US" sz="3200" b="1">
                <a:solidFill>
                  <a:srgbClr val="C54440"/>
                </a:solidFill>
                <a:latin typeface="Tahoma"/>
                <a:ea typeface="Tahoma"/>
                <a:cs typeface="Tahoma"/>
              </a:rPr>
              <a:t>OID INFORMATIONAL BOOTH</a:t>
            </a:r>
            <a:endParaRPr lang="en-US" sz="3200" b="1">
              <a:solidFill>
                <a:srgbClr val="C54440"/>
              </a:solidFill>
              <a:latin typeface="Tahoma" panose="020B0604030504040204" pitchFamily="34" charset="0"/>
              <a:ea typeface="Tahoma" panose="020B0604030504040204" pitchFamily="34" charset="0"/>
              <a:cs typeface="Tahoma" panose="020B0604030504040204" pitchFamily="34" charset="0"/>
            </a:endParaRPr>
          </a:p>
        </p:txBody>
      </p:sp>
      <p:sp>
        <p:nvSpPr>
          <p:cNvPr id="5" name="Content Placeholder 2">
            <a:extLst>
              <a:ext uri="{FF2B5EF4-FFF2-40B4-BE49-F238E27FC236}">
                <a16:creationId xmlns:a16="http://schemas.microsoft.com/office/drawing/2014/main" id="{10AD9422-29B8-6162-F294-A4C69EA50319}"/>
              </a:ext>
            </a:extLst>
          </p:cNvPr>
          <p:cNvSpPr>
            <a:spLocks noGrp="1"/>
          </p:cNvSpPr>
          <p:nvPr>
            <p:ph idx="1"/>
          </p:nvPr>
        </p:nvSpPr>
        <p:spPr>
          <a:xfrm>
            <a:off x="635620" y="1351583"/>
            <a:ext cx="10972800" cy="4545450"/>
          </a:xfrm>
        </p:spPr>
        <p:txBody>
          <a:bodyPr vert="horz" lIns="91440" tIns="45720" rIns="91440" bIns="45720" rtlCol="0" anchor="t">
            <a:noAutofit/>
          </a:bodyPr>
          <a:lstStyle/>
          <a:p>
            <a:pPr eaLnBrk="0" fontAlgn="base" hangingPunct="0">
              <a:lnSpc>
                <a:spcPct val="110000"/>
              </a:lnSpc>
              <a:spcBef>
                <a:spcPct val="0"/>
              </a:spcBef>
              <a:spcAft>
                <a:spcPct val="0"/>
              </a:spcAft>
            </a:pPr>
            <a:r>
              <a:rPr lang="en-US" altLang="en-US" sz="2000">
                <a:solidFill>
                  <a:srgbClr val="515D75"/>
                </a:solidFill>
                <a:latin typeface="Tahoma"/>
                <a:ea typeface="Tahoma"/>
                <a:cs typeface="Tahoma"/>
              </a:rPr>
              <a:t>Receive and coordinate requests at community events including:</a:t>
            </a:r>
            <a:endParaRPr lang="en-US" sz="2000">
              <a:latin typeface="Tahoma"/>
              <a:ea typeface="Tahoma"/>
              <a:cs typeface="Tahoma"/>
            </a:endParaRPr>
          </a:p>
          <a:p>
            <a:r>
              <a:rPr lang="en-US" sz="2000">
                <a:solidFill>
                  <a:srgbClr val="515D75"/>
                </a:solidFill>
                <a:latin typeface="Tahoma"/>
                <a:ea typeface="Tahoma"/>
                <a:cs typeface="Tahoma"/>
              </a:rPr>
              <a:t>Hispanic Chamber Annual Luncheon</a:t>
            </a:r>
            <a:endParaRPr lang="en-US" altLang="en-US" sz="2000">
              <a:solidFill>
                <a:srgbClr val="515D75"/>
              </a:solidFill>
              <a:latin typeface="Tahoma"/>
              <a:ea typeface="Tahoma"/>
              <a:cs typeface="Tahoma"/>
            </a:endParaRPr>
          </a:p>
          <a:p>
            <a:r>
              <a:rPr lang="en-US" sz="2000">
                <a:solidFill>
                  <a:srgbClr val="515D75"/>
                </a:solidFill>
                <a:latin typeface="Tahoma"/>
                <a:ea typeface="Tahoma"/>
                <a:cs typeface="Tahoma"/>
              </a:rPr>
              <a:t>Oklahoma City Black Chamber of Commerce Annual Event</a:t>
            </a:r>
            <a:endParaRPr lang="en-US" sz="2000">
              <a:latin typeface="Tahoma"/>
              <a:ea typeface="Tahoma"/>
              <a:cs typeface="Tahoma"/>
            </a:endParaRPr>
          </a:p>
          <a:p>
            <a:r>
              <a:rPr lang="en-US" sz="2000">
                <a:solidFill>
                  <a:srgbClr val="515D75"/>
                </a:solidFill>
                <a:latin typeface="Tahoma"/>
                <a:ea typeface="Tahoma"/>
                <a:cs typeface="Tahoma"/>
              </a:rPr>
              <a:t>Diabetes Advocacy Day at the State Capitol</a:t>
            </a:r>
            <a:endParaRPr lang="en-US" sz="2000">
              <a:latin typeface="Tahoma"/>
              <a:ea typeface="Tahoma"/>
              <a:cs typeface="Tahoma"/>
            </a:endParaRPr>
          </a:p>
          <a:p>
            <a:r>
              <a:rPr lang="en-US" sz="2000">
                <a:solidFill>
                  <a:srgbClr val="515D75"/>
                </a:solidFill>
                <a:latin typeface="Tahoma"/>
                <a:ea typeface="Tahoma"/>
                <a:cs typeface="Tahoma"/>
              </a:rPr>
              <a:t>Senior Resource Fairs</a:t>
            </a:r>
            <a:endParaRPr lang="en-US" sz="2000">
              <a:latin typeface="Tahoma"/>
              <a:ea typeface="Tahoma"/>
              <a:cs typeface="Tahoma"/>
            </a:endParaRPr>
          </a:p>
          <a:p>
            <a:r>
              <a:rPr lang="en-US" sz="2000">
                <a:solidFill>
                  <a:srgbClr val="515D75"/>
                </a:solidFill>
                <a:latin typeface="Tahoma"/>
                <a:ea typeface="Tahoma"/>
                <a:cs typeface="Tahoma"/>
              </a:rPr>
              <a:t>Oklahoma Traffic Safety Summit</a:t>
            </a:r>
            <a:endParaRPr lang="en-US" sz="2000">
              <a:latin typeface="Tahoma"/>
              <a:ea typeface="Tahoma"/>
              <a:cs typeface="Tahoma"/>
            </a:endParaRPr>
          </a:p>
          <a:p>
            <a:r>
              <a:rPr lang="en-US" sz="2000">
                <a:solidFill>
                  <a:srgbClr val="515D75"/>
                </a:solidFill>
                <a:latin typeface="Tahoma"/>
                <a:ea typeface="Tahoma"/>
                <a:cs typeface="Tahoma"/>
              </a:rPr>
              <a:t>MARCs (Multi-Agency Resource Centers) to assist homeowners and communities impacted by disasters</a:t>
            </a:r>
            <a:endParaRPr lang="en-US" sz="2000">
              <a:latin typeface="Tahoma"/>
              <a:ea typeface="Tahoma"/>
              <a:cs typeface="Tahoma"/>
            </a:endParaRPr>
          </a:p>
          <a:p>
            <a:r>
              <a:rPr lang="en-US" sz="2000">
                <a:solidFill>
                  <a:srgbClr val="515D75"/>
                </a:solidFill>
                <a:latin typeface="Tahoma"/>
                <a:ea typeface="Tahoma"/>
                <a:cs typeface="Tahoma"/>
              </a:rPr>
              <a:t>Provide educational materials to support insurance education</a:t>
            </a:r>
          </a:p>
          <a:p>
            <a:r>
              <a:rPr lang="en-US" sz="2000">
                <a:solidFill>
                  <a:srgbClr val="515D75"/>
                </a:solidFill>
                <a:latin typeface="Tahoma"/>
                <a:ea typeface="Tahoma"/>
                <a:cs typeface="Tahoma"/>
              </a:rPr>
              <a:t>Engage directly with consumers to answer questions and connect them with available OID services</a:t>
            </a:r>
            <a:endParaRPr lang="en-US" sz="2000">
              <a:latin typeface="Tahoma"/>
              <a:ea typeface="Tahoma"/>
              <a:cs typeface="Tahoma"/>
            </a:endParaRPr>
          </a:p>
          <a:p>
            <a:endParaRPr lang="en-US" sz="1800" dirty="0">
              <a:solidFill>
                <a:srgbClr val="515D75"/>
              </a:solidFill>
              <a:latin typeface="Tahoma" panose="020B0604030504040204" pitchFamily="34" charset="0"/>
              <a:ea typeface="Tahoma" panose="020B0604030504040204" pitchFamily="34" charset="0"/>
              <a:cs typeface="Tahoma" panose="020B0604030504040204" pitchFamily="34" charset="0"/>
            </a:endParaRPr>
          </a:p>
          <a:p>
            <a:endParaRPr lang="en-US" sz="1800" dirty="0">
              <a:solidFill>
                <a:srgbClr val="515D75"/>
              </a:solidFill>
              <a:latin typeface="Tahoma" panose="020B0604030504040204" pitchFamily="34" charset="0"/>
              <a:ea typeface="Tahoma" panose="020B0604030504040204" pitchFamily="34" charset="0"/>
              <a:cs typeface="Tahoma" panose="020B0604030504040204" pitchFamily="34" charset="0"/>
            </a:endParaRPr>
          </a:p>
          <a:p>
            <a:pPr>
              <a:lnSpc>
                <a:spcPct val="110000"/>
              </a:lnSpc>
              <a:spcBef>
                <a:spcPct val="0"/>
              </a:spcBef>
              <a:spcAft>
                <a:spcPct val="0"/>
              </a:spcAft>
            </a:pPr>
            <a:endParaRPr lang="en-US" altLang="en-US" sz="2000" dirty="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9291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7C7A71D1-B8AD-A448-6A8E-8CC6BEBF7DC4}"/>
              </a:ext>
            </a:extLst>
          </p:cNvPr>
          <p:cNvSpPr>
            <a:spLocks noGrp="1"/>
          </p:cNvSpPr>
          <p:nvPr>
            <p:ph type="sldNum" sz="quarter" idx="12"/>
          </p:nvPr>
        </p:nvSpPr>
        <p:spPr/>
        <p:txBody>
          <a:bodyPr/>
          <a:lstStyle/>
          <a:p>
            <a:fld id="{23DAEFFA-01E0-44B1-AAD1-BB64D0C97CE8}" type="slidenum">
              <a:rPr lang="en-US" b="1" smtClean="0">
                <a:solidFill>
                  <a:srgbClr val="FFFFFF"/>
                </a:solidFill>
              </a:rPr>
              <a:t>12</a:t>
            </a:fld>
            <a:endParaRPr lang="en-US" b="1">
              <a:solidFill>
                <a:srgbClr val="FFFFFF"/>
              </a:solidFill>
            </a:endParaRPr>
          </a:p>
        </p:txBody>
      </p:sp>
      <p:grpSp>
        <p:nvGrpSpPr>
          <p:cNvPr id="2" name="Group 1">
            <a:extLst>
              <a:ext uri="{FF2B5EF4-FFF2-40B4-BE49-F238E27FC236}">
                <a16:creationId xmlns:a16="http://schemas.microsoft.com/office/drawing/2014/main" id="{A69B4A44-B959-31E4-A970-A3823B385D3B}"/>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F6D14D95-2600-6762-A396-53502F56EE20}"/>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0" name="Picture 9" descr="Icon&#10;&#10;Description automatically generated">
              <a:extLst>
                <a:ext uri="{FF2B5EF4-FFF2-40B4-BE49-F238E27FC236}">
                  <a16:creationId xmlns:a16="http://schemas.microsoft.com/office/drawing/2014/main" id="{653D3E30-8104-A252-3CCB-52AC891E54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12" name="Title 1">
            <a:extLst>
              <a:ext uri="{FF2B5EF4-FFF2-40B4-BE49-F238E27FC236}">
                <a16:creationId xmlns:a16="http://schemas.microsoft.com/office/drawing/2014/main" id="{035D9FE3-00A0-ACDE-8313-C391CDAD660E}"/>
              </a:ext>
            </a:extLst>
          </p:cNvPr>
          <p:cNvSpPr>
            <a:spLocks noGrp="1"/>
          </p:cNvSpPr>
          <p:nvPr>
            <p:ph type="title"/>
          </p:nvPr>
        </p:nvSpPr>
        <p:spPr>
          <a:xfrm>
            <a:off x="638175" y="243681"/>
            <a:ext cx="8756548" cy="1051719"/>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OID’S MAIN RESOURCES SHARED WITH THE COMMUNITY</a:t>
            </a:r>
            <a:b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br>
            <a:endPar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endParaRPr>
          </a:p>
        </p:txBody>
      </p:sp>
      <p:sp>
        <p:nvSpPr>
          <p:cNvPr id="13" name="Rectangle 1">
            <a:extLst>
              <a:ext uri="{FF2B5EF4-FFF2-40B4-BE49-F238E27FC236}">
                <a16:creationId xmlns:a16="http://schemas.microsoft.com/office/drawing/2014/main" id="{D643FCAB-D94C-7D9A-CD0C-61D62A29ED91}"/>
              </a:ext>
            </a:extLst>
          </p:cNvPr>
          <p:cNvSpPr>
            <a:spLocks noGrp="1" noChangeArrowheads="1"/>
          </p:cNvSpPr>
          <p:nvPr>
            <p:ph idx="1"/>
          </p:nvPr>
        </p:nvSpPr>
        <p:spPr bwMode="auto">
          <a:xfrm>
            <a:off x="638175" y="1493626"/>
            <a:ext cx="113538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Consumer Assistance Division </a:t>
            </a:r>
            <a:r>
              <a:rPr kumimoji="0" lang="en-US" altLang="en-US" sz="240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to support consumers with insurance questions</a:t>
            </a:r>
          </a:p>
          <a:p>
            <a:pPr eaLnBrk="0" fontAlgn="base" hangingPunct="0">
              <a:spcBef>
                <a:spcPct val="0"/>
              </a:spcBef>
              <a:spcAft>
                <a:spcPct val="0"/>
              </a:spcAft>
            </a:pP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Life Insurance Policy Locator </a:t>
            </a:r>
            <a:r>
              <a:rPr kumimoji="0" lang="en-US" altLang="en-US" sz="240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to assist with locating lost life insurance policies</a:t>
            </a:r>
          </a:p>
          <a:p>
            <a:pPr eaLnBrk="0" fontAlgn="base" hangingPunct="0">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Home Inventory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to protect what consumers own and its value</a:t>
            </a:r>
          </a:p>
          <a:p>
            <a:pPr eaLnBrk="0" fontAlgn="base" hangingPunct="0">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EAGLE Mediation Program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to assist both parties to settle insurance conflicts</a:t>
            </a:r>
          </a:p>
          <a:p>
            <a:pPr eaLnBrk="0" fontAlgn="base" hangingPunct="0">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OK Ready - Strengthen Oklahoma Homes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to help residents reinforce their homes</a:t>
            </a:r>
          </a:p>
          <a:p>
            <a:pPr eaLnBrk="0" fontAlgn="base" hangingPunct="0">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Insurance &amp; Financial Resource Guide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explains a simple five steps path to success</a:t>
            </a:r>
          </a:p>
          <a:p>
            <a:pPr eaLnBrk="0" fontAlgn="base" hangingPunct="0">
              <a:spcBef>
                <a:spcPct val="0"/>
              </a:spcBef>
              <a:spcAft>
                <a:spcPct val="0"/>
              </a:spcAft>
            </a:pP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Health Insurance Resource Guide </a:t>
            </a:r>
            <a:r>
              <a:rPr kumimoji="0" lang="en-US" altLang="en-US" sz="240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to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help consumers choose the right health coverage </a:t>
            </a:r>
            <a:endParaRPr kumimoji="0" lang="en-US" altLang="en-US" sz="240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spcBef>
                <a:spcPct val="0"/>
              </a:spcBef>
              <a:spcAft>
                <a:spcPct val="0"/>
              </a:spcAft>
            </a:pP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2026 Legislative Policy Updates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to strengthen Consumer Protection </a:t>
            </a:r>
          </a:p>
        </p:txBody>
      </p:sp>
    </p:spTree>
    <p:extLst>
      <p:ext uri="{BB962C8B-B14F-4D97-AF65-F5344CB8AC3E}">
        <p14:creationId xmlns:p14="http://schemas.microsoft.com/office/powerpoint/2010/main" val="12210888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endParaRPr lang="en-US" dirty="0">
              <a:ea typeface="Calibri"/>
              <a:cs typeface="Calibri"/>
            </a:endParaRPr>
          </a:p>
        </p:txBody>
      </p:sp>
      <p:sp>
        <p:nvSpPr>
          <p:cNvPr id="7" name="Slide Number Placeholder 6">
            <a:extLst>
              <a:ext uri="{FF2B5EF4-FFF2-40B4-BE49-F238E27FC236}">
                <a16:creationId xmlns:a16="http://schemas.microsoft.com/office/drawing/2014/main" id="{6C68F130-E9FF-D2E9-7702-D3F2CC168AA8}"/>
              </a:ext>
            </a:extLst>
          </p:cNvPr>
          <p:cNvSpPr>
            <a:spLocks noGrp="1"/>
          </p:cNvSpPr>
          <p:nvPr>
            <p:ph type="sldNum" sz="quarter" idx="12"/>
          </p:nvPr>
        </p:nvSpPr>
        <p:spPr/>
        <p:txBody>
          <a:bodyPr/>
          <a:lstStyle/>
          <a:p>
            <a:fld id="{23DAEFFA-01E0-44B1-AAD1-BB64D0C97CE8}" type="slidenum">
              <a:rPr lang="en-US" b="1" smtClean="0">
                <a:solidFill>
                  <a:srgbClr val="FFFFFF"/>
                </a:solidFill>
              </a:rPr>
              <a:t>13</a:t>
            </a:fld>
            <a:endParaRPr lang="en-US" b="1">
              <a:solidFill>
                <a:srgbClr val="FFFFFF"/>
              </a:solidFill>
            </a:endParaRPr>
          </a:p>
        </p:txBody>
      </p:sp>
      <p:grpSp>
        <p:nvGrpSpPr>
          <p:cNvPr id="2" name="Group 1">
            <a:extLst>
              <a:ext uri="{FF2B5EF4-FFF2-40B4-BE49-F238E27FC236}">
                <a16:creationId xmlns:a16="http://schemas.microsoft.com/office/drawing/2014/main" id="{060CFAC6-7461-FF62-63D3-C33AD7370C60}"/>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273DF47E-F093-1CEB-5EB9-A99D6E3520A5}"/>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BED43ED6-0370-F3F2-8B05-9D206303E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3" name="Title 1">
            <a:extLst>
              <a:ext uri="{FF2B5EF4-FFF2-40B4-BE49-F238E27FC236}">
                <a16:creationId xmlns:a16="http://schemas.microsoft.com/office/drawing/2014/main" id="{A46D4AD9-71B0-F3CC-CCA1-8844FC83B2AE}"/>
              </a:ext>
            </a:extLst>
          </p:cNvPr>
          <p:cNvSpPr>
            <a:spLocks noGrp="1"/>
          </p:cNvSpPr>
          <p:nvPr>
            <p:ph type="title"/>
          </p:nvPr>
        </p:nvSpPr>
        <p:spPr>
          <a:xfrm>
            <a:off x="609600" y="699571"/>
            <a:ext cx="10972800" cy="595829"/>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CONSUMER ASSISTANCE DIVISION</a:t>
            </a:r>
          </a:p>
        </p:txBody>
      </p:sp>
      <p:sp>
        <p:nvSpPr>
          <p:cNvPr id="4" name="Content Placeholder 2">
            <a:extLst>
              <a:ext uri="{FF2B5EF4-FFF2-40B4-BE49-F238E27FC236}">
                <a16:creationId xmlns:a16="http://schemas.microsoft.com/office/drawing/2014/main" id="{F9F704E2-A033-5866-71D8-1DD68D5D711B}"/>
              </a:ext>
            </a:extLst>
          </p:cNvPr>
          <p:cNvSpPr>
            <a:spLocks noGrp="1"/>
          </p:cNvSpPr>
          <p:nvPr>
            <p:ph idx="1"/>
          </p:nvPr>
        </p:nvSpPr>
        <p:spPr>
          <a:xfrm>
            <a:off x="609599" y="1371600"/>
            <a:ext cx="11584383" cy="4525963"/>
          </a:xfrm>
        </p:spPr>
        <p:txBody>
          <a:bodyPr vert="horz" lIns="91440" tIns="45720" rIns="91440" bIns="45720" rtlCol="0" anchor="t">
            <a:noAutofit/>
          </a:bodyPr>
          <a:lstStyle/>
          <a:p>
            <a:pPr>
              <a:lnSpc>
                <a:spcPct val="100000"/>
              </a:lnSpc>
            </a:pPr>
            <a:r>
              <a:rPr lang="en-US" sz="2200" dirty="0">
                <a:solidFill>
                  <a:srgbClr val="515D75"/>
                </a:solidFill>
                <a:latin typeface="Tahoma" panose="020B0604030504040204" pitchFamily="34" charset="0"/>
                <a:ea typeface="Tahoma" panose="020B0604030504040204" pitchFamily="34" charset="0"/>
                <a:cs typeface="Tahoma" panose="020B0604030504040204" pitchFamily="34" charset="0"/>
              </a:rPr>
              <a:t>Investigates complaints against insurance companies, agents and adjusters submitted by Oklahoma consumers</a:t>
            </a:r>
          </a:p>
          <a:p>
            <a:pPr>
              <a:lnSpc>
                <a:spcPct val="100000"/>
              </a:lnSpc>
            </a:pPr>
            <a:r>
              <a:rPr lang="en-US" sz="2200" dirty="0">
                <a:solidFill>
                  <a:srgbClr val="515D75"/>
                </a:solidFill>
                <a:latin typeface="Tahoma" panose="020B0604030504040204" pitchFamily="34" charset="0"/>
                <a:ea typeface="Tahoma" panose="020B0604030504040204" pitchFamily="34" charset="0"/>
                <a:cs typeface="Tahoma" panose="020B0604030504040204" pitchFamily="34" charset="0"/>
              </a:rPr>
              <a:t>Answers general insurance questions on all lines of insurance </a:t>
            </a:r>
          </a:p>
          <a:p>
            <a:pPr>
              <a:lnSpc>
                <a:spcPct val="100000"/>
              </a:lnSpc>
            </a:pPr>
            <a:r>
              <a:rPr lang="en-US" sz="2200" dirty="0">
                <a:solidFill>
                  <a:srgbClr val="515D75"/>
                </a:solidFill>
                <a:latin typeface="Tahoma" panose="020B0604030504040204" pitchFamily="34" charset="0"/>
                <a:ea typeface="Tahoma" panose="020B0604030504040204" pitchFamily="34" charset="0"/>
                <a:cs typeface="Tahoma" panose="020B0604030504040204" pitchFamily="34" charset="0"/>
              </a:rPr>
              <a:t>This division receives over 15K calls annually</a:t>
            </a:r>
          </a:p>
          <a:p>
            <a:pPr>
              <a:lnSpc>
                <a:spcPct val="100000"/>
              </a:lnSpc>
            </a:pPr>
            <a:r>
              <a:rPr lang="en-US" sz="2200" dirty="0">
                <a:solidFill>
                  <a:srgbClr val="515D75"/>
                </a:solidFill>
                <a:latin typeface="Tahoma" panose="020B0604030504040204" pitchFamily="34" charset="0"/>
                <a:ea typeface="Tahoma" panose="020B0604030504040204" pitchFamily="34" charset="0"/>
                <a:cs typeface="Tahoma" panose="020B0604030504040204" pitchFamily="34" charset="0"/>
              </a:rPr>
              <a:t>10M dollars recovered and returned to consumers</a:t>
            </a:r>
          </a:p>
          <a:p>
            <a:pPr>
              <a:lnSpc>
                <a:spcPct val="100000"/>
              </a:lnSpc>
            </a:pPr>
            <a:r>
              <a:rPr lang="en-US" sz="2200" dirty="0">
                <a:solidFill>
                  <a:srgbClr val="515D75"/>
                </a:solidFill>
                <a:latin typeface="Tahoma" panose="020B0604030504040204" pitchFamily="34" charset="0"/>
                <a:ea typeface="Tahoma" panose="020B0604030504040204" pitchFamily="34" charset="0"/>
                <a:cs typeface="Tahoma" panose="020B0604030504040204" pitchFamily="34" charset="0"/>
              </a:rPr>
              <a:t>File a complaint with OID. Your complaint will be assigned to a claim's analyst, and we will contact the company. By law, the company has 20 days from receipt of our letter to respond </a:t>
            </a:r>
          </a:p>
          <a:p>
            <a:pPr>
              <a:lnSpc>
                <a:spcPct val="100000"/>
              </a:lnSpc>
            </a:pPr>
            <a:r>
              <a:rPr lang="en-US" sz="2200">
                <a:solidFill>
                  <a:srgbClr val="515D75"/>
                </a:solidFill>
                <a:latin typeface="Tahoma"/>
                <a:ea typeface="Tahoma"/>
                <a:cs typeface="Tahoma"/>
              </a:rPr>
              <a:t>EAGLE Mediation is a free service helping resolve disputes instead of going to court when a consumer and insurer are unable to reach an agreement (Ending Arguments Gently, Legally and Economically) </a:t>
            </a:r>
            <a:r>
              <a:rPr lang="en-US" sz="1600" b="1">
                <a:solidFill>
                  <a:srgbClr val="C00000"/>
                </a:solidFill>
                <a:latin typeface="Tahoma"/>
                <a:ea typeface="Tahoma"/>
                <a:cs typeface="Tahoma"/>
              </a:rPr>
              <a:t>Please note: This is a voluntary program, not mandated for participation</a:t>
            </a:r>
          </a:p>
          <a:p>
            <a:pPr>
              <a:lnSpc>
                <a:spcPct val="100000"/>
              </a:lnSpc>
            </a:pPr>
            <a:endParaRPr lang="en-US" sz="2200" dirty="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42649731"/>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Slide Number Placeholder 2">
            <a:extLst>
              <a:ext uri="{FF2B5EF4-FFF2-40B4-BE49-F238E27FC236}">
                <a16:creationId xmlns:a16="http://schemas.microsoft.com/office/drawing/2014/main" id="{C30F5EAE-D733-F9AE-5459-89C0CB665EB5}"/>
              </a:ext>
            </a:extLst>
          </p:cNvPr>
          <p:cNvSpPr>
            <a:spLocks noGrp="1"/>
          </p:cNvSpPr>
          <p:nvPr>
            <p:ph type="sldNum" sz="quarter" idx="12"/>
          </p:nvPr>
        </p:nvSpPr>
        <p:spPr/>
        <p:txBody>
          <a:bodyPr/>
          <a:lstStyle/>
          <a:p>
            <a:fld id="{23DAEFFA-01E0-44B1-AAD1-BB64D0C97CE8}" type="slidenum">
              <a:rPr lang="en-US" b="1" smtClean="0">
                <a:solidFill>
                  <a:srgbClr val="FFFFFF"/>
                </a:solidFill>
              </a:rPr>
              <a:t>14</a:t>
            </a:fld>
            <a:endParaRPr lang="en-US" b="1">
              <a:solidFill>
                <a:srgbClr val="FFFFFF"/>
              </a:solidFill>
            </a:endParaRPr>
          </a:p>
        </p:txBody>
      </p:sp>
      <p:grpSp>
        <p:nvGrpSpPr>
          <p:cNvPr id="2" name="Group 1">
            <a:extLst>
              <a:ext uri="{FF2B5EF4-FFF2-40B4-BE49-F238E27FC236}">
                <a16:creationId xmlns:a16="http://schemas.microsoft.com/office/drawing/2014/main" id="{02696EF1-315A-112A-2FA4-115528D02FE3}"/>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7B446F05-56D2-FFC0-CC4F-C6A39F526979}"/>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0" name="Picture 9" descr="Icon&#10;&#10;Description automatically generated">
              <a:extLst>
                <a:ext uri="{FF2B5EF4-FFF2-40B4-BE49-F238E27FC236}">
                  <a16:creationId xmlns:a16="http://schemas.microsoft.com/office/drawing/2014/main" id="{5F44A8F6-4B04-06DF-E23C-73E3B50AEF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5" name="Title 1">
            <a:extLst>
              <a:ext uri="{FF2B5EF4-FFF2-40B4-BE49-F238E27FC236}">
                <a16:creationId xmlns:a16="http://schemas.microsoft.com/office/drawing/2014/main" id="{52B354FF-3F4C-6558-01DB-EB0CD335E171}"/>
              </a:ext>
            </a:extLst>
          </p:cNvPr>
          <p:cNvSpPr>
            <a:spLocks noGrp="1"/>
          </p:cNvSpPr>
          <p:nvPr>
            <p:ph type="title"/>
          </p:nvPr>
        </p:nvSpPr>
        <p:spPr>
          <a:xfrm>
            <a:off x="645695" y="663574"/>
            <a:ext cx="9899402" cy="593725"/>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LIFE INSURANCE POLICY LOCATOR</a:t>
            </a:r>
          </a:p>
        </p:txBody>
      </p:sp>
      <p:sp>
        <p:nvSpPr>
          <p:cNvPr id="8" name="Content Placeholder 2">
            <a:extLst>
              <a:ext uri="{FF2B5EF4-FFF2-40B4-BE49-F238E27FC236}">
                <a16:creationId xmlns:a16="http://schemas.microsoft.com/office/drawing/2014/main" id="{12FB6294-B0A6-0C1D-F213-82BECD2F9454}"/>
              </a:ext>
            </a:extLst>
          </p:cNvPr>
          <p:cNvSpPr>
            <a:spLocks noGrp="1"/>
          </p:cNvSpPr>
          <p:nvPr>
            <p:ph idx="1"/>
          </p:nvPr>
        </p:nvSpPr>
        <p:spPr>
          <a:xfrm>
            <a:off x="609600" y="1371601"/>
            <a:ext cx="10972800" cy="4163047"/>
          </a:xfrm>
        </p:spPr>
        <p:txBody>
          <a:bodyPr>
            <a:noAutofit/>
          </a:bodyPr>
          <a:lstStyle/>
          <a:p>
            <a:pPr>
              <a:lnSpc>
                <a:spcPct val="100000"/>
              </a:lnSpc>
            </a:pP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Free online tool to connect families with lost or unclaimed life insurance benefits</a:t>
            </a:r>
          </a:p>
          <a:p>
            <a:pPr>
              <a:lnSpc>
                <a:spcPct val="100000"/>
              </a:lnSpc>
            </a:pP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Policy locator requests are free, secure and confidential, and companies are responsible for contacting beneficiaries if any matches are found</a:t>
            </a:r>
          </a:p>
          <a:p>
            <a:pPr>
              <a:lnSpc>
                <a:spcPct val="100000"/>
              </a:lnSpc>
            </a:pP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OID helped reclaim over $200M in unclaimed life insurance benefits</a:t>
            </a:r>
          </a:p>
          <a:p>
            <a:pPr>
              <a:lnSpc>
                <a:spcPct val="100000"/>
              </a:lnSpc>
            </a:pP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The funds remain with the insurance company until the deceased would have reached age 100, and are then transferred to the State Treasurer’s Office as unclaimed property</a:t>
            </a:r>
          </a:p>
          <a:p>
            <a:pPr>
              <a:lnSpc>
                <a:spcPct val="100000"/>
              </a:lnSpc>
            </a:pP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Visit oid.ok.gov and enter life insurance policy locator in the search box</a:t>
            </a:r>
          </a:p>
        </p:txBody>
      </p:sp>
    </p:spTree>
    <p:extLst>
      <p:ext uri="{BB962C8B-B14F-4D97-AF65-F5344CB8AC3E}">
        <p14:creationId xmlns:p14="http://schemas.microsoft.com/office/powerpoint/2010/main" val="1747191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4">
            <a:extLst>
              <a:ext uri="{FF2B5EF4-FFF2-40B4-BE49-F238E27FC236}">
                <a16:creationId xmlns:a16="http://schemas.microsoft.com/office/drawing/2014/main" id="{CB57F801-54E6-C509-F375-03A9AE319840}"/>
              </a:ext>
            </a:extLst>
          </p:cNvPr>
          <p:cNvSpPr txBox="1">
            <a:spLocks/>
          </p:cNvSpPr>
          <p:nvPr/>
        </p:nvSpPr>
        <p:spPr>
          <a:xfrm>
            <a:off x="4260377" y="2302438"/>
            <a:ext cx="5688841"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0E0CB3CB-97BE-1C3F-0FD7-EEF860C74F3A}"/>
              </a:ext>
            </a:extLst>
          </p:cNvPr>
          <p:cNvSpPr>
            <a:spLocks noGrp="1"/>
          </p:cNvSpPr>
          <p:nvPr>
            <p:ph type="sldNum" sz="quarter" idx="12"/>
          </p:nvPr>
        </p:nvSpPr>
        <p:spPr/>
        <p:txBody>
          <a:bodyPr/>
          <a:lstStyle/>
          <a:p>
            <a:fld id="{23DAEFFA-01E0-44B1-AAD1-BB64D0C97CE8}" type="slidenum">
              <a:rPr lang="en-US" b="1" smtClean="0">
                <a:solidFill>
                  <a:srgbClr val="FFFFFF"/>
                </a:solidFill>
              </a:rPr>
              <a:t>15</a:t>
            </a:fld>
            <a:endParaRPr lang="en-US" b="1">
              <a:solidFill>
                <a:srgbClr val="FFFFFF"/>
              </a:solidFill>
            </a:endParaRPr>
          </a:p>
        </p:txBody>
      </p:sp>
      <p:grpSp>
        <p:nvGrpSpPr>
          <p:cNvPr id="2" name="Group 1">
            <a:extLst>
              <a:ext uri="{FF2B5EF4-FFF2-40B4-BE49-F238E27FC236}">
                <a16:creationId xmlns:a16="http://schemas.microsoft.com/office/drawing/2014/main" id="{B4C4600C-1C78-18D8-0BFC-C88F1F40BBC8}"/>
              </a:ext>
            </a:extLst>
          </p:cNvPr>
          <p:cNvGrpSpPr/>
          <p:nvPr/>
        </p:nvGrpSpPr>
        <p:grpSpPr>
          <a:xfrm>
            <a:off x="9211493" y="191815"/>
            <a:ext cx="2728490" cy="442008"/>
            <a:chOff x="9211493" y="191815"/>
            <a:chExt cx="2728490" cy="442008"/>
          </a:xfrm>
        </p:grpSpPr>
        <p:sp>
          <p:nvSpPr>
            <p:cNvPr id="6" name="TextBox 5">
              <a:extLst>
                <a:ext uri="{FF2B5EF4-FFF2-40B4-BE49-F238E27FC236}">
                  <a16:creationId xmlns:a16="http://schemas.microsoft.com/office/drawing/2014/main" id="{9B486DC9-680A-B994-AAC0-52693B93612C}"/>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7" name="Picture 6" descr="Icon&#10;&#10;Description automatically generated">
              <a:extLst>
                <a:ext uri="{FF2B5EF4-FFF2-40B4-BE49-F238E27FC236}">
                  <a16:creationId xmlns:a16="http://schemas.microsoft.com/office/drawing/2014/main" id="{B27A9C49-88B4-CFEC-3BCE-E11340079F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8" name="Title 1">
            <a:extLst>
              <a:ext uri="{FF2B5EF4-FFF2-40B4-BE49-F238E27FC236}">
                <a16:creationId xmlns:a16="http://schemas.microsoft.com/office/drawing/2014/main" id="{9A4949DF-B04B-81E7-11AB-05B97EB9D978}"/>
              </a:ext>
            </a:extLst>
          </p:cNvPr>
          <p:cNvSpPr>
            <a:spLocks noGrp="1"/>
          </p:cNvSpPr>
          <p:nvPr>
            <p:ph type="title"/>
          </p:nvPr>
        </p:nvSpPr>
        <p:spPr>
          <a:xfrm>
            <a:off x="637674" y="731838"/>
            <a:ext cx="10972800" cy="563562"/>
          </a:xfrm>
        </p:spPr>
        <p:txBody>
          <a:bodyPr>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HOME INVENTORY</a:t>
            </a:r>
          </a:p>
        </p:txBody>
      </p:sp>
      <p:sp>
        <p:nvSpPr>
          <p:cNvPr id="9" name="Rectangle 1">
            <a:extLst>
              <a:ext uri="{FF2B5EF4-FFF2-40B4-BE49-F238E27FC236}">
                <a16:creationId xmlns:a16="http://schemas.microsoft.com/office/drawing/2014/main" id="{C509FB30-860D-B03B-9C04-B90BED1E8658}"/>
              </a:ext>
            </a:extLst>
          </p:cNvPr>
          <p:cNvSpPr>
            <a:spLocks noGrp="1" noChangeArrowheads="1"/>
          </p:cNvSpPr>
          <p:nvPr>
            <p:ph idx="1"/>
          </p:nvPr>
        </p:nvSpPr>
        <p:spPr bwMode="auto">
          <a:xfrm>
            <a:off x="609600" y="1295400"/>
            <a:ext cx="10944726"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1"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Understand the importance:</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A home inventory helps you know what you own and its value, making insurance claims faster and easier</a:t>
            </a:r>
          </a:p>
          <a:p>
            <a:pPr eaLnBrk="0" fontAlgn="base" hangingPunct="0">
              <a:lnSpc>
                <a:spcPct val="100000"/>
              </a:lnSpc>
              <a:spcBef>
                <a:spcPct val="0"/>
              </a:spcBef>
              <a:spcAft>
                <a:spcPct val="0"/>
              </a:spcAft>
            </a:pPr>
            <a:r>
              <a:rPr kumimoji="0" lang="en-US" altLang="en-US" sz="2400" b="1"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Choose an organization method:</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List items by room, category (e.g., furniture, electronics), value, or purchase date</a:t>
            </a:r>
          </a:p>
          <a:p>
            <a:pPr eaLnBrk="0" fontAlgn="base" hangingPunct="0">
              <a:lnSpc>
                <a:spcPct val="100000"/>
              </a:lnSpc>
              <a:spcBef>
                <a:spcPct val="0"/>
              </a:spcBef>
              <a:spcAft>
                <a:spcPct val="0"/>
              </a:spcAft>
            </a:pPr>
            <a:r>
              <a:rPr kumimoji="0" lang="en-US" altLang="en-US" sz="2400" b="1"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Document your belongings:</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Write descriptions and take photos or videos to support your inventory </a:t>
            </a:r>
          </a:p>
          <a:p>
            <a:pPr eaLnBrk="0" fontAlgn="base" hangingPunct="0">
              <a:lnSpc>
                <a:spcPct val="100000"/>
              </a:lnSpc>
              <a:spcBef>
                <a:spcPct val="0"/>
              </a:spcBef>
              <a:spcAft>
                <a:spcPct val="0"/>
              </a:spcAft>
            </a:pPr>
            <a:r>
              <a:rPr kumimoji="0" lang="en-US" altLang="en-US" sz="2400" b="1"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Use available tools:</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Take advantage of checklists, downloadable forms, or mobile apps to create and maintain your inventory</a:t>
            </a:r>
          </a:p>
          <a:p>
            <a:pPr eaLnBrk="0" fontAlgn="base" hangingPunct="0">
              <a:lnSpc>
                <a:spcPct val="100000"/>
              </a:lnSpc>
              <a:spcBef>
                <a:spcPct val="0"/>
              </a:spcBef>
              <a:spcAft>
                <a:spcPct val="0"/>
              </a:spcAft>
            </a:pPr>
            <a:r>
              <a:rPr kumimoji="0" lang="en-US" altLang="en-US" sz="2400" b="1"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Store it safely:</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Keep your inventory and important documents in a secure location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away from</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your home and maintain backup copies  </a:t>
            </a: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OID offers a free </a:t>
            </a: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NAIC Home Inventory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app for iPhone and Android devices</a:t>
            </a:r>
            <a:endPar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58308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br>
              <a:rPr lang="en-US" sz="1600" b="1" dirty="0">
                <a:ea typeface="Calibri"/>
                <a:cs typeface="Calibri"/>
              </a:rPr>
            </a:br>
            <a:r>
              <a:rPr lang="en-US" sz="1600" b="1">
                <a:ea typeface="Calibri"/>
                <a:cs typeface="Calibri"/>
              </a:rPr>
              <a:t>Please note:</a:t>
            </a:r>
            <a:r>
              <a:rPr lang="en-US" sz="1600">
                <a:ea typeface="Calibri"/>
                <a:cs typeface="Calibri"/>
              </a:rPr>
              <a:t> This is a voluntary program, not mandated for participation</a:t>
            </a:r>
            <a:endParaRPr lang="en-US" sz="1600">
              <a:solidFill>
                <a:srgbClr val="000000"/>
              </a:solidFill>
              <a:ea typeface="Calibri"/>
              <a:cs typeface="Calibri"/>
            </a:endParaRPr>
          </a:p>
          <a:p>
            <a:pPr algn="ctr"/>
            <a:endParaRPr lang="en-US" dirty="0">
              <a:ea typeface="Calibri"/>
              <a:cs typeface="Calibri"/>
            </a:endParaRPr>
          </a:p>
        </p:txBody>
      </p:sp>
      <p:sp>
        <p:nvSpPr>
          <p:cNvPr id="4" name="Slide Number Placeholder 3">
            <a:extLst>
              <a:ext uri="{FF2B5EF4-FFF2-40B4-BE49-F238E27FC236}">
                <a16:creationId xmlns:a16="http://schemas.microsoft.com/office/drawing/2014/main" id="{D6323DAA-3B80-6B23-9249-0AFE3E93C386}"/>
              </a:ext>
            </a:extLst>
          </p:cNvPr>
          <p:cNvSpPr>
            <a:spLocks noGrp="1"/>
          </p:cNvSpPr>
          <p:nvPr>
            <p:ph type="sldNum" sz="quarter" idx="12"/>
          </p:nvPr>
        </p:nvSpPr>
        <p:spPr/>
        <p:txBody>
          <a:bodyPr/>
          <a:lstStyle/>
          <a:p>
            <a:fld id="{23DAEFFA-01E0-44B1-AAD1-BB64D0C97CE8}" type="slidenum">
              <a:rPr lang="en-US" b="1" smtClean="0">
                <a:solidFill>
                  <a:srgbClr val="FFFFFF"/>
                </a:solidFill>
              </a:rPr>
              <a:t>16</a:t>
            </a:fld>
            <a:endParaRPr lang="en-US" b="1">
              <a:solidFill>
                <a:srgbClr val="FFFFFF"/>
              </a:solidFill>
            </a:endParaRPr>
          </a:p>
        </p:txBody>
      </p:sp>
      <p:grpSp>
        <p:nvGrpSpPr>
          <p:cNvPr id="2" name="Group 1">
            <a:extLst>
              <a:ext uri="{FF2B5EF4-FFF2-40B4-BE49-F238E27FC236}">
                <a16:creationId xmlns:a16="http://schemas.microsoft.com/office/drawing/2014/main" id="{E059E88B-BF8A-DAF9-1519-144804D8A6D3}"/>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F5E1AD89-A489-669A-3F6E-BD350B9534D7}"/>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1" name="Picture 10" descr="Icon&#10;&#10;Description automatically generated">
              <a:extLst>
                <a:ext uri="{FF2B5EF4-FFF2-40B4-BE49-F238E27FC236}">
                  <a16:creationId xmlns:a16="http://schemas.microsoft.com/office/drawing/2014/main" id="{175D508B-2CED-3C14-7E44-35B588B8C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8" name="Title 1">
            <a:extLst>
              <a:ext uri="{FF2B5EF4-FFF2-40B4-BE49-F238E27FC236}">
                <a16:creationId xmlns:a16="http://schemas.microsoft.com/office/drawing/2014/main" id="{D6A9F151-9B42-B00D-B0B3-891B62BDB53F}"/>
              </a:ext>
            </a:extLst>
          </p:cNvPr>
          <p:cNvSpPr>
            <a:spLocks noGrp="1"/>
          </p:cNvSpPr>
          <p:nvPr>
            <p:ph type="title"/>
          </p:nvPr>
        </p:nvSpPr>
        <p:spPr>
          <a:xfrm>
            <a:off x="609600" y="808038"/>
            <a:ext cx="8755626" cy="487362"/>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EAGLE MEDIATION PROGRAM</a:t>
            </a:r>
          </a:p>
        </p:txBody>
      </p:sp>
      <p:sp>
        <p:nvSpPr>
          <p:cNvPr id="9" name="Rectangle 1">
            <a:extLst>
              <a:ext uri="{FF2B5EF4-FFF2-40B4-BE49-F238E27FC236}">
                <a16:creationId xmlns:a16="http://schemas.microsoft.com/office/drawing/2014/main" id="{E82D680E-DD11-A4B0-88CF-10EECAE1175A}"/>
              </a:ext>
            </a:extLst>
          </p:cNvPr>
          <p:cNvSpPr>
            <a:spLocks noGrp="1" noChangeArrowheads="1"/>
          </p:cNvSpPr>
          <p:nvPr>
            <p:ph idx="1"/>
          </p:nvPr>
        </p:nvSpPr>
        <p:spPr bwMode="auto">
          <a:xfrm>
            <a:off x="609600" y="1369483"/>
            <a:ext cx="109728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The EAGLE Mediation Program is a free, voluntary way to resolve insurance disputes without going to court.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It helps consumers and insurers reach agreements through mediation.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The program is certified by the Oklahoma Supreme Court.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It aims to resolve conflicts early and avoid lawsuits.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It supports the Oklahoma Insurance Department goal of reducing litigation costs.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Mediation often leads to higher satisfaction than court cases.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The department promotes mediation as a preferred way to resolve disputes.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Parties can still go to court if mediation fails. </a:t>
            </a:r>
          </a:p>
        </p:txBody>
      </p:sp>
    </p:spTree>
    <p:extLst>
      <p:ext uri="{BB962C8B-B14F-4D97-AF65-F5344CB8AC3E}">
        <p14:creationId xmlns:p14="http://schemas.microsoft.com/office/powerpoint/2010/main" val="2635848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4">
            <a:extLst>
              <a:ext uri="{FF2B5EF4-FFF2-40B4-BE49-F238E27FC236}">
                <a16:creationId xmlns:a16="http://schemas.microsoft.com/office/drawing/2014/main" id="{CB57F801-54E6-C509-F375-03A9AE319840}"/>
              </a:ext>
            </a:extLst>
          </p:cNvPr>
          <p:cNvSpPr txBox="1">
            <a:spLocks/>
          </p:cNvSpPr>
          <p:nvPr/>
        </p:nvSpPr>
        <p:spPr>
          <a:xfrm>
            <a:off x="4260377" y="2302438"/>
            <a:ext cx="5688841"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Cambria" panose="02040503050406030204" pitchFamily="18" charset="0"/>
              <a:ea typeface="Cambria" panose="02040503050406030204" pitchFamily="18" charset="0"/>
            </a:endParaRPr>
          </a:p>
        </p:txBody>
      </p:sp>
      <p:sp>
        <p:nvSpPr>
          <p:cNvPr id="16" name="Slide Number Placeholder 15">
            <a:extLst>
              <a:ext uri="{FF2B5EF4-FFF2-40B4-BE49-F238E27FC236}">
                <a16:creationId xmlns:a16="http://schemas.microsoft.com/office/drawing/2014/main" id="{C2AC49CA-71D2-021A-9B86-DE223927EC8D}"/>
              </a:ext>
            </a:extLst>
          </p:cNvPr>
          <p:cNvSpPr>
            <a:spLocks noGrp="1"/>
          </p:cNvSpPr>
          <p:nvPr>
            <p:ph type="sldNum" sz="quarter" idx="12"/>
          </p:nvPr>
        </p:nvSpPr>
        <p:spPr/>
        <p:txBody>
          <a:bodyPr/>
          <a:lstStyle/>
          <a:p>
            <a:fld id="{23DAEFFA-01E0-44B1-AAD1-BB64D0C97CE8}" type="slidenum">
              <a:rPr lang="en-US" b="1" smtClean="0">
                <a:solidFill>
                  <a:srgbClr val="FFFFFF"/>
                </a:solidFill>
              </a:rPr>
              <a:t>17</a:t>
            </a:fld>
            <a:endParaRPr lang="en-US" b="1">
              <a:solidFill>
                <a:srgbClr val="FFFFFF"/>
              </a:solidFill>
            </a:endParaRPr>
          </a:p>
        </p:txBody>
      </p:sp>
      <p:grpSp>
        <p:nvGrpSpPr>
          <p:cNvPr id="11" name="Group 10">
            <a:extLst>
              <a:ext uri="{FF2B5EF4-FFF2-40B4-BE49-F238E27FC236}">
                <a16:creationId xmlns:a16="http://schemas.microsoft.com/office/drawing/2014/main" id="{1778AFB2-6EE6-5722-2516-A2A2530CA31D}"/>
              </a:ext>
            </a:extLst>
          </p:cNvPr>
          <p:cNvGrpSpPr/>
          <p:nvPr/>
        </p:nvGrpSpPr>
        <p:grpSpPr>
          <a:xfrm>
            <a:off x="9211493" y="191815"/>
            <a:ext cx="2728490" cy="442008"/>
            <a:chOff x="9211493" y="191815"/>
            <a:chExt cx="2728490" cy="442008"/>
          </a:xfrm>
        </p:grpSpPr>
        <p:sp>
          <p:nvSpPr>
            <p:cNvPr id="17" name="TextBox 16">
              <a:extLst>
                <a:ext uri="{FF2B5EF4-FFF2-40B4-BE49-F238E27FC236}">
                  <a16:creationId xmlns:a16="http://schemas.microsoft.com/office/drawing/2014/main" id="{DE1EECEB-E961-7945-75E1-F961ECEBD7D2}"/>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8" name="Picture 17" descr="Icon&#10;&#10;Description automatically generated">
              <a:extLst>
                <a:ext uri="{FF2B5EF4-FFF2-40B4-BE49-F238E27FC236}">
                  <a16:creationId xmlns:a16="http://schemas.microsoft.com/office/drawing/2014/main" id="{EE7E36F4-9B50-B715-DB74-CDEE9D5F4C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13" name="Title 1">
            <a:extLst>
              <a:ext uri="{FF2B5EF4-FFF2-40B4-BE49-F238E27FC236}">
                <a16:creationId xmlns:a16="http://schemas.microsoft.com/office/drawing/2014/main" id="{5B39B357-E01F-99E5-E7CC-D82FFEC58471}"/>
              </a:ext>
            </a:extLst>
          </p:cNvPr>
          <p:cNvSpPr>
            <a:spLocks noGrp="1"/>
          </p:cNvSpPr>
          <p:nvPr>
            <p:ph type="title"/>
          </p:nvPr>
        </p:nvSpPr>
        <p:spPr>
          <a:xfrm>
            <a:off x="625642" y="708320"/>
            <a:ext cx="10956760" cy="587080"/>
          </a:xfrm>
        </p:spPr>
        <p:txBody>
          <a:bodyPr anchor="t">
            <a:noAutofit/>
          </a:bodyPr>
          <a:lstStyle/>
          <a:p>
            <a:r>
              <a:rPr lang="en-US" sz="3600" b="1" dirty="0">
                <a:solidFill>
                  <a:srgbClr val="C54440"/>
                </a:solidFill>
                <a:latin typeface="Tahoma" panose="020B0604030504040204" pitchFamily="34" charset="0"/>
                <a:ea typeface="Tahoma" panose="020B0604030504040204" pitchFamily="34" charset="0"/>
                <a:cs typeface="Tahoma" panose="020B0604030504040204" pitchFamily="34" charset="0"/>
              </a:rPr>
              <a:t>OK READY – STRENGTHEN OKLAHOMA HOMES </a:t>
            </a:r>
          </a:p>
        </p:txBody>
      </p:sp>
      <p:sp>
        <p:nvSpPr>
          <p:cNvPr id="14" name="Rectangle 5">
            <a:extLst>
              <a:ext uri="{FF2B5EF4-FFF2-40B4-BE49-F238E27FC236}">
                <a16:creationId xmlns:a16="http://schemas.microsoft.com/office/drawing/2014/main" id="{8208C26F-283D-3C41-BA62-54D4F5E9648C}"/>
              </a:ext>
            </a:extLst>
          </p:cNvPr>
          <p:cNvSpPr>
            <a:spLocks noGrp="1" noChangeArrowheads="1"/>
          </p:cNvSpPr>
          <p:nvPr>
            <p:ph idx="1"/>
          </p:nvPr>
        </p:nvSpPr>
        <p:spPr bwMode="auto">
          <a:xfrm>
            <a:off x="609599" y="1295400"/>
            <a:ext cx="11174361"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OKReady offers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 grant </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up to </a:t>
            </a: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$10,000 per approved household</a:t>
            </a:r>
            <a:endPar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Approved construction strengthens homes to the </a:t>
            </a: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IBHS FORTIFIED </a:t>
            </a:r>
            <a:r>
              <a:rPr kumimoji="0" lang="en-US" altLang="en-US" sz="240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Home</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standard (Insurance Institute for Business &amp; Home Safety)                                               </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Grant funds are paid directly to contractors once the </a:t>
            </a: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IBHS FORTIFIED certification</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is received</a:t>
            </a: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OKReady has completed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over 300</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houses and plans to issue </a:t>
            </a:r>
            <a:r>
              <a:rPr kumimoji="0" lang="en-US" altLang="en-US" sz="24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1,000 grants in 2026</a:t>
            </a:r>
          </a:p>
          <a:p>
            <a:pPr eaLnBrk="0" fontAlgn="base" hangingPunct="0">
              <a:lnSpc>
                <a:spcPct val="10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Applications are open statewide</a:t>
            </a:r>
            <a:endParaRPr kumimoji="0" lang="en-US" altLang="en-US" sz="240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Stronger Roof = safer home, fewer claims, and less hassle</a:t>
            </a: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Grants may not cover the full cost of roof replacement</a:t>
            </a: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Open to eligible homeowners with a Homestead Exemption </a:t>
            </a: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Homeowners may qualify for insurance premium discounts (varies by carrier)</a:t>
            </a:r>
            <a:endPar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8940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4">
            <a:extLst>
              <a:ext uri="{FF2B5EF4-FFF2-40B4-BE49-F238E27FC236}">
                <a16:creationId xmlns:a16="http://schemas.microsoft.com/office/drawing/2014/main" id="{CB57F801-54E6-C509-F375-03A9AE319840}"/>
              </a:ext>
            </a:extLst>
          </p:cNvPr>
          <p:cNvSpPr txBox="1">
            <a:spLocks/>
          </p:cNvSpPr>
          <p:nvPr/>
        </p:nvSpPr>
        <p:spPr>
          <a:xfrm>
            <a:off x="4260377" y="2302438"/>
            <a:ext cx="5688841"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5D9CE96C-815E-1011-BCD4-50FE0B15674B}"/>
              </a:ext>
            </a:extLst>
          </p:cNvPr>
          <p:cNvSpPr>
            <a:spLocks noGrp="1"/>
          </p:cNvSpPr>
          <p:nvPr>
            <p:ph type="sldNum" sz="quarter" idx="12"/>
          </p:nvPr>
        </p:nvSpPr>
        <p:spPr/>
        <p:txBody>
          <a:bodyPr/>
          <a:lstStyle/>
          <a:p>
            <a:fld id="{23DAEFFA-01E0-44B1-AAD1-BB64D0C97CE8}" type="slidenum">
              <a:rPr lang="en-US" b="1" smtClean="0">
                <a:solidFill>
                  <a:srgbClr val="FFFFFF"/>
                </a:solidFill>
              </a:rPr>
              <a:t>18</a:t>
            </a:fld>
            <a:endParaRPr lang="en-US" b="1">
              <a:solidFill>
                <a:srgbClr val="FFFFFF"/>
              </a:solidFill>
            </a:endParaRPr>
          </a:p>
        </p:txBody>
      </p:sp>
      <p:grpSp>
        <p:nvGrpSpPr>
          <p:cNvPr id="2" name="Group 1">
            <a:extLst>
              <a:ext uri="{FF2B5EF4-FFF2-40B4-BE49-F238E27FC236}">
                <a16:creationId xmlns:a16="http://schemas.microsoft.com/office/drawing/2014/main" id="{698524D9-DC72-C831-69C2-C18E6B3F1C3A}"/>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8C1247E7-B32C-5EE2-E6F1-183EB782FA8B}"/>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5" name="Picture 14" descr="Icon&#10;&#10;Description automatically generated">
              <a:extLst>
                <a:ext uri="{FF2B5EF4-FFF2-40B4-BE49-F238E27FC236}">
                  <a16:creationId xmlns:a16="http://schemas.microsoft.com/office/drawing/2014/main" id="{B37793FA-8881-5B98-8863-B1A3692451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8" name="Title 1">
            <a:extLst>
              <a:ext uri="{FF2B5EF4-FFF2-40B4-BE49-F238E27FC236}">
                <a16:creationId xmlns:a16="http://schemas.microsoft.com/office/drawing/2014/main" id="{7632AE55-6689-ABE6-936D-A26F22032CE5}"/>
              </a:ext>
            </a:extLst>
          </p:cNvPr>
          <p:cNvSpPr>
            <a:spLocks noGrp="1"/>
          </p:cNvSpPr>
          <p:nvPr>
            <p:ph type="title"/>
          </p:nvPr>
        </p:nvSpPr>
        <p:spPr>
          <a:xfrm>
            <a:off x="609600" y="761999"/>
            <a:ext cx="10972800" cy="533401"/>
          </a:xfrm>
        </p:spPr>
        <p:txBody>
          <a:bodyPr anchor="t">
            <a:noAutofit/>
          </a:bodyPr>
          <a:lstStyle/>
          <a:p>
            <a:r>
              <a:rPr lang="en-US" sz="3600" b="1" dirty="0">
                <a:solidFill>
                  <a:srgbClr val="C54440"/>
                </a:solidFill>
                <a:latin typeface="Tahoma" panose="020B0604030504040204" pitchFamily="34" charset="0"/>
                <a:ea typeface="Tahoma" panose="020B0604030504040204" pitchFamily="34" charset="0"/>
                <a:cs typeface="Tahoma" panose="020B0604030504040204" pitchFamily="34" charset="0"/>
              </a:rPr>
              <a:t>INSURANCE &amp; FINANCIAL RESOURCE GUIDE</a:t>
            </a:r>
            <a:endParaRPr lang="en-US" sz="3600" dirty="0">
              <a:solidFill>
                <a:srgbClr val="C54440"/>
              </a:solidFill>
              <a:latin typeface="Tahoma" panose="020B0604030504040204" pitchFamily="34" charset="0"/>
              <a:ea typeface="Tahoma" panose="020B0604030504040204" pitchFamily="34" charset="0"/>
              <a:cs typeface="Tahoma" panose="020B0604030504040204" pitchFamily="34" charset="0"/>
            </a:endParaRPr>
          </a:p>
        </p:txBody>
      </p:sp>
      <p:sp>
        <p:nvSpPr>
          <p:cNvPr id="9" name="Content Placeholder 3">
            <a:extLst>
              <a:ext uri="{FF2B5EF4-FFF2-40B4-BE49-F238E27FC236}">
                <a16:creationId xmlns:a16="http://schemas.microsoft.com/office/drawing/2014/main" id="{8D299BCF-DE58-B1DA-D07E-4E9FA52206A2}"/>
              </a:ext>
            </a:extLst>
          </p:cNvPr>
          <p:cNvSpPr>
            <a:spLocks noGrp="1"/>
          </p:cNvSpPr>
          <p:nvPr>
            <p:ph idx="1"/>
          </p:nvPr>
        </p:nvSpPr>
        <p:spPr>
          <a:xfrm>
            <a:off x="609600" y="1341438"/>
            <a:ext cx="10972800" cy="4525963"/>
          </a:xfrm>
        </p:spPr>
        <p:txBody>
          <a:bodyPr>
            <a:noAutofit/>
          </a:bodyPr>
          <a:lstStyle/>
          <a:p>
            <a:pPr marL="514350" indent="-514350">
              <a:lnSpc>
                <a:spcPct val="100000"/>
              </a:lnSpc>
              <a:buFont typeface="+mj-lt"/>
              <a:buAutoNum type="arabicPeriod"/>
            </a:pP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Establish Goals: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Identify what matters most to you when planning for major life goals like buying a home, retirement, family, or your legacy</a:t>
            </a:r>
          </a:p>
          <a:p>
            <a:pPr marL="514350" indent="-514350">
              <a:lnSpc>
                <a:spcPct val="100000"/>
              </a:lnSpc>
              <a:buFont typeface="+mj-lt"/>
              <a:buAutoNum type="arabicPeriod"/>
            </a:pP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Assess Your Situation: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Review your finances, including savings, investments, insurance, assets, and any debts</a:t>
            </a:r>
          </a:p>
          <a:p>
            <a:pPr marL="514350" indent="-514350">
              <a:lnSpc>
                <a:spcPct val="100000"/>
              </a:lnSpc>
              <a:buFont typeface="+mj-lt"/>
              <a:buAutoNum type="arabicPeriod"/>
            </a:pP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Identify Gaps: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After reviewing your finances, a professional can help identify areas that need attention</a:t>
            </a:r>
            <a:endPar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endParaRPr>
          </a:p>
          <a:p>
            <a:pPr marL="514350" indent="-514350">
              <a:lnSpc>
                <a:spcPct val="100000"/>
              </a:lnSpc>
              <a:buFont typeface="+mj-lt"/>
              <a:buAutoNum type="arabicPeriod"/>
            </a:pP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Map it Out: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Make financial decisions that address gaps while aligning with your goals, timeline, and risk </a:t>
            </a:r>
          </a:p>
          <a:p>
            <a:pPr marL="514350" indent="-514350">
              <a:lnSpc>
                <a:spcPct val="100000"/>
              </a:lnSpc>
              <a:buFont typeface="+mj-lt"/>
              <a:buAutoNum type="arabicPeriod"/>
            </a:pP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Maintain and Optimize: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 financial strategy requires ongoing adjustments to stay aligned with priorities and goals</a:t>
            </a:r>
            <a:endPar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13457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Content Placeholder 4">
            <a:extLst>
              <a:ext uri="{FF2B5EF4-FFF2-40B4-BE49-F238E27FC236}">
                <a16:creationId xmlns:a16="http://schemas.microsoft.com/office/drawing/2014/main" id="{CB57F801-54E6-C509-F375-03A9AE319840}"/>
              </a:ext>
            </a:extLst>
          </p:cNvPr>
          <p:cNvSpPr txBox="1">
            <a:spLocks/>
          </p:cNvSpPr>
          <p:nvPr/>
        </p:nvSpPr>
        <p:spPr>
          <a:xfrm>
            <a:off x="4260377" y="2302438"/>
            <a:ext cx="5688841"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Cambria" panose="02040503050406030204" pitchFamily="18" charset="0"/>
              <a:ea typeface="Cambria" panose="02040503050406030204" pitchFamily="18" charset="0"/>
            </a:endParaRPr>
          </a:p>
        </p:txBody>
      </p:sp>
      <p:sp>
        <p:nvSpPr>
          <p:cNvPr id="4" name="Slide Number Placeholder 3">
            <a:extLst>
              <a:ext uri="{FF2B5EF4-FFF2-40B4-BE49-F238E27FC236}">
                <a16:creationId xmlns:a16="http://schemas.microsoft.com/office/drawing/2014/main" id="{F6C29D6C-D047-1B5C-2E65-D7B30DD7B59C}"/>
              </a:ext>
            </a:extLst>
          </p:cNvPr>
          <p:cNvSpPr>
            <a:spLocks noGrp="1"/>
          </p:cNvSpPr>
          <p:nvPr>
            <p:ph type="sldNum" sz="quarter" idx="12"/>
          </p:nvPr>
        </p:nvSpPr>
        <p:spPr/>
        <p:txBody>
          <a:bodyPr/>
          <a:lstStyle/>
          <a:p>
            <a:fld id="{23DAEFFA-01E0-44B1-AAD1-BB64D0C97CE8}" type="slidenum">
              <a:rPr lang="en-US" b="1" smtClean="0">
                <a:solidFill>
                  <a:srgbClr val="FFFFFF"/>
                </a:solidFill>
              </a:rPr>
              <a:t>19</a:t>
            </a:fld>
            <a:endParaRPr lang="en-US" b="1">
              <a:solidFill>
                <a:srgbClr val="FFFFFF"/>
              </a:solidFill>
            </a:endParaRPr>
          </a:p>
        </p:txBody>
      </p:sp>
      <p:grpSp>
        <p:nvGrpSpPr>
          <p:cNvPr id="2" name="Group 1">
            <a:extLst>
              <a:ext uri="{FF2B5EF4-FFF2-40B4-BE49-F238E27FC236}">
                <a16:creationId xmlns:a16="http://schemas.microsoft.com/office/drawing/2014/main" id="{5CD41588-A5F5-650F-457E-D10CE2A7BECD}"/>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6435376A-CC50-2250-53A2-31ECC467A568}"/>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8" name="Picture 17" descr="Icon&#10;&#10;Description automatically generated">
              <a:extLst>
                <a:ext uri="{FF2B5EF4-FFF2-40B4-BE49-F238E27FC236}">
                  <a16:creationId xmlns:a16="http://schemas.microsoft.com/office/drawing/2014/main" id="{5DB279A9-7E07-130D-2854-ED69D7478D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8" name="Title 1">
            <a:extLst>
              <a:ext uri="{FF2B5EF4-FFF2-40B4-BE49-F238E27FC236}">
                <a16:creationId xmlns:a16="http://schemas.microsoft.com/office/drawing/2014/main" id="{EE199514-601B-35F8-5154-B4207092261E}"/>
              </a:ext>
            </a:extLst>
          </p:cNvPr>
          <p:cNvSpPr>
            <a:spLocks noGrp="1"/>
          </p:cNvSpPr>
          <p:nvPr>
            <p:ph type="title"/>
          </p:nvPr>
        </p:nvSpPr>
        <p:spPr>
          <a:xfrm>
            <a:off x="645695" y="723817"/>
            <a:ext cx="10972800" cy="563562"/>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HEALTH INSURANCE RESOURCE GUIDE</a:t>
            </a:r>
          </a:p>
        </p:txBody>
      </p:sp>
      <p:sp>
        <p:nvSpPr>
          <p:cNvPr id="9" name="Rectangle 1">
            <a:extLst>
              <a:ext uri="{FF2B5EF4-FFF2-40B4-BE49-F238E27FC236}">
                <a16:creationId xmlns:a16="http://schemas.microsoft.com/office/drawing/2014/main" id="{27D95481-0A0B-4B39-77DF-E99E6373320F}"/>
              </a:ext>
            </a:extLst>
          </p:cNvPr>
          <p:cNvSpPr>
            <a:spLocks noGrp="1" noChangeArrowheads="1"/>
          </p:cNvSpPr>
          <p:nvPr>
            <p:ph idx="1"/>
          </p:nvPr>
        </p:nvSpPr>
        <p:spPr bwMode="auto">
          <a:xfrm>
            <a:off x="609598" y="1295400"/>
            <a:ext cx="11582401" cy="4693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3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Identify the coverage pathway that applies to you: </a:t>
            </a:r>
            <a:r>
              <a:rPr kumimoji="0" lang="en-US" altLang="en-US" sz="23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Marketplace (HealthCare.gov), employer-sponsored or self-funded plans, Medicare, short-term plans, or association plans</a:t>
            </a:r>
          </a:p>
          <a:p>
            <a:pPr eaLnBrk="0" fontAlgn="base" hangingPunct="0">
              <a:lnSpc>
                <a:spcPct val="100000"/>
              </a:lnSpc>
              <a:spcBef>
                <a:spcPct val="0"/>
              </a:spcBef>
              <a:spcAft>
                <a:spcPct val="0"/>
              </a:spcAft>
            </a:pPr>
            <a:r>
              <a:rPr lang="en-US" altLang="en-US" sz="2300" b="1" dirty="0">
                <a:solidFill>
                  <a:srgbClr val="515D75"/>
                </a:solidFill>
                <a:latin typeface="Tahoma" panose="020B0604030504040204" pitchFamily="34" charset="0"/>
                <a:ea typeface="Tahoma" panose="020B0604030504040204" pitchFamily="34" charset="0"/>
                <a:cs typeface="Tahoma" panose="020B0604030504040204" pitchFamily="34" charset="0"/>
              </a:rPr>
              <a:t>C</a:t>
            </a:r>
            <a:r>
              <a:rPr kumimoji="0" lang="en-US" altLang="en-US" sz="23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ompare at least three plans based on total annual cost</a:t>
            </a:r>
            <a:r>
              <a:rPr kumimoji="0" lang="en-US" altLang="en-US" sz="23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(monthly premium plus expected out-of-pocket expenses)</a:t>
            </a:r>
          </a:p>
          <a:p>
            <a:pPr eaLnBrk="0" fontAlgn="base" hangingPunct="0">
              <a:lnSpc>
                <a:spcPct val="100000"/>
              </a:lnSpc>
              <a:spcBef>
                <a:spcPct val="0"/>
              </a:spcBef>
              <a:spcAft>
                <a:spcPct val="0"/>
              </a:spcAft>
            </a:pPr>
            <a:r>
              <a:rPr kumimoji="0" lang="en-US" altLang="en-US" sz="23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Review key details carefully</a:t>
            </a:r>
            <a:r>
              <a:rPr kumimoji="0" lang="en-US" altLang="en-US" sz="23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including provider networks, covered medications, prior authorization requirements, and coverage for services you regularly use (such as specialists, maternity care, or mental health services) </a:t>
            </a:r>
          </a:p>
          <a:p>
            <a:pPr eaLnBrk="0" fontAlgn="base" hangingPunct="0">
              <a:lnSpc>
                <a:spcPct val="100000"/>
              </a:lnSpc>
              <a:spcBef>
                <a:spcPct val="0"/>
              </a:spcBef>
              <a:spcAft>
                <a:spcPct val="0"/>
              </a:spcAft>
            </a:pPr>
            <a:r>
              <a:rPr kumimoji="0" lang="en-US" altLang="en-US" sz="23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Enroll during the Open Enrollment period</a:t>
            </a:r>
            <a:r>
              <a:rPr kumimoji="0" lang="en-US" altLang="en-US" sz="23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or determine if you qualify for a Special Enrollment Period </a:t>
            </a:r>
          </a:p>
          <a:p>
            <a:pPr eaLnBrk="0" fontAlgn="base" hangingPunct="0">
              <a:lnSpc>
                <a:spcPct val="100000"/>
              </a:lnSpc>
              <a:spcBef>
                <a:spcPct val="0"/>
              </a:spcBef>
              <a:spcAft>
                <a:spcPct val="0"/>
              </a:spcAft>
            </a:pPr>
            <a:r>
              <a:rPr kumimoji="0" lang="en-US" altLang="en-US" sz="2300" b="1"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Keep all plan documents for your records</a:t>
            </a:r>
            <a:r>
              <a:rPr kumimoji="0" lang="en-US" altLang="en-US" sz="23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and understand your rights: appeal processes are available, including external review options through the Oklahoma Insurance Department (OID) and the Centers for Medicare &amp; Medicaid Services (CMS)</a:t>
            </a:r>
          </a:p>
        </p:txBody>
      </p:sp>
    </p:spTree>
    <p:extLst>
      <p:ext uri="{BB962C8B-B14F-4D97-AF65-F5344CB8AC3E}">
        <p14:creationId xmlns:p14="http://schemas.microsoft.com/office/powerpoint/2010/main" val="12004782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D5440F5-EA0E-9F09-78DA-7C34E4B336B9}"/>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4E57D8D6-4EA6-0EAF-534C-5B6518B66FCC}"/>
              </a:ext>
            </a:extLst>
          </p:cNvPr>
          <p:cNvSpPr>
            <a:spLocks noGrp="1"/>
          </p:cNvSpPr>
          <p:nvPr>
            <p:ph type="sldNum" sz="quarter" idx="12"/>
          </p:nvPr>
        </p:nvSpPr>
        <p:spPr/>
        <p:txBody>
          <a:bodyPr/>
          <a:lstStyle/>
          <a:p>
            <a:fld id="{23DAEFFA-01E0-44B1-AAD1-BB64D0C97CE8}" type="slidenum">
              <a:rPr lang="en-US" b="1" smtClean="0">
                <a:solidFill>
                  <a:srgbClr val="FFFFFF"/>
                </a:solidFill>
              </a:rPr>
              <a:t>2</a:t>
            </a:fld>
            <a:endParaRPr lang="en-US" b="1">
              <a:solidFill>
                <a:srgbClr val="FFFFFF"/>
              </a:solidFill>
            </a:endParaRPr>
          </a:p>
        </p:txBody>
      </p:sp>
      <p:grpSp>
        <p:nvGrpSpPr>
          <p:cNvPr id="7" name="Group 6">
            <a:extLst>
              <a:ext uri="{FF2B5EF4-FFF2-40B4-BE49-F238E27FC236}">
                <a16:creationId xmlns:a16="http://schemas.microsoft.com/office/drawing/2014/main" id="{3D4C4876-01F7-0694-BF44-EE7B209EFB17}"/>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58BDD7D0-FC41-8D54-898B-134BA1465DB2}"/>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61D550D3-CA85-AFBD-3E7B-8D2501B2C3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pic>
        <p:nvPicPr>
          <p:cNvPr id="11" name="Picture 10">
            <a:extLst>
              <a:ext uri="{FF2B5EF4-FFF2-40B4-BE49-F238E27FC236}">
                <a16:creationId xmlns:a16="http://schemas.microsoft.com/office/drawing/2014/main" id="{A6140C22-4C55-41DA-7D66-716154AC318C}"/>
              </a:ext>
            </a:extLst>
          </p:cNvPr>
          <p:cNvPicPr>
            <a:picLocks noChangeAspect="1"/>
          </p:cNvPicPr>
          <p:nvPr/>
        </p:nvPicPr>
        <p:blipFill>
          <a:blip r:embed="rId5"/>
          <a:stretch>
            <a:fillRect/>
          </a:stretch>
        </p:blipFill>
        <p:spPr>
          <a:xfrm>
            <a:off x="616480" y="966259"/>
            <a:ext cx="3000375" cy="4142317"/>
          </a:xfrm>
          <a:prstGeom prst="rect">
            <a:avLst/>
          </a:prstGeom>
        </p:spPr>
      </p:pic>
      <p:sp>
        <p:nvSpPr>
          <p:cNvPr id="12" name="TextBox 11">
            <a:extLst>
              <a:ext uri="{FF2B5EF4-FFF2-40B4-BE49-F238E27FC236}">
                <a16:creationId xmlns:a16="http://schemas.microsoft.com/office/drawing/2014/main" id="{631C9DA9-1432-C52B-F140-B55537D1F0DE}"/>
              </a:ext>
            </a:extLst>
          </p:cNvPr>
          <p:cNvSpPr txBox="1"/>
          <p:nvPr/>
        </p:nvSpPr>
        <p:spPr>
          <a:xfrm>
            <a:off x="4423833" y="966259"/>
            <a:ext cx="6932083"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indent="0" algn="l" rtl="0"/>
            <a:r>
              <a:rPr lang="en-US" sz="2000" b="0" i="0" kern="1200">
                <a:solidFill>
                  <a:srgbClr val="1A436C"/>
                </a:solidFill>
                <a:latin typeface="Tahoma"/>
                <a:ea typeface="Tahoma"/>
                <a:cs typeface="Tahoma"/>
              </a:rPr>
              <a:t>I serve as a Community Outreach Coordinator for the Oklahoma Insurance Department, and I am responsible for community outreach efforts across the state. </a:t>
            </a:r>
          </a:p>
          <a:p>
            <a:pPr marL="0" indent="0" algn="l" rtl="0"/>
            <a:endParaRPr lang="en-US" sz="2000" b="0" i="0" kern="1200">
              <a:solidFill>
                <a:srgbClr val="1A436C"/>
              </a:solidFill>
              <a:latin typeface="Tahoma"/>
              <a:ea typeface="Tahoma"/>
              <a:cs typeface="Tahoma"/>
            </a:endParaRPr>
          </a:p>
          <a:p>
            <a:pPr marL="0" indent="0" algn="l" rtl="0"/>
            <a:r>
              <a:rPr lang="en-US" sz="2000" b="0" i="0" kern="1200">
                <a:solidFill>
                  <a:srgbClr val="1A436C"/>
                </a:solidFill>
                <a:latin typeface="Tahoma"/>
                <a:ea typeface="Tahoma"/>
                <a:cs typeface="Tahoma"/>
              </a:rPr>
              <a:t>I speak four languages, which helps me to connect with underserved and minority populations ensuring they are educated on all types of insurance and the services provided by the Department. I meet with diverse groups to build and grow community relationships and provide resources and services that will benefit their communities. </a:t>
            </a:r>
          </a:p>
          <a:p>
            <a:pPr marL="0" indent="0" algn="l" rtl="0"/>
            <a:endParaRPr lang="en-US" sz="2000" b="0" i="0" kern="1200">
              <a:solidFill>
                <a:srgbClr val="1A436C"/>
              </a:solidFill>
              <a:latin typeface="Tahoma"/>
              <a:ea typeface="Tahoma"/>
              <a:cs typeface="Tahoma"/>
            </a:endParaRPr>
          </a:p>
          <a:p>
            <a:pPr marL="0" indent="0" algn="l" rtl="0"/>
            <a:r>
              <a:rPr lang="en-US" sz="2000" b="0" i="0" kern="1200">
                <a:solidFill>
                  <a:srgbClr val="1A436C"/>
                </a:solidFill>
                <a:latin typeface="Tahoma"/>
                <a:ea typeface="Tahoma"/>
                <a:cs typeface="Tahoma"/>
              </a:rPr>
              <a:t>I am originally from Brazil, and I live with my daughter Giovanna in Oklahoma City, Oklahoma.</a:t>
            </a:r>
          </a:p>
          <a:p>
            <a:pPr algn="ctr"/>
            <a:endParaRPr lang="en-US"/>
          </a:p>
        </p:txBody>
      </p:sp>
    </p:spTree>
    <p:extLst>
      <p:ext uri="{BB962C8B-B14F-4D97-AF65-F5344CB8AC3E}">
        <p14:creationId xmlns:p14="http://schemas.microsoft.com/office/powerpoint/2010/main" val="25289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020AFC-3F6C-39AB-F2FA-A9512AEC09E3}"/>
            </a:ext>
          </a:extLst>
        </p:cNvPr>
        <p:cNvGrpSpPr/>
        <p:nvPr/>
      </p:nvGrpSpPr>
      <p:grpSpPr>
        <a:xfrm>
          <a:off x="0" y="0"/>
          <a:ext cx="0" cy="0"/>
          <a:chOff x="0" y="0"/>
          <a:chExt cx="0" cy="0"/>
        </a:xfrm>
      </p:grpSpPr>
      <p:sp>
        <p:nvSpPr>
          <p:cNvPr id="21" name="Freeform: Shape 20">
            <a:extLst>
              <a:ext uri="{FF2B5EF4-FFF2-40B4-BE49-F238E27FC236}">
                <a16:creationId xmlns:a16="http://schemas.microsoft.com/office/drawing/2014/main" id="{1CB36AD7-1D1D-6B4A-D387-54E0946B9E2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08B6EE4E-8D58-BE83-9409-A8629D3BFC15}"/>
              </a:ext>
            </a:extLst>
          </p:cNvPr>
          <p:cNvSpPr>
            <a:spLocks noGrp="1"/>
          </p:cNvSpPr>
          <p:nvPr>
            <p:ph type="sldNum" sz="quarter" idx="12"/>
          </p:nvPr>
        </p:nvSpPr>
        <p:spPr/>
        <p:txBody>
          <a:bodyPr/>
          <a:lstStyle/>
          <a:p>
            <a:fld id="{23DAEFFA-01E0-44B1-AAD1-BB64D0C97CE8}" type="slidenum">
              <a:rPr lang="en-US" b="1" smtClean="0">
                <a:solidFill>
                  <a:srgbClr val="FFFFFF"/>
                </a:solidFill>
              </a:rPr>
              <a:t>20</a:t>
            </a:fld>
            <a:endParaRPr lang="en-US" b="1">
              <a:solidFill>
                <a:srgbClr val="FFFFFF"/>
              </a:solidFill>
            </a:endParaRPr>
          </a:p>
        </p:txBody>
      </p:sp>
      <p:grpSp>
        <p:nvGrpSpPr>
          <p:cNvPr id="11" name="Group 10">
            <a:extLst>
              <a:ext uri="{FF2B5EF4-FFF2-40B4-BE49-F238E27FC236}">
                <a16:creationId xmlns:a16="http://schemas.microsoft.com/office/drawing/2014/main" id="{4F3077BD-1DFE-793A-29EA-7FA9890780C6}"/>
              </a:ext>
            </a:extLst>
          </p:cNvPr>
          <p:cNvGrpSpPr/>
          <p:nvPr/>
        </p:nvGrpSpPr>
        <p:grpSpPr>
          <a:xfrm>
            <a:off x="9211493" y="191815"/>
            <a:ext cx="2728490" cy="442008"/>
            <a:chOff x="9211493" y="191815"/>
            <a:chExt cx="2728490" cy="442008"/>
          </a:xfrm>
        </p:grpSpPr>
        <p:sp>
          <p:nvSpPr>
            <p:cNvPr id="12" name="TextBox 11">
              <a:extLst>
                <a:ext uri="{FF2B5EF4-FFF2-40B4-BE49-F238E27FC236}">
                  <a16:creationId xmlns:a16="http://schemas.microsoft.com/office/drawing/2014/main" id="{82ED2241-6E58-409E-D20F-23BE6FCF3115}"/>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3" name="Picture 12" descr="Icon&#10;&#10;Description automatically generated">
              <a:extLst>
                <a:ext uri="{FF2B5EF4-FFF2-40B4-BE49-F238E27FC236}">
                  <a16:creationId xmlns:a16="http://schemas.microsoft.com/office/drawing/2014/main" id="{7AB19B16-7A18-ACC8-7F62-47A9D82F7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3" name="Title 1">
            <a:extLst>
              <a:ext uri="{FF2B5EF4-FFF2-40B4-BE49-F238E27FC236}">
                <a16:creationId xmlns:a16="http://schemas.microsoft.com/office/drawing/2014/main" id="{3D1A280C-91AD-520D-F1B9-DAB78F9A0B57}"/>
              </a:ext>
            </a:extLst>
          </p:cNvPr>
          <p:cNvSpPr>
            <a:spLocks noGrp="1"/>
          </p:cNvSpPr>
          <p:nvPr>
            <p:ph type="title"/>
          </p:nvPr>
        </p:nvSpPr>
        <p:spPr>
          <a:xfrm>
            <a:off x="641684" y="716419"/>
            <a:ext cx="10972800" cy="563562"/>
          </a:xfrm>
        </p:spPr>
        <p:txBody>
          <a:bodyPr anchor="t">
            <a:noAutofit/>
          </a:bodyPr>
          <a:lstStyle/>
          <a:p>
            <a:r>
              <a:rPr lang="en-US" sz="4000" b="1">
                <a:solidFill>
                  <a:srgbClr val="C54440"/>
                </a:solidFill>
                <a:latin typeface="Tahoma"/>
                <a:ea typeface="Tahoma"/>
                <a:cs typeface="Tahoma"/>
              </a:rPr>
              <a:t>EDUCATIONAL MATERIALS</a:t>
            </a:r>
          </a:p>
        </p:txBody>
      </p:sp>
      <p:sp>
        <p:nvSpPr>
          <p:cNvPr id="4" name="Rectangle 1">
            <a:extLst>
              <a:ext uri="{FF2B5EF4-FFF2-40B4-BE49-F238E27FC236}">
                <a16:creationId xmlns:a16="http://schemas.microsoft.com/office/drawing/2014/main" id="{957A5247-23A9-84D3-A387-F2AB24DC8F4F}"/>
              </a:ext>
            </a:extLst>
          </p:cNvPr>
          <p:cNvSpPr>
            <a:spLocks noGrp="1" noChangeArrowheads="1"/>
          </p:cNvSpPr>
          <p:nvPr>
            <p:ph idx="1"/>
          </p:nvPr>
        </p:nvSpPr>
        <p:spPr bwMode="auto">
          <a:xfrm>
            <a:off x="641015" y="1274235"/>
            <a:ext cx="11124032" cy="4519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lnSpc>
                <a:spcPct val="100000"/>
              </a:lnSpc>
              <a:spcBef>
                <a:spcPct val="0"/>
              </a:spcBef>
              <a:spcAft>
                <a:spcPct val="0"/>
              </a:spcAft>
              <a:buNone/>
            </a:pPr>
            <a:br>
              <a:rPr lang="en-US" sz="2000" b="1" dirty="0">
                <a:solidFill>
                  <a:srgbClr val="515D75"/>
                </a:solidFill>
                <a:highlight>
                  <a:srgbClr val="FFFFFF"/>
                </a:highlight>
                <a:latin typeface="Tahoma"/>
                <a:ea typeface="Tahoma"/>
                <a:cs typeface="Tahoma"/>
              </a:rPr>
            </a:br>
            <a:r>
              <a:rPr lang="en-US" sz="2000" b="1" dirty="0">
                <a:solidFill>
                  <a:srgbClr val="515D75"/>
                </a:solidFill>
                <a:highlight>
                  <a:srgbClr val="FFFFFF"/>
                </a:highlight>
                <a:latin typeface="Tahoma"/>
                <a:ea typeface="Tahoma"/>
                <a:cs typeface="Tahoma"/>
              </a:rPr>
              <a:t>Handouts are distributed based on the audience and seasonal risks to provide </a:t>
            </a:r>
          </a:p>
          <a:p>
            <a:pPr marL="0" indent="0">
              <a:lnSpc>
                <a:spcPct val="100000"/>
              </a:lnSpc>
              <a:spcBef>
                <a:spcPct val="0"/>
              </a:spcBef>
              <a:spcAft>
                <a:spcPct val="0"/>
              </a:spcAft>
              <a:buNone/>
            </a:pPr>
            <a:r>
              <a:rPr lang="en-US" sz="2000" b="1" dirty="0">
                <a:solidFill>
                  <a:srgbClr val="515D75"/>
                </a:solidFill>
                <a:highlight>
                  <a:srgbClr val="FFFFFF"/>
                </a:highlight>
                <a:latin typeface="Tahoma"/>
                <a:ea typeface="Tahoma"/>
                <a:cs typeface="Tahoma"/>
              </a:rPr>
              <a:t>consumers with the most relevant insurance information.</a:t>
            </a:r>
            <a:br>
              <a:rPr lang="en-US" sz="2000" dirty="0">
                <a:solidFill>
                  <a:srgbClr val="515D75"/>
                </a:solidFill>
                <a:highlight>
                  <a:srgbClr val="FFFFFF"/>
                </a:highlight>
                <a:latin typeface="Tahoma"/>
                <a:ea typeface="Tahoma"/>
                <a:cs typeface="Tahoma"/>
              </a:rPr>
            </a:br>
            <a:endParaRPr lang="en-US" sz="2000" dirty="0">
              <a:solidFill>
                <a:srgbClr val="515D75"/>
              </a:solidFill>
              <a:highlight>
                <a:srgbClr val="FFFFFF"/>
              </a:highlight>
              <a:latin typeface="Tahoma"/>
              <a:ea typeface="Tahoma"/>
              <a:cs typeface="Tahoma"/>
            </a:endParaRPr>
          </a:p>
          <a:p>
            <a:pPr marL="0" indent="0">
              <a:lnSpc>
                <a:spcPct val="100000"/>
              </a:lnSpc>
              <a:spcBef>
                <a:spcPct val="0"/>
              </a:spcBef>
              <a:spcAft>
                <a:spcPct val="0"/>
              </a:spcAft>
              <a:buNone/>
            </a:pPr>
            <a:endParaRPr lang="en-US" sz="2000" dirty="0">
              <a:highlight>
                <a:srgbClr val="FFFFFF"/>
              </a:highlight>
              <a:latin typeface="Tahoma"/>
              <a:ea typeface="Tahoma"/>
              <a:cs typeface="Tahoma"/>
            </a:endParaRPr>
          </a:p>
          <a:p>
            <a:pPr marL="0" indent="0">
              <a:lnSpc>
                <a:spcPct val="100000"/>
              </a:lnSpc>
              <a:spcBef>
                <a:spcPct val="0"/>
              </a:spcBef>
              <a:spcAft>
                <a:spcPct val="0"/>
              </a:spcAft>
              <a:buNone/>
            </a:pPr>
            <a:endParaRPr lang="en-US" sz="2000" dirty="0">
              <a:solidFill>
                <a:srgbClr val="000000"/>
              </a:solidFill>
              <a:highlight>
                <a:srgbClr val="FFFFFF"/>
              </a:highlight>
              <a:latin typeface="Tahoma"/>
              <a:ea typeface="Tahoma"/>
              <a:cs typeface="Tahoma"/>
            </a:endParaRPr>
          </a:p>
          <a:p>
            <a:pPr marL="0" indent="0">
              <a:buNone/>
            </a:pPr>
            <a:r>
              <a:rPr lang="en-US" sz="2000">
                <a:solidFill>
                  <a:srgbClr val="515D75"/>
                </a:solidFill>
                <a:highlight>
                  <a:srgbClr val="FFFFFF"/>
                </a:highlight>
                <a:latin typeface="Tahoma"/>
                <a:ea typeface="Tahoma"/>
                <a:cs typeface="Tahoma"/>
              </a:rPr>
              <a:t>About OID </a:t>
            </a:r>
            <a:endParaRPr lang="en-US" sz="2000">
              <a:solidFill>
                <a:srgbClr val="515D75"/>
              </a:solidFill>
              <a:latin typeface="Tahoma"/>
              <a:ea typeface="Tahoma"/>
              <a:cs typeface="Tahoma"/>
            </a:endParaRPr>
          </a:p>
          <a:p>
            <a:pPr marL="0" indent="0">
              <a:buNone/>
            </a:pPr>
            <a:r>
              <a:rPr lang="en-US" sz="2000">
                <a:solidFill>
                  <a:srgbClr val="515D75"/>
                </a:solidFill>
                <a:highlight>
                  <a:srgbClr val="FFFFFF"/>
                </a:highlight>
                <a:latin typeface="Tahoma"/>
                <a:ea typeface="Tahoma"/>
                <a:cs typeface="Tahoma"/>
              </a:rPr>
              <a:t>Home Inventory </a:t>
            </a:r>
            <a:endParaRPr lang="en-US">
              <a:latin typeface="Tahoma"/>
              <a:ea typeface="Tahoma"/>
              <a:cs typeface="Tahoma"/>
            </a:endParaRPr>
          </a:p>
          <a:p>
            <a:pPr marL="0" indent="0">
              <a:buNone/>
            </a:pPr>
            <a:r>
              <a:rPr lang="en-US" sz="2000">
                <a:solidFill>
                  <a:srgbClr val="515D75"/>
                </a:solidFill>
                <a:highlight>
                  <a:srgbClr val="FFFFFF"/>
                </a:highlight>
                <a:latin typeface="Tahoma"/>
                <a:ea typeface="Tahoma"/>
                <a:cs typeface="Tahoma"/>
              </a:rPr>
              <a:t>Life Insurance </a:t>
            </a:r>
            <a:endParaRPr lang="en-US">
              <a:latin typeface="Tahoma"/>
              <a:ea typeface="Tahoma"/>
              <a:cs typeface="Tahoma"/>
            </a:endParaRPr>
          </a:p>
          <a:p>
            <a:pPr marL="0" indent="0">
              <a:buNone/>
            </a:pPr>
            <a:r>
              <a:rPr lang="en-US" sz="2000">
                <a:solidFill>
                  <a:srgbClr val="515D75"/>
                </a:solidFill>
                <a:highlight>
                  <a:srgbClr val="FFFFFF"/>
                </a:highlight>
                <a:latin typeface="Tahoma"/>
                <a:ea typeface="Tahoma"/>
                <a:cs typeface="Tahoma"/>
              </a:rPr>
              <a:t>Severe Weather </a:t>
            </a:r>
            <a:endParaRPr lang="en-US" sz="2000">
              <a:latin typeface="Tahoma"/>
              <a:ea typeface="Tahoma"/>
              <a:cs typeface="Tahoma"/>
            </a:endParaRPr>
          </a:p>
          <a:p>
            <a:pPr marL="0" indent="0">
              <a:buNone/>
            </a:pPr>
            <a:r>
              <a:rPr lang="en-US" sz="2000">
                <a:solidFill>
                  <a:srgbClr val="515D75"/>
                </a:solidFill>
                <a:highlight>
                  <a:srgbClr val="FFFFFF"/>
                </a:highlight>
                <a:latin typeface="Tahoma"/>
                <a:ea typeface="Tahoma"/>
                <a:cs typeface="Tahoma"/>
              </a:rPr>
              <a:t>Storm Damage </a:t>
            </a:r>
            <a:endParaRPr lang="en-US">
              <a:solidFill>
                <a:srgbClr val="000000"/>
              </a:solidFill>
              <a:latin typeface="Tahoma"/>
              <a:ea typeface="Tahoma"/>
              <a:cs typeface="Tahoma"/>
            </a:endParaRPr>
          </a:p>
          <a:p>
            <a:pPr marL="0" indent="0">
              <a:lnSpc>
                <a:spcPct val="100000"/>
              </a:lnSpc>
              <a:spcBef>
                <a:spcPct val="0"/>
              </a:spcBef>
              <a:spcAft>
                <a:spcPct val="0"/>
              </a:spcAft>
              <a:buNone/>
            </a:pPr>
            <a:br>
              <a:rPr lang="en-US" sz="1800" dirty="0">
                <a:highlight>
                  <a:srgbClr val="FFFFFF"/>
                </a:highlight>
                <a:latin typeface="Tahoma"/>
                <a:ea typeface="Tahoma"/>
                <a:cs typeface="Tahoma"/>
              </a:rPr>
            </a:br>
            <a:endParaRPr lang="en-US" sz="1800" dirty="0">
              <a:highlight>
                <a:srgbClr val="FFFFFF"/>
              </a:highlight>
              <a:latin typeface="Tahoma"/>
              <a:ea typeface="Tahoma"/>
              <a:cs typeface="Tahoma"/>
            </a:endParaRPr>
          </a:p>
        </p:txBody>
      </p:sp>
      <p:pic>
        <p:nvPicPr>
          <p:cNvPr id="2" name="Picture 1">
            <a:extLst>
              <a:ext uri="{FF2B5EF4-FFF2-40B4-BE49-F238E27FC236}">
                <a16:creationId xmlns:a16="http://schemas.microsoft.com/office/drawing/2014/main" id="{35FD9A99-0B9F-F7B2-EEBF-A841B4614DC2}"/>
              </a:ext>
            </a:extLst>
          </p:cNvPr>
          <p:cNvPicPr>
            <a:picLocks noChangeAspect="1"/>
          </p:cNvPicPr>
          <p:nvPr/>
        </p:nvPicPr>
        <p:blipFill>
          <a:blip r:embed="rId4"/>
          <a:srcRect l="2201" t="1867" r="2201" b="2075"/>
          <a:stretch>
            <a:fillRect/>
          </a:stretch>
        </p:blipFill>
        <p:spPr>
          <a:xfrm>
            <a:off x="3843397" y="3312583"/>
            <a:ext cx="1252462" cy="1957923"/>
          </a:xfrm>
          <a:prstGeom prst="rect">
            <a:avLst/>
          </a:prstGeom>
        </p:spPr>
      </p:pic>
      <p:pic>
        <p:nvPicPr>
          <p:cNvPr id="5" name="Picture 4">
            <a:extLst>
              <a:ext uri="{FF2B5EF4-FFF2-40B4-BE49-F238E27FC236}">
                <a16:creationId xmlns:a16="http://schemas.microsoft.com/office/drawing/2014/main" id="{99B0D5B3-B33C-F43C-9354-1C56C8DEDA9B}"/>
              </a:ext>
            </a:extLst>
          </p:cNvPr>
          <p:cNvPicPr>
            <a:picLocks noChangeAspect="1"/>
          </p:cNvPicPr>
          <p:nvPr/>
        </p:nvPicPr>
        <p:blipFill>
          <a:blip r:embed="rId5"/>
          <a:stretch>
            <a:fillRect/>
          </a:stretch>
        </p:blipFill>
        <p:spPr>
          <a:xfrm>
            <a:off x="5379191" y="3090333"/>
            <a:ext cx="1601548" cy="2413000"/>
          </a:xfrm>
          <a:prstGeom prst="rect">
            <a:avLst/>
          </a:prstGeom>
        </p:spPr>
      </p:pic>
      <p:pic>
        <p:nvPicPr>
          <p:cNvPr id="6" name="Picture 5">
            <a:extLst>
              <a:ext uri="{FF2B5EF4-FFF2-40B4-BE49-F238E27FC236}">
                <a16:creationId xmlns:a16="http://schemas.microsoft.com/office/drawing/2014/main" id="{10CC91B5-4A56-322E-48E9-B90ACA599906}"/>
              </a:ext>
            </a:extLst>
          </p:cNvPr>
          <p:cNvPicPr>
            <a:picLocks noChangeAspect="1"/>
          </p:cNvPicPr>
          <p:nvPr/>
        </p:nvPicPr>
        <p:blipFill>
          <a:blip r:embed="rId6"/>
          <a:srcRect l="5106" t="2797" r="4255" b="2068"/>
          <a:stretch>
            <a:fillRect/>
          </a:stretch>
        </p:blipFill>
        <p:spPr>
          <a:xfrm>
            <a:off x="7274818" y="2518833"/>
            <a:ext cx="1150792" cy="3434041"/>
          </a:xfrm>
          <a:prstGeom prst="rect">
            <a:avLst/>
          </a:prstGeom>
        </p:spPr>
      </p:pic>
      <p:pic>
        <p:nvPicPr>
          <p:cNvPr id="8" name="Picture 7">
            <a:extLst>
              <a:ext uri="{FF2B5EF4-FFF2-40B4-BE49-F238E27FC236}">
                <a16:creationId xmlns:a16="http://schemas.microsoft.com/office/drawing/2014/main" id="{3445B39F-7232-A975-A8C3-30FBB9F87DB6}"/>
              </a:ext>
            </a:extLst>
          </p:cNvPr>
          <p:cNvPicPr>
            <a:picLocks noChangeAspect="1"/>
          </p:cNvPicPr>
          <p:nvPr/>
        </p:nvPicPr>
        <p:blipFill>
          <a:blip r:embed="rId7"/>
          <a:srcRect l="5957" t="2797" r="5532" b="2068"/>
          <a:stretch>
            <a:fillRect/>
          </a:stretch>
        </p:blipFill>
        <p:spPr>
          <a:xfrm>
            <a:off x="10335823" y="1894417"/>
            <a:ext cx="1341966" cy="4153707"/>
          </a:xfrm>
          <a:prstGeom prst="rect">
            <a:avLst/>
          </a:prstGeom>
        </p:spPr>
      </p:pic>
      <p:pic>
        <p:nvPicPr>
          <p:cNvPr id="9" name="Picture 8">
            <a:extLst>
              <a:ext uri="{FF2B5EF4-FFF2-40B4-BE49-F238E27FC236}">
                <a16:creationId xmlns:a16="http://schemas.microsoft.com/office/drawing/2014/main" id="{D02F77AD-3D5E-362C-101B-64134AFC328B}"/>
              </a:ext>
            </a:extLst>
          </p:cNvPr>
          <p:cNvPicPr>
            <a:picLocks noChangeAspect="1"/>
          </p:cNvPicPr>
          <p:nvPr/>
        </p:nvPicPr>
        <p:blipFill>
          <a:blip r:embed="rId8"/>
          <a:srcRect l="5106" t="1698" r="2979" b="2778"/>
          <a:stretch>
            <a:fillRect/>
          </a:stretch>
        </p:blipFill>
        <p:spPr>
          <a:xfrm>
            <a:off x="8715362" y="2116668"/>
            <a:ext cx="1330670" cy="3926425"/>
          </a:xfrm>
          <a:prstGeom prst="rect">
            <a:avLst/>
          </a:prstGeom>
        </p:spPr>
      </p:pic>
    </p:spTree>
    <p:extLst>
      <p:ext uri="{BB962C8B-B14F-4D97-AF65-F5344CB8AC3E}">
        <p14:creationId xmlns:p14="http://schemas.microsoft.com/office/powerpoint/2010/main" val="2404869605"/>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81092EAE-EBE0-480A-6B0D-2BF063AED43E}"/>
              </a:ext>
            </a:extLst>
          </p:cNvPr>
          <p:cNvSpPr>
            <a:spLocks noGrp="1"/>
          </p:cNvSpPr>
          <p:nvPr>
            <p:ph type="sldNum" sz="quarter" idx="12"/>
          </p:nvPr>
        </p:nvSpPr>
        <p:spPr/>
        <p:txBody>
          <a:bodyPr/>
          <a:lstStyle/>
          <a:p>
            <a:fld id="{23DAEFFA-01E0-44B1-AAD1-BB64D0C97CE8}" type="slidenum">
              <a:rPr lang="en-US" b="1" smtClean="0">
                <a:solidFill>
                  <a:srgbClr val="FFFFFF"/>
                </a:solidFill>
              </a:rPr>
              <a:t>21</a:t>
            </a:fld>
            <a:endParaRPr lang="en-US" b="1">
              <a:solidFill>
                <a:srgbClr val="FFFFFF"/>
              </a:solidFill>
            </a:endParaRPr>
          </a:p>
        </p:txBody>
      </p:sp>
      <p:grpSp>
        <p:nvGrpSpPr>
          <p:cNvPr id="2" name="Group 1">
            <a:extLst>
              <a:ext uri="{FF2B5EF4-FFF2-40B4-BE49-F238E27FC236}">
                <a16:creationId xmlns:a16="http://schemas.microsoft.com/office/drawing/2014/main" id="{0BB028A9-E792-84FB-AFAB-917B2C108722}"/>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54F49BB9-1DF2-903C-C7B9-48487BCD32B8}"/>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0" name="Picture 9" descr="Icon&#10;&#10;Description automatically generated">
              <a:extLst>
                <a:ext uri="{FF2B5EF4-FFF2-40B4-BE49-F238E27FC236}">
                  <a16:creationId xmlns:a16="http://schemas.microsoft.com/office/drawing/2014/main" id="{C6216C56-72D0-ADF5-02E0-78B563C150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pic>
        <p:nvPicPr>
          <p:cNvPr id="3" name="Content Placeholder 8">
            <a:extLst>
              <a:ext uri="{FF2B5EF4-FFF2-40B4-BE49-F238E27FC236}">
                <a16:creationId xmlns:a16="http://schemas.microsoft.com/office/drawing/2014/main" id="{B2A23539-0932-90D9-853E-FD141C6FB080}"/>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l="12960" t="8418" r="5104" b="24237"/>
          <a:stretch>
            <a:fillRect/>
          </a:stretch>
        </p:blipFill>
        <p:spPr>
          <a:xfrm>
            <a:off x="3314700" y="1981201"/>
            <a:ext cx="5562600" cy="3048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864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3">
            <a:extLst>
              <a:ext uri="{FF2B5EF4-FFF2-40B4-BE49-F238E27FC236}">
                <a16:creationId xmlns:a16="http://schemas.microsoft.com/office/drawing/2014/main" id="{3A71F2F2-41A0-3E31-88B7-810B38A352FA}"/>
              </a:ext>
            </a:extLst>
          </p:cNvPr>
          <p:cNvSpPr txBox="1">
            <a:spLocks/>
          </p:cNvSpPr>
          <p:nvPr/>
        </p:nvSpPr>
        <p:spPr>
          <a:xfrm>
            <a:off x="920689" y="699876"/>
            <a:ext cx="111302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C54440"/>
                </a:solidFill>
                <a:latin typeface="Tahoma" panose="020B0604030504040204" pitchFamily="34" charset="0"/>
                <a:ea typeface="Tahoma" panose="020B0604030504040204" pitchFamily="34" charset="0"/>
                <a:cs typeface="Tahoma" panose="020B0604030504040204" pitchFamily="34" charset="0"/>
              </a:rPr>
              <a:t>THANK YOU</a:t>
            </a:r>
          </a:p>
        </p:txBody>
      </p:sp>
      <p:sp>
        <p:nvSpPr>
          <p:cNvPr id="12" name="Content Placeholder 4">
            <a:extLst>
              <a:ext uri="{FF2B5EF4-FFF2-40B4-BE49-F238E27FC236}">
                <a16:creationId xmlns:a16="http://schemas.microsoft.com/office/drawing/2014/main" id="{CB57F801-54E6-C509-F375-03A9AE319840}"/>
              </a:ext>
            </a:extLst>
          </p:cNvPr>
          <p:cNvSpPr txBox="1">
            <a:spLocks/>
          </p:cNvSpPr>
          <p:nvPr/>
        </p:nvSpPr>
        <p:spPr>
          <a:xfrm>
            <a:off x="4260377" y="2302438"/>
            <a:ext cx="5688841" cy="1325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a:latin typeface="Cambria" panose="02040503050406030204" pitchFamily="18" charset="0"/>
              <a:ea typeface="Cambria" panose="02040503050406030204" pitchFamily="18" charset="0"/>
            </a:endParaRPr>
          </a:p>
        </p:txBody>
      </p:sp>
      <p:pic>
        <p:nvPicPr>
          <p:cNvPr id="43" name="Picture 42" descr="Icon&#10;&#10;Description automatically generated">
            <a:extLst>
              <a:ext uri="{FF2B5EF4-FFF2-40B4-BE49-F238E27FC236}">
                <a16:creationId xmlns:a16="http://schemas.microsoft.com/office/drawing/2014/main" id="{C311A456-DEE3-1319-030E-C009EE5004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9371" y="2161081"/>
            <a:ext cx="571504" cy="571504"/>
          </a:xfrm>
          <a:prstGeom prst="rect">
            <a:avLst/>
          </a:prstGeom>
        </p:spPr>
      </p:pic>
      <p:pic>
        <p:nvPicPr>
          <p:cNvPr id="45" name="Picture 44" descr="Icon&#10;&#10;Description automatically generated">
            <a:extLst>
              <a:ext uri="{FF2B5EF4-FFF2-40B4-BE49-F238E27FC236}">
                <a16:creationId xmlns:a16="http://schemas.microsoft.com/office/drawing/2014/main" id="{39D21297-DA01-6DC5-6D40-32D978723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9470" y="3803009"/>
            <a:ext cx="571504" cy="571504"/>
          </a:xfrm>
          <a:prstGeom prst="rect">
            <a:avLst/>
          </a:prstGeom>
        </p:spPr>
      </p:pic>
      <p:pic>
        <p:nvPicPr>
          <p:cNvPr id="47" name="Picture 46" descr="Icon&#10;&#10;Description automatically generated">
            <a:extLst>
              <a:ext uri="{FF2B5EF4-FFF2-40B4-BE49-F238E27FC236}">
                <a16:creationId xmlns:a16="http://schemas.microsoft.com/office/drawing/2014/main" id="{EA4B2D56-516F-75C3-FB31-C276928B96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08989" y="2986062"/>
            <a:ext cx="591392" cy="591392"/>
          </a:xfrm>
          <a:prstGeom prst="rect">
            <a:avLst/>
          </a:prstGeom>
        </p:spPr>
      </p:pic>
      <p:pic>
        <p:nvPicPr>
          <p:cNvPr id="49" name="Picture 48" descr="Icon&#10;&#10;Description automatically generated">
            <a:extLst>
              <a:ext uri="{FF2B5EF4-FFF2-40B4-BE49-F238E27FC236}">
                <a16:creationId xmlns:a16="http://schemas.microsoft.com/office/drawing/2014/main" id="{2D07F3EE-6C58-7408-FB08-5B76D530B5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09371" y="3785964"/>
            <a:ext cx="589314" cy="589314"/>
          </a:xfrm>
          <a:prstGeom prst="rect">
            <a:avLst/>
          </a:prstGeom>
        </p:spPr>
      </p:pic>
      <p:pic>
        <p:nvPicPr>
          <p:cNvPr id="51" name="Picture 50" descr="Icon&#10;&#10;Description automatically generated">
            <a:extLst>
              <a:ext uri="{FF2B5EF4-FFF2-40B4-BE49-F238E27FC236}">
                <a16:creationId xmlns:a16="http://schemas.microsoft.com/office/drawing/2014/main" id="{4C04F652-8F57-3E75-D69F-570D4883C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9469" y="3004146"/>
            <a:ext cx="571504" cy="571504"/>
          </a:xfrm>
          <a:prstGeom prst="rect">
            <a:avLst/>
          </a:prstGeom>
        </p:spPr>
      </p:pic>
      <p:pic>
        <p:nvPicPr>
          <p:cNvPr id="53" name="Picture 52" descr="Icon&#10;&#10;Description automatically generated with low confidence">
            <a:extLst>
              <a:ext uri="{FF2B5EF4-FFF2-40B4-BE49-F238E27FC236}">
                <a16:creationId xmlns:a16="http://schemas.microsoft.com/office/drawing/2014/main" id="{67320374-6393-F527-20C2-D0BEF73BEE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469" y="2169221"/>
            <a:ext cx="571504" cy="571504"/>
          </a:xfrm>
          <a:prstGeom prst="rect">
            <a:avLst/>
          </a:prstGeom>
        </p:spPr>
      </p:pic>
      <p:sp>
        <p:nvSpPr>
          <p:cNvPr id="54" name="TextBox 53">
            <a:extLst>
              <a:ext uri="{FF2B5EF4-FFF2-40B4-BE49-F238E27FC236}">
                <a16:creationId xmlns:a16="http://schemas.microsoft.com/office/drawing/2014/main" id="{4890E648-6DDF-1C91-A252-499CC5ADA234}"/>
              </a:ext>
            </a:extLst>
          </p:cNvPr>
          <p:cNvSpPr txBox="1"/>
          <p:nvPr/>
        </p:nvSpPr>
        <p:spPr>
          <a:xfrm>
            <a:off x="1809107" y="2270307"/>
            <a:ext cx="2062088" cy="369332"/>
          </a:xfrm>
          <a:prstGeom prst="rect">
            <a:avLst/>
          </a:prstGeom>
          <a:noFill/>
        </p:spPr>
        <p:txBody>
          <a:bodyPr wrap="square" rtlCol="0">
            <a:spAutoFit/>
          </a:bodyPr>
          <a:lstStyle/>
          <a:p>
            <a:r>
              <a:rPr lang="en-US" dirty="0">
                <a:solidFill>
                  <a:srgbClr val="515D75"/>
                </a:solidFill>
                <a:latin typeface="Tahoma" panose="020B0604030504040204" pitchFamily="34" charset="0"/>
                <a:ea typeface="Tahoma" panose="020B0604030504040204" pitchFamily="34" charset="0"/>
                <a:cs typeface="Tahoma" panose="020B0604030504040204" pitchFamily="34" charset="0"/>
              </a:rPr>
              <a:t>800-522-0071</a:t>
            </a:r>
          </a:p>
        </p:txBody>
      </p:sp>
      <p:sp>
        <p:nvSpPr>
          <p:cNvPr id="55" name="TextBox 54">
            <a:extLst>
              <a:ext uri="{FF2B5EF4-FFF2-40B4-BE49-F238E27FC236}">
                <a16:creationId xmlns:a16="http://schemas.microsoft.com/office/drawing/2014/main" id="{C415937E-1053-9761-AB57-0646887B2ADB}"/>
              </a:ext>
            </a:extLst>
          </p:cNvPr>
          <p:cNvSpPr txBox="1"/>
          <p:nvPr/>
        </p:nvSpPr>
        <p:spPr>
          <a:xfrm>
            <a:off x="1809107" y="3105232"/>
            <a:ext cx="2062088" cy="369332"/>
          </a:xfrm>
          <a:prstGeom prst="rect">
            <a:avLst/>
          </a:prstGeom>
          <a:noFill/>
        </p:spPr>
        <p:txBody>
          <a:bodyPr wrap="square" rtlCol="0">
            <a:spAutoFit/>
          </a:bodyPr>
          <a:lstStyle/>
          <a:p>
            <a:r>
              <a:rPr lang="en-US">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sp>
        <p:nvSpPr>
          <p:cNvPr id="56" name="TextBox 55">
            <a:extLst>
              <a:ext uri="{FF2B5EF4-FFF2-40B4-BE49-F238E27FC236}">
                <a16:creationId xmlns:a16="http://schemas.microsoft.com/office/drawing/2014/main" id="{EA87828B-68E9-2D2D-7AF0-786B8BBEF10E}"/>
              </a:ext>
            </a:extLst>
          </p:cNvPr>
          <p:cNvSpPr txBox="1"/>
          <p:nvPr/>
        </p:nvSpPr>
        <p:spPr>
          <a:xfrm>
            <a:off x="1809107" y="3904095"/>
            <a:ext cx="3617472" cy="369332"/>
          </a:xfrm>
          <a:prstGeom prst="rect">
            <a:avLst/>
          </a:prstGeom>
          <a:noFill/>
        </p:spPr>
        <p:txBody>
          <a:bodyPr wrap="square" rtlCol="0">
            <a:spAutoFit/>
          </a:bodyPr>
          <a:lstStyle/>
          <a:p>
            <a:r>
              <a:rPr lang="en-US">
                <a:solidFill>
                  <a:srgbClr val="515D75"/>
                </a:solidFill>
                <a:latin typeface="Tahoma" panose="020B0604030504040204" pitchFamily="34" charset="0"/>
                <a:ea typeface="Tahoma" panose="020B0604030504040204" pitchFamily="34" charset="0"/>
                <a:cs typeface="Tahoma" panose="020B0604030504040204" pitchFamily="34" charset="0"/>
              </a:rPr>
              <a:t>Oklahoma Insurance Department</a:t>
            </a:r>
            <a:r>
              <a:rPr lang="en-US" sz="1800">
                <a:solidFill>
                  <a:srgbClr val="515D75"/>
                </a:solidFill>
                <a:latin typeface="Tahoma" panose="020B0604030504040204" pitchFamily="34" charset="0"/>
                <a:ea typeface="Tahoma" panose="020B0604030504040204" pitchFamily="34" charset="0"/>
                <a:cs typeface="Tahoma" panose="020B0604030504040204" pitchFamily="34" charset="0"/>
              </a:rPr>
              <a:t> </a:t>
            </a:r>
            <a:endParaRPr lang="en-US">
              <a:solidFill>
                <a:srgbClr val="515D75"/>
              </a:solidFill>
            </a:endParaRPr>
          </a:p>
        </p:txBody>
      </p:sp>
      <p:sp>
        <p:nvSpPr>
          <p:cNvPr id="57" name="TextBox 56">
            <a:extLst>
              <a:ext uri="{FF2B5EF4-FFF2-40B4-BE49-F238E27FC236}">
                <a16:creationId xmlns:a16="http://schemas.microsoft.com/office/drawing/2014/main" id="{A066E67C-C293-6DFF-BF55-C1F511364195}"/>
              </a:ext>
            </a:extLst>
          </p:cNvPr>
          <p:cNvSpPr txBox="1"/>
          <p:nvPr/>
        </p:nvSpPr>
        <p:spPr>
          <a:xfrm>
            <a:off x="7114336" y="2262167"/>
            <a:ext cx="2970513" cy="369332"/>
          </a:xfrm>
          <a:prstGeom prst="rect">
            <a:avLst/>
          </a:prstGeom>
          <a:noFill/>
        </p:spPr>
        <p:txBody>
          <a:bodyPr wrap="square" rtlCol="0">
            <a:spAutoFit/>
          </a:bodyPr>
          <a:lstStyle/>
          <a:p>
            <a:r>
              <a:rPr lang="en-US">
                <a:solidFill>
                  <a:srgbClr val="515D75"/>
                </a:solidFill>
                <a:latin typeface="Tahoma" panose="020B0604030504040204" pitchFamily="34" charset="0"/>
                <a:ea typeface="Tahoma" panose="020B0604030504040204" pitchFamily="34" charset="0"/>
                <a:cs typeface="Tahoma" panose="020B0604030504040204" pitchFamily="34" charset="0"/>
              </a:rPr>
              <a:t>@</a:t>
            </a:r>
            <a:r>
              <a:rPr lang="en-US" sz="1800">
                <a:solidFill>
                  <a:srgbClr val="515D75"/>
                </a:solidFill>
                <a:latin typeface="Tahoma" panose="020B0604030504040204" pitchFamily="34" charset="0"/>
                <a:ea typeface="Tahoma" panose="020B0604030504040204" pitchFamily="34" charset="0"/>
                <a:cs typeface="Tahoma" panose="020B0604030504040204" pitchFamily="34" charset="0"/>
              </a:rPr>
              <a:t>oid411 </a:t>
            </a:r>
            <a:endParaRPr lang="en-US">
              <a:solidFill>
                <a:srgbClr val="515D75"/>
              </a:solidFill>
            </a:endParaRPr>
          </a:p>
        </p:txBody>
      </p:sp>
      <p:sp>
        <p:nvSpPr>
          <p:cNvPr id="58" name="TextBox 57">
            <a:extLst>
              <a:ext uri="{FF2B5EF4-FFF2-40B4-BE49-F238E27FC236}">
                <a16:creationId xmlns:a16="http://schemas.microsoft.com/office/drawing/2014/main" id="{7553EF0D-E081-7503-7F08-F0B7AC6F431A}"/>
              </a:ext>
            </a:extLst>
          </p:cNvPr>
          <p:cNvSpPr txBox="1"/>
          <p:nvPr/>
        </p:nvSpPr>
        <p:spPr>
          <a:xfrm>
            <a:off x="7114336" y="3097092"/>
            <a:ext cx="2970513" cy="369332"/>
          </a:xfrm>
          <a:prstGeom prst="rect">
            <a:avLst/>
          </a:prstGeom>
          <a:noFill/>
        </p:spPr>
        <p:txBody>
          <a:bodyPr wrap="square" rtlCol="0">
            <a:spAutoFit/>
          </a:bodyPr>
          <a:lstStyle/>
          <a:p>
            <a:r>
              <a:rPr lang="en-US">
                <a:solidFill>
                  <a:srgbClr val="515D75"/>
                </a:solidFill>
                <a:latin typeface="Tahoma" panose="020B0604030504040204" pitchFamily="34" charset="0"/>
                <a:ea typeface="Tahoma" panose="020B0604030504040204" pitchFamily="34" charset="0"/>
                <a:cs typeface="Tahoma" panose="020B0604030504040204" pitchFamily="34" charset="0"/>
              </a:rPr>
              <a:t>@</a:t>
            </a:r>
            <a:r>
              <a:rPr lang="en-US" sz="1800">
                <a:solidFill>
                  <a:srgbClr val="515D75"/>
                </a:solidFill>
                <a:latin typeface="Tahoma" panose="020B0604030504040204" pitchFamily="34" charset="0"/>
                <a:ea typeface="Tahoma" panose="020B0604030504040204" pitchFamily="34" charset="0"/>
                <a:cs typeface="Tahoma" panose="020B0604030504040204" pitchFamily="34" charset="0"/>
              </a:rPr>
              <a:t>oid411 </a:t>
            </a:r>
            <a:endParaRPr lang="en-US">
              <a:solidFill>
                <a:srgbClr val="515D75"/>
              </a:solidFill>
            </a:endParaRPr>
          </a:p>
        </p:txBody>
      </p:sp>
      <p:sp>
        <p:nvSpPr>
          <p:cNvPr id="59" name="TextBox 58">
            <a:extLst>
              <a:ext uri="{FF2B5EF4-FFF2-40B4-BE49-F238E27FC236}">
                <a16:creationId xmlns:a16="http://schemas.microsoft.com/office/drawing/2014/main" id="{5A597082-546E-8DFE-0273-0C068C3BACF3}"/>
              </a:ext>
            </a:extLst>
          </p:cNvPr>
          <p:cNvSpPr txBox="1"/>
          <p:nvPr/>
        </p:nvSpPr>
        <p:spPr>
          <a:xfrm>
            <a:off x="7114336" y="3895955"/>
            <a:ext cx="4068194" cy="369332"/>
          </a:xfrm>
          <a:prstGeom prst="rect">
            <a:avLst/>
          </a:prstGeom>
          <a:noFill/>
        </p:spPr>
        <p:txBody>
          <a:bodyPr wrap="square" rtlCol="0">
            <a:spAutoFit/>
          </a:bodyPr>
          <a:lstStyle/>
          <a:p>
            <a:r>
              <a:rPr lang="en-US" sz="1800">
                <a:solidFill>
                  <a:srgbClr val="515D75"/>
                </a:solidFill>
                <a:latin typeface="Tahoma" panose="020B0604030504040204" pitchFamily="34" charset="0"/>
                <a:ea typeface="Tahoma" panose="020B0604030504040204" pitchFamily="34" charset="0"/>
                <a:cs typeface="Tahoma" panose="020B0604030504040204" pitchFamily="34" charset="0"/>
              </a:rPr>
              <a:t>Oklahoma Insurance Department</a:t>
            </a:r>
          </a:p>
        </p:txBody>
      </p:sp>
      <p:sp>
        <p:nvSpPr>
          <p:cNvPr id="60" name="TextBox 59">
            <a:extLst>
              <a:ext uri="{FF2B5EF4-FFF2-40B4-BE49-F238E27FC236}">
                <a16:creationId xmlns:a16="http://schemas.microsoft.com/office/drawing/2014/main" id="{8236F7B2-0AE9-DAA0-3852-8579959FE443}"/>
              </a:ext>
            </a:extLst>
          </p:cNvPr>
          <p:cNvSpPr txBox="1"/>
          <p:nvPr/>
        </p:nvSpPr>
        <p:spPr>
          <a:xfrm>
            <a:off x="920689" y="4811596"/>
            <a:ext cx="6044133" cy="400110"/>
          </a:xfrm>
          <a:prstGeom prst="rect">
            <a:avLst/>
          </a:prstGeom>
          <a:noFill/>
        </p:spPr>
        <p:txBody>
          <a:bodyPr wrap="square" rtlCol="0">
            <a:spAutoFit/>
          </a:bodyPr>
          <a:lstStyle/>
          <a:p>
            <a:r>
              <a:rPr lang="en-US" sz="2000">
                <a:solidFill>
                  <a:srgbClr val="515D75"/>
                </a:solidFill>
                <a:latin typeface="Tahoma" panose="020B0604030504040204" pitchFamily="34" charset="0"/>
                <a:ea typeface="Tahoma" panose="020B0604030504040204" pitchFamily="34" charset="0"/>
                <a:cs typeface="Tahoma" panose="020B0604030504040204" pitchFamily="34" charset="0"/>
              </a:rPr>
              <a:t>Subscribe to OID News – www.oid.ok.gov/subscribe</a:t>
            </a:r>
          </a:p>
        </p:txBody>
      </p:sp>
      <p:sp>
        <p:nvSpPr>
          <p:cNvPr id="3" name="Slide Number Placeholder 2">
            <a:extLst>
              <a:ext uri="{FF2B5EF4-FFF2-40B4-BE49-F238E27FC236}">
                <a16:creationId xmlns:a16="http://schemas.microsoft.com/office/drawing/2014/main" id="{AEE32982-82BF-EA0B-8EA7-9B08FBC6AE5F}"/>
              </a:ext>
            </a:extLst>
          </p:cNvPr>
          <p:cNvSpPr>
            <a:spLocks noGrp="1"/>
          </p:cNvSpPr>
          <p:nvPr>
            <p:ph type="sldNum" sz="quarter" idx="12"/>
          </p:nvPr>
        </p:nvSpPr>
        <p:spPr/>
        <p:txBody>
          <a:bodyPr/>
          <a:lstStyle/>
          <a:p>
            <a:fld id="{23DAEFFA-01E0-44B1-AAD1-BB64D0C97CE8}" type="slidenum">
              <a:rPr lang="en-US" b="1" smtClean="0">
                <a:solidFill>
                  <a:srgbClr val="FFFFFF"/>
                </a:solidFill>
              </a:rPr>
              <a:t>22</a:t>
            </a:fld>
            <a:endParaRPr lang="en-US" b="1">
              <a:solidFill>
                <a:srgbClr val="FFFFFF"/>
              </a:solidFill>
            </a:endParaRPr>
          </a:p>
        </p:txBody>
      </p:sp>
      <p:grpSp>
        <p:nvGrpSpPr>
          <p:cNvPr id="5" name="Group 4">
            <a:extLst>
              <a:ext uri="{FF2B5EF4-FFF2-40B4-BE49-F238E27FC236}">
                <a16:creationId xmlns:a16="http://schemas.microsoft.com/office/drawing/2014/main" id="{1F7848AC-6317-A086-E0DF-BF621E32F4ED}"/>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B4ED18C2-2D60-89FC-952E-C91452A73F96}"/>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8" name="Picture 7" descr="Icon&#10;&#10;Description automatically generated">
              <a:extLst>
                <a:ext uri="{FF2B5EF4-FFF2-40B4-BE49-F238E27FC236}">
                  <a16:creationId xmlns:a16="http://schemas.microsoft.com/office/drawing/2014/main" id="{350B8869-46DA-7500-ED16-6F63C2332B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Tree>
    <p:extLst>
      <p:ext uri="{BB962C8B-B14F-4D97-AF65-F5344CB8AC3E}">
        <p14:creationId xmlns:p14="http://schemas.microsoft.com/office/powerpoint/2010/main" val="1185515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A3370-5836-9662-A7B7-9D89E31561B7}"/>
            </a:ext>
          </a:extLst>
        </p:cNvPr>
        <p:cNvGrpSpPr/>
        <p:nvPr/>
      </p:nvGrpSpPr>
      <p:grpSpPr>
        <a:xfrm>
          <a:off x="0" y="0"/>
          <a:ext cx="0" cy="0"/>
          <a:chOff x="0" y="0"/>
          <a:chExt cx="0" cy="0"/>
        </a:xfrm>
      </p:grpSpPr>
      <p:sp>
        <p:nvSpPr>
          <p:cNvPr id="14" name="Freeform: Shape 13">
            <a:extLst>
              <a:ext uri="{FF2B5EF4-FFF2-40B4-BE49-F238E27FC236}">
                <a16:creationId xmlns:a16="http://schemas.microsoft.com/office/drawing/2014/main" id="{4FDBB607-CA6F-C25F-FB3E-63E6CFBC54D5}"/>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7507D024-6D8F-CDEE-4EC0-85769D81A96E}"/>
              </a:ext>
            </a:extLst>
          </p:cNvPr>
          <p:cNvSpPr>
            <a:spLocks noGrp="1"/>
          </p:cNvSpPr>
          <p:nvPr>
            <p:ph type="sldNum" sz="quarter" idx="12"/>
          </p:nvPr>
        </p:nvSpPr>
        <p:spPr/>
        <p:txBody>
          <a:bodyPr/>
          <a:lstStyle/>
          <a:p>
            <a:fld id="{23DAEFFA-01E0-44B1-AAD1-BB64D0C97CE8}" type="slidenum">
              <a:rPr lang="en-US" b="1" smtClean="0">
                <a:solidFill>
                  <a:srgbClr val="FFFFFF"/>
                </a:solidFill>
              </a:rPr>
              <a:t>3</a:t>
            </a:fld>
            <a:endParaRPr lang="en-US" b="1">
              <a:solidFill>
                <a:srgbClr val="FFFFFF"/>
              </a:solidFill>
            </a:endParaRPr>
          </a:p>
        </p:txBody>
      </p:sp>
      <p:grpSp>
        <p:nvGrpSpPr>
          <p:cNvPr id="7" name="Group 6">
            <a:extLst>
              <a:ext uri="{FF2B5EF4-FFF2-40B4-BE49-F238E27FC236}">
                <a16:creationId xmlns:a16="http://schemas.microsoft.com/office/drawing/2014/main" id="{07D9453B-C5D9-B2BA-C77C-AC16AE4D175B}"/>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2B3A2F24-87BC-1AEA-21A6-08FCB37982AB}"/>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28B8EF68-7B5B-BEEE-5FC3-9988150C2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2" name="Title 1">
            <a:extLst>
              <a:ext uri="{FF2B5EF4-FFF2-40B4-BE49-F238E27FC236}">
                <a16:creationId xmlns:a16="http://schemas.microsoft.com/office/drawing/2014/main" id="{805026EC-491A-1B6F-3843-94CE52665CAB}"/>
              </a:ext>
            </a:extLst>
          </p:cNvPr>
          <p:cNvSpPr>
            <a:spLocks noGrp="1"/>
          </p:cNvSpPr>
          <p:nvPr>
            <p:ph type="title"/>
          </p:nvPr>
        </p:nvSpPr>
        <p:spPr>
          <a:xfrm>
            <a:off x="621145" y="970169"/>
            <a:ext cx="9954126" cy="597877"/>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COMMUNITY AFFAIRS DIVISION</a:t>
            </a:r>
            <a:endParaRPr lang="en-US" b="1" dirty="0">
              <a:solidFill>
                <a:srgbClr val="C54440"/>
              </a:solidFill>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80834B61-BBD6-04E8-4B3B-2C5FAA9531E3}"/>
              </a:ext>
            </a:extLst>
          </p:cNvPr>
          <p:cNvSpPr>
            <a:spLocks noGrp="1" noChangeArrowheads="1"/>
          </p:cNvSpPr>
          <p:nvPr>
            <p:ph idx="1"/>
          </p:nvPr>
        </p:nvSpPr>
        <p:spPr bwMode="auto">
          <a:xfrm>
            <a:off x="621145" y="1597598"/>
            <a:ext cx="1094971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Building trust with civic leaders and community groups including Rotary Clubs, Chambers of Commerce, Lions Clubs, and Fire Departments</a:t>
            </a:r>
            <a:endParaRPr lang="en-US"/>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Planning and participating in community events such as weekly Lunch &amp; Learns </a:t>
            </a:r>
            <a:endParaRPr lang="en-US" altLang="en-US" sz="2400" b="0" i="0" u="none" strike="noStrike" cap="none" normalizeH="0" baseline="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Hosting </a:t>
            </a:r>
            <a:r>
              <a:rPr kumimoji="0" lang="en-US" altLang="en-US" sz="2400" b="0" i="1"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Coffee with the Commissioner</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for licensed producers, brokers, </a:t>
            </a:r>
            <a:b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b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and agents statewide, spending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full days</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in the communities around the state</a:t>
            </a:r>
            <a:endParaRPr lang="en-US" altLang="en-US" sz="2400" b="0" i="0" u="none" strike="noStrike" cap="none" normalizeH="0" baseline="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Engaging with underserved populations such as American Indian,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Asian, Black, </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Hispanic, and</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rural communities to</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strengthen relationships</a:t>
            </a:r>
            <a:endParaRPr lang="en-US" altLang="en-US" sz="2400" b="0" i="0" u="none" strike="noStrike" cap="none" normalizeH="0" baseline="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Educating Oklahomans </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about</a:t>
            </a:r>
            <a:r>
              <a:rPr kumimoji="0" lang="en-US" altLang="en-US" sz="2400" b="0" i="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all forms of insurance and department services</a:t>
            </a:r>
            <a:endParaRPr lang="en-US" altLang="en-US" sz="2400" b="0" i="0" u="none" strike="noStrike" cap="none" normalizeH="0" baseline="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Creating and providing educational materials to agencies, chambers, libraries, nonprofit organizations, and across social media </a:t>
            </a:r>
            <a:endParaRPr lang="en-US" alt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953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B391DD-259B-8EE2-FAA0-F5D62B986988}"/>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816681B2-B742-376A-0EB1-736857B77A07}"/>
              </a:ext>
            </a:extLst>
          </p:cNvPr>
          <p:cNvSpPr>
            <a:spLocks noGrp="1"/>
          </p:cNvSpPr>
          <p:nvPr>
            <p:ph type="sldNum" sz="quarter" idx="12"/>
          </p:nvPr>
        </p:nvSpPr>
        <p:spPr/>
        <p:txBody>
          <a:bodyPr/>
          <a:lstStyle/>
          <a:p>
            <a:fld id="{23DAEFFA-01E0-44B1-AAD1-BB64D0C97CE8}" type="slidenum">
              <a:rPr lang="en-US" b="1" smtClean="0">
                <a:solidFill>
                  <a:srgbClr val="FFFFFF"/>
                </a:solidFill>
              </a:rPr>
              <a:t>4</a:t>
            </a:fld>
            <a:endParaRPr lang="en-US" b="1">
              <a:solidFill>
                <a:srgbClr val="FFFFFF"/>
              </a:solidFill>
            </a:endParaRPr>
          </a:p>
        </p:txBody>
      </p:sp>
      <p:grpSp>
        <p:nvGrpSpPr>
          <p:cNvPr id="11" name="Group 10">
            <a:extLst>
              <a:ext uri="{FF2B5EF4-FFF2-40B4-BE49-F238E27FC236}">
                <a16:creationId xmlns:a16="http://schemas.microsoft.com/office/drawing/2014/main" id="{AE4FA831-F02C-3692-3B43-2D014CA28D35}"/>
              </a:ext>
            </a:extLst>
          </p:cNvPr>
          <p:cNvGrpSpPr/>
          <p:nvPr/>
        </p:nvGrpSpPr>
        <p:grpSpPr>
          <a:xfrm>
            <a:off x="9211493" y="191815"/>
            <a:ext cx="2728490" cy="442008"/>
            <a:chOff x="9211493" y="191815"/>
            <a:chExt cx="2728490" cy="442008"/>
          </a:xfrm>
        </p:grpSpPr>
        <p:sp>
          <p:nvSpPr>
            <p:cNvPr id="13" name="TextBox 12">
              <a:extLst>
                <a:ext uri="{FF2B5EF4-FFF2-40B4-BE49-F238E27FC236}">
                  <a16:creationId xmlns:a16="http://schemas.microsoft.com/office/drawing/2014/main" id="{163D1A23-3A26-F2B0-2A13-0E05CD7FC07F}"/>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4" name="Picture 13" descr="Icon&#10;&#10;Description automatically generated">
              <a:extLst>
                <a:ext uri="{FF2B5EF4-FFF2-40B4-BE49-F238E27FC236}">
                  <a16:creationId xmlns:a16="http://schemas.microsoft.com/office/drawing/2014/main" id="{6CD7CFF4-327D-7E39-91E2-BF7E81550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5" name="Title 1">
            <a:extLst>
              <a:ext uri="{FF2B5EF4-FFF2-40B4-BE49-F238E27FC236}">
                <a16:creationId xmlns:a16="http://schemas.microsoft.com/office/drawing/2014/main" id="{37D5CA88-979A-36D6-8B47-4C19ECE67B31}"/>
              </a:ext>
            </a:extLst>
          </p:cNvPr>
          <p:cNvSpPr>
            <a:spLocks noGrp="1"/>
          </p:cNvSpPr>
          <p:nvPr>
            <p:ph type="title"/>
          </p:nvPr>
        </p:nvSpPr>
        <p:spPr>
          <a:xfrm>
            <a:off x="635051" y="588433"/>
            <a:ext cx="10972800" cy="1143000"/>
          </a:xfrm>
        </p:spPr>
        <p:txBody>
          <a:bodyPr anchor="t">
            <a:noAutofit/>
          </a:bodyPr>
          <a:lstStyle/>
          <a:p>
            <a:r>
              <a:rPr lang="en-US" sz="2600" b="1" dirty="0">
                <a:solidFill>
                  <a:srgbClr val="C54440"/>
                </a:solidFill>
                <a:latin typeface="Tahoma"/>
                <a:ea typeface="Tahoma"/>
                <a:cs typeface="Tahoma"/>
              </a:rPr>
              <a:t>COMMUNITY OUTREACH TO UNDERSERVED POPULATIONS</a:t>
            </a:r>
          </a:p>
        </p:txBody>
      </p:sp>
      <p:sp>
        <p:nvSpPr>
          <p:cNvPr id="15" name="Content Placeholder 2">
            <a:extLst>
              <a:ext uri="{FF2B5EF4-FFF2-40B4-BE49-F238E27FC236}">
                <a16:creationId xmlns:a16="http://schemas.microsoft.com/office/drawing/2014/main" id="{3BC651BE-C384-611B-3527-125FBC88BEB0}"/>
              </a:ext>
            </a:extLst>
          </p:cNvPr>
          <p:cNvSpPr>
            <a:spLocks noGrp="1"/>
          </p:cNvSpPr>
          <p:nvPr>
            <p:ph idx="1"/>
          </p:nvPr>
        </p:nvSpPr>
        <p:spPr>
          <a:xfrm>
            <a:off x="630043" y="1104900"/>
            <a:ext cx="11309939" cy="4876800"/>
          </a:xfrm>
        </p:spPr>
        <p:txBody>
          <a:bodyPr>
            <a:noAutofit/>
          </a:bodyPr>
          <a:lstStyle/>
          <a:p>
            <a:pPr eaLnBrk="0" fontAlgn="base" hangingPunct="0">
              <a:lnSpc>
                <a:spcPct val="11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Role and Responsibilities</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 Engage directly with communities across the state to build trust and foster strong relationships</a:t>
            </a:r>
          </a:p>
          <a:p>
            <a:pPr eaLnBrk="0" fontAlgn="base" hangingPunct="0">
              <a:lnSpc>
                <a:spcPct val="11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Building Trust and Breaking Barriers</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 Consistently attend events in underserved communities to establish presence and credibility</a:t>
            </a:r>
          </a:p>
          <a:p>
            <a:pPr eaLnBrk="0" fontAlgn="base" hangingPunct="0">
              <a:lnSpc>
                <a:spcPct val="11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Engagement Strategies</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 Invest time and resources into meaningful, long-term community connections</a:t>
            </a:r>
          </a:p>
          <a:p>
            <a:pPr eaLnBrk="0" fontAlgn="base" hangingPunct="0">
              <a:lnSpc>
                <a:spcPct val="11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Mapping and Targeting Communities</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 Visit towns across the state to provide education and outreach</a:t>
            </a:r>
          </a:p>
          <a:p>
            <a:pPr eaLnBrk="0" fontAlgn="base" hangingPunct="0">
              <a:lnSpc>
                <a:spcPct val="11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Cultural Approaches</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 Tailor outreach efforts to each community, recognizing unique cultural perspectives and potential hesitations toward state agencies</a:t>
            </a:r>
          </a:p>
          <a:p>
            <a:pPr eaLnBrk="0" fontAlgn="base" hangingPunct="0">
              <a:lnSpc>
                <a:spcPct val="110000"/>
              </a:lnSpc>
              <a:spcBef>
                <a:spcPct val="0"/>
              </a:spcBef>
              <a:spcAft>
                <a:spcPct val="0"/>
              </a:spcAft>
            </a:pPr>
            <a:r>
              <a:rPr lang="en-US" alt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Internal Collaboration</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 Coordinate with internal divisions to ensure accurate and timely responses to community questions</a:t>
            </a:r>
            <a:endPar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endParaRPr>
          </a:p>
          <a:p>
            <a:endPar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281637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2D5440F5-EA0E-9F09-78DA-7C34E4B336B9}"/>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B6621649-5784-885F-C701-DF118C6C654E}"/>
              </a:ext>
            </a:extLst>
          </p:cNvPr>
          <p:cNvSpPr>
            <a:spLocks noGrp="1"/>
          </p:cNvSpPr>
          <p:nvPr>
            <p:ph type="sldNum" sz="quarter" idx="12"/>
          </p:nvPr>
        </p:nvSpPr>
        <p:spPr/>
        <p:txBody>
          <a:bodyPr/>
          <a:lstStyle/>
          <a:p>
            <a:fld id="{23DAEFFA-01E0-44B1-AAD1-BB64D0C97CE8}" type="slidenum">
              <a:rPr lang="en-US" b="1" smtClean="0">
                <a:solidFill>
                  <a:srgbClr val="FFFFFF"/>
                </a:solidFill>
              </a:rPr>
              <a:t>5</a:t>
            </a:fld>
            <a:endParaRPr lang="en-US" b="1">
              <a:solidFill>
                <a:srgbClr val="FFFFFF"/>
              </a:solidFill>
            </a:endParaRPr>
          </a:p>
        </p:txBody>
      </p:sp>
      <p:grpSp>
        <p:nvGrpSpPr>
          <p:cNvPr id="4" name="Group 3">
            <a:extLst>
              <a:ext uri="{FF2B5EF4-FFF2-40B4-BE49-F238E27FC236}">
                <a16:creationId xmlns:a16="http://schemas.microsoft.com/office/drawing/2014/main" id="{A8741CFE-24A3-5FC0-787F-91420958612A}"/>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9A9CA3A4-7B6D-EFC3-947E-3B625999F72C}"/>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DE732126-0769-D642-E180-771EC27BC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2" name="Title 1">
            <a:extLst>
              <a:ext uri="{FF2B5EF4-FFF2-40B4-BE49-F238E27FC236}">
                <a16:creationId xmlns:a16="http://schemas.microsoft.com/office/drawing/2014/main" id="{79E8CFAA-9288-3216-6CF6-8E4388B7F5C9}"/>
              </a:ext>
            </a:extLst>
          </p:cNvPr>
          <p:cNvSpPr>
            <a:spLocks noGrp="1"/>
          </p:cNvSpPr>
          <p:nvPr>
            <p:ph type="title"/>
          </p:nvPr>
        </p:nvSpPr>
        <p:spPr>
          <a:xfrm>
            <a:off x="609600" y="471798"/>
            <a:ext cx="10972800" cy="1143001"/>
          </a:xfrm>
        </p:spPr>
        <p:txBody>
          <a:bodyPr anchor="t">
            <a:noAutofit/>
          </a:bodyPr>
          <a:lstStyle/>
          <a:p>
            <a:r>
              <a:rPr lang="en-US" sz="3600" b="1" dirty="0">
                <a:solidFill>
                  <a:srgbClr val="C54440"/>
                </a:solidFill>
                <a:latin typeface="Tahoma"/>
                <a:ea typeface="Tahoma"/>
                <a:cs typeface="Tahoma"/>
              </a:rPr>
              <a:t>CHAMBERS </a:t>
            </a:r>
            <a:r>
              <a:rPr lang="en-US" sz="3600" b="1">
                <a:solidFill>
                  <a:srgbClr val="C54440"/>
                </a:solidFill>
                <a:latin typeface="Tahoma"/>
                <a:ea typeface="Tahoma"/>
                <a:cs typeface="Tahoma"/>
              </a:rPr>
              <a:t>OF COMMERCE INVOLVEMENTS</a:t>
            </a:r>
          </a:p>
        </p:txBody>
      </p:sp>
      <p:sp>
        <p:nvSpPr>
          <p:cNvPr id="3" name="Content Placeholder 2">
            <a:extLst>
              <a:ext uri="{FF2B5EF4-FFF2-40B4-BE49-F238E27FC236}">
                <a16:creationId xmlns:a16="http://schemas.microsoft.com/office/drawing/2014/main" id="{5B38F53D-B873-2B21-D52B-EC449DC6AB38}"/>
              </a:ext>
            </a:extLst>
          </p:cNvPr>
          <p:cNvSpPr>
            <a:spLocks noGrp="1"/>
          </p:cNvSpPr>
          <p:nvPr>
            <p:ph idx="1"/>
          </p:nvPr>
        </p:nvSpPr>
        <p:spPr>
          <a:xfrm>
            <a:off x="609600" y="1245007"/>
            <a:ext cx="10972800" cy="4135765"/>
          </a:xfrm>
        </p:spPr>
        <p:txBody>
          <a:bodyPr>
            <a:noAutofit/>
          </a:bodyPr>
          <a:lstStyle/>
          <a:p>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American Indian Chamber of Commerce Oklahoma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OKC Chapter Luncheon once a month, a fast-paced “networking with purpose” with Indian community leaders, executives, and entrepreneurs</a:t>
            </a:r>
          </a:p>
          <a:p>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Asian Chamber of Commerce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Leadership Latte, Coffee &amp; Connect, Business After Hours, and Annual luncheons</a:t>
            </a:r>
          </a:p>
          <a:p>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Black Chamber of Commerce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Breakfast Networking Fresh Start, Annual Awards Luncheon, Co-Working Wednesdays</a:t>
            </a:r>
          </a:p>
          <a:p>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Hispanic Chamber of Commerce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Monthly coffee meetings and Annual Luncheon to connect with business leaders, community partners, and decision-makers to celebrate leadership</a:t>
            </a:r>
          </a:p>
          <a:p>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Rural Communities </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 Monthly visits with the Commissioner (</a:t>
            </a:r>
            <a:r>
              <a:rPr lang="en-US" sz="2400" b="1" dirty="0">
                <a:solidFill>
                  <a:srgbClr val="515D75"/>
                </a:solidFill>
                <a:latin typeface="Tahoma" panose="020B0604030504040204" pitchFamily="34" charset="0"/>
                <a:ea typeface="Tahoma" panose="020B0604030504040204" pitchFamily="34" charset="0"/>
                <a:cs typeface="Tahoma" panose="020B0604030504040204" pitchFamily="34" charset="0"/>
              </a:rPr>
              <a:t>See map</a:t>
            </a: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a:t>
            </a:r>
          </a:p>
          <a:p>
            <a:endPar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4163157"/>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id="{D1DC81D3-B18E-4656-EF17-74FADA842F50}"/>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lide Number Placeholder 6">
            <a:extLst>
              <a:ext uri="{FF2B5EF4-FFF2-40B4-BE49-F238E27FC236}">
                <a16:creationId xmlns:a16="http://schemas.microsoft.com/office/drawing/2014/main" id="{B31EDFDA-E7E1-1C05-9EAF-C4B0765464BE}"/>
              </a:ext>
            </a:extLst>
          </p:cNvPr>
          <p:cNvSpPr>
            <a:spLocks noGrp="1"/>
          </p:cNvSpPr>
          <p:nvPr>
            <p:ph type="sldNum" sz="quarter" idx="12"/>
          </p:nvPr>
        </p:nvSpPr>
        <p:spPr/>
        <p:txBody>
          <a:bodyPr/>
          <a:lstStyle/>
          <a:p>
            <a:fld id="{23DAEFFA-01E0-44B1-AAD1-BB64D0C97CE8}" type="slidenum">
              <a:rPr lang="en-US" b="1" smtClean="0">
                <a:solidFill>
                  <a:srgbClr val="FFFFFF"/>
                </a:solidFill>
              </a:rPr>
              <a:t>6</a:t>
            </a:fld>
            <a:endParaRPr lang="en-US" b="1">
              <a:solidFill>
                <a:srgbClr val="FFFFFF"/>
              </a:solidFill>
            </a:endParaRPr>
          </a:p>
        </p:txBody>
      </p:sp>
      <p:grpSp>
        <p:nvGrpSpPr>
          <p:cNvPr id="2" name="Group 1">
            <a:extLst>
              <a:ext uri="{FF2B5EF4-FFF2-40B4-BE49-F238E27FC236}">
                <a16:creationId xmlns:a16="http://schemas.microsoft.com/office/drawing/2014/main" id="{DB63C419-149A-4D47-0F6C-56EFEDDA8E36}"/>
              </a:ext>
            </a:extLst>
          </p:cNvPr>
          <p:cNvGrpSpPr/>
          <p:nvPr/>
        </p:nvGrpSpPr>
        <p:grpSpPr>
          <a:xfrm>
            <a:off x="9211493" y="191815"/>
            <a:ext cx="2728490" cy="442008"/>
            <a:chOff x="9211493" y="191815"/>
            <a:chExt cx="2728490" cy="442008"/>
          </a:xfrm>
        </p:grpSpPr>
        <p:sp>
          <p:nvSpPr>
            <p:cNvPr id="8" name="TextBox 7">
              <a:extLst>
                <a:ext uri="{FF2B5EF4-FFF2-40B4-BE49-F238E27FC236}">
                  <a16:creationId xmlns:a16="http://schemas.microsoft.com/office/drawing/2014/main" id="{B7691008-8854-F2CC-BA2B-C174742B5B91}"/>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9" name="Picture 8" descr="Icon&#10;&#10;Description automatically generated">
              <a:extLst>
                <a:ext uri="{FF2B5EF4-FFF2-40B4-BE49-F238E27FC236}">
                  <a16:creationId xmlns:a16="http://schemas.microsoft.com/office/drawing/2014/main" id="{83B6CBFC-E7E0-6C85-A48E-642D6BCB2F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11" name="Title 1">
            <a:extLst>
              <a:ext uri="{FF2B5EF4-FFF2-40B4-BE49-F238E27FC236}">
                <a16:creationId xmlns:a16="http://schemas.microsoft.com/office/drawing/2014/main" id="{1B04841A-AEC7-A81A-B947-856B9EEA1892}"/>
              </a:ext>
            </a:extLst>
          </p:cNvPr>
          <p:cNvSpPr>
            <a:spLocks noGrp="1"/>
          </p:cNvSpPr>
          <p:nvPr>
            <p:ph type="title"/>
          </p:nvPr>
        </p:nvSpPr>
        <p:spPr>
          <a:xfrm>
            <a:off x="626325" y="781659"/>
            <a:ext cx="11313657" cy="442008"/>
          </a:xfrm>
        </p:spPr>
        <p:txBody>
          <a:bodyPr anchor="t">
            <a:noAutofit/>
          </a:bodyPr>
          <a:lstStyle/>
          <a:p>
            <a:r>
              <a:rPr lang="en-US" sz="3600" b="1" dirty="0">
                <a:solidFill>
                  <a:srgbClr val="C54440"/>
                </a:solidFill>
                <a:latin typeface="Tahoma" panose="020B0604030504040204" pitchFamily="34" charset="0"/>
                <a:ea typeface="Tahoma" panose="020B0604030504040204" pitchFamily="34" charset="0"/>
                <a:cs typeface="Tahoma" panose="020B0604030504040204" pitchFamily="34" charset="0"/>
              </a:rPr>
              <a:t>ALL–DAY MEETINGS WITH THE COMMISSIONER</a:t>
            </a:r>
          </a:p>
        </p:txBody>
      </p:sp>
      <p:sp>
        <p:nvSpPr>
          <p:cNvPr id="12" name="Rectangle 2">
            <a:extLst>
              <a:ext uri="{FF2B5EF4-FFF2-40B4-BE49-F238E27FC236}">
                <a16:creationId xmlns:a16="http://schemas.microsoft.com/office/drawing/2014/main" id="{460DA2B4-E40D-6A13-2336-8BC26E28C057}"/>
              </a:ext>
            </a:extLst>
          </p:cNvPr>
          <p:cNvSpPr>
            <a:spLocks noGrp="1" noChangeArrowheads="1"/>
          </p:cNvSpPr>
          <p:nvPr>
            <p:ph idx="1"/>
          </p:nvPr>
        </p:nvSpPr>
        <p:spPr bwMode="auto">
          <a:xfrm>
            <a:off x="626327" y="1511562"/>
            <a:ext cx="10936020" cy="4283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lnSpc>
                <a:spcPct val="100000"/>
              </a:lnSpc>
              <a:spcBef>
                <a:spcPct val="0"/>
              </a:spcBef>
              <a:spcAft>
                <a:spcPct val="0"/>
              </a:spcAft>
            </a:pPr>
            <a:r>
              <a:rPr kumimoji="0" lang="en-US" altLang="en-US" sz="2400" u="none" strike="noStrike" cap="none" normalizeH="0" baseline="0" dirty="0">
                <a:ln>
                  <a:noFill/>
                </a:ln>
                <a:solidFill>
                  <a:srgbClr val="515D75"/>
                </a:solidFill>
                <a:effectLst/>
                <a:latin typeface="Tahoma"/>
                <a:ea typeface="Tahoma"/>
                <a:cs typeface="Tahoma"/>
              </a:rPr>
              <a:t>Organize and attend monthly, full-day visits in selected communities </a:t>
            </a:r>
            <a:endParaRPr lang="en-US">
              <a:latin typeface="Tahoma"/>
              <a:ea typeface="Tahoma"/>
              <a:cs typeface="Tahoma"/>
            </a:endParaRPr>
          </a:p>
          <a:p>
            <a:pPr eaLnBrk="0" fontAlgn="base" hangingPunct="0">
              <a:lnSpc>
                <a:spcPct val="100000"/>
              </a:lnSpc>
              <a:spcBef>
                <a:spcPct val="0"/>
              </a:spcBef>
              <a:spcAft>
                <a:spcPct val="0"/>
              </a:spcAft>
            </a:pP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Meet with local agents and brokers in the area to share about updates in the Marketplace and operations of the Department</a:t>
            </a:r>
            <a:endParaRPr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Join in</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 a lunch meeting with a key community group (e.g., Rotary Club, Chamber of Commerce, Lions Club) </a:t>
            </a:r>
            <a:endParaRPr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Meet with the Fire Chief, th</a:t>
            </a:r>
            <a:r>
              <a:rPr lang="en-US" alt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e </a:t>
            </a: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Mayor, and the City Manager to discuss how fire protection ratings can help lower insurance premiums </a:t>
            </a:r>
            <a:endParaRPr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eaLnBrk="0" fontAlgn="base" hangingPunct="0">
              <a:lnSpc>
                <a:spcPct val="100000"/>
              </a:lnSpc>
              <a:spcBef>
                <a:spcPct val="0"/>
              </a:spcBef>
              <a:spcAft>
                <a:spcPct val="0"/>
              </a:spcAft>
            </a:pPr>
            <a:r>
              <a:rPr kumimoji="0"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rPr>
              <a:t>Connect with a business networking group over afternoon coffee or visit a signature destination within the community </a:t>
            </a:r>
            <a:endParaRPr lang="en-US" altLang="en-US" sz="2400" u="none" strike="noStrike" cap="none" normalizeH="0" baseline="0" dirty="0">
              <a:ln>
                <a:noFill/>
              </a:ln>
              <a:solidFill>
                <a:srgbClr val="515D75"/>
              </a:solidFill>
              <a:effectLst/>
              <a:latin typeface="Tahoma" panose="020B0604030504040204" pitchFamily="34" charset="0"/>
              <a:ea typeface="Tahoma" panose="020B0604030504040204" pitchFamily="34" charset="0"/>
              <a:cs typeface="Tahoma" panose="020B0604030504040204" pitchFamily="34" charset="0"/>
            </a:endParaRPr>
          </a:p>
          <a:p>
            <a:pPr>
              <a:lnSpc>
                <a:spcPct val="100000"/>
              </a:lnSpc>
            </a:pPr>
            <a:r>
              <a:rPr lang="en-US" sz="2400" dirty="0">
                <a:solidFill>
                  <a:srgbClr val="515D75"/>
                </a:solidFill>
                <a:latin typeface="Tahoma" panose="020B0604030504040204" pitchFamily="34" charset="0"/>
                <a:ea typeface="Tahoma" panose="020B0604030504040204" pitchFamily="34" charset="0"/>
                <a:cs typeface="Tahoma" panose="020B0604030504040204" pitchFamily="34" charset="0"/>
              </a:rPr>
              <a:t>Photos are taken and shared on our social media platforms with tags of the groups we meet</a:t>
            </a:r>
            <a:endParaRPr 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60139320"/>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B391DD-259B-8EE2-FAA0-F5D62B986988}"/>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gn="ctr"/>
            <a:r>
              <a:rPr lang="en-US">
                <a:ea typeface="Calibri"/>
                <a:cs typeface="Calibri"/>
              </a:rPr>
              <a:t>40+ communities visisted since 2022</a:t>
            </a:r>
            <a:endParaRPr lang="en-US"/>
          </a:p>
        </p:txBody>
      </p:sp>
      <p:sp>
        <p:nvSpPr>
          <p:cNvPr id="7" name="Slide Number Placeholder 6">
            <a:extLst>
              <a:ext uri="{FF2B5EF4-FFF2-40B4-BE49-F238E27FC236}">
                <a16:creationId xmlns:a16="http://schemas.microsoft.com/office/drawing/2014/main" id="{816681B2-B742-376A-0EB1-736857B77A07}"/>
              </a:ext>
            </a:extLst>
          </p:cNvPr>
          <p:cNvSpPr>
            <a:spLocks noGrp="1"/>
          </p:cNvSpPr>
          <p:nvPr>
            <p:ph type="sldNum" sz="quarter" idx="12"/>
          </p:nvPr>
        </p:nvSpPr>
        <p:spPr/>
        <p:txBody>
          <a:bodyPr/>
          <a:lstStyle/>
          <a:p>
            <a:fld id="{23DAEFFA-01E0-44B1-AAD1-BB64D0C97CE8}" type="slidenum">
              <a:rPr lang="en-US" b="1" smtClean="0">
                <a:solidFill>
                  <a:srgbClr val="FFFFFF"/>
                </a:solidFill>
              </a:rPr>
              <a:t>7</a:t>
            </a:fld>
            <a:endParaRPr lang="en-US" b="1">
              <a:solidFill>
                <a:srgbClr val="FFFFFF"/>
              </a:solidFill>
            </a:endParaRPr>
          </a:p>
        </p:txBody>
      </p:sp>
      <p:grpSp>
        <p:nvGrpSpPr>
          <p:cNvPr id="6" name="Group 5">
            <a:extLst>
              <a:ext uri="{FF2B5EF4-FFF2-40B4-BE49-F238E27FC236}">
                <a16:creationId xmlns:a16="http://schemas.microsoft.com/office/drawing/2014/main" id="{EF8D3675-0BED-C520-3A8C-778F72619E53}"/>
              </a:ext>
            </a:extLst>
          </p:cNvPr>
          <p:cNvGrpSpPr/>
          <p:nvPr/>
        </p:nvGrpSpPr>
        <p:grpSpPr>
          <a:xfrm>
            <a:off x="9211493" y="191815"/>
            <a:ext cx="2728490" cy="442008"/>
            <a:chOff x="9211493" y="191815"/>
            <a:chExt cx="2728490" cy="442008"/>
          </a:xfrm>
        </p:grpSpPr>
        <p:sp>
          <p:nvSpPr>
            <p:cNvPr id="10" name="TextBox 9">
              <a:extLst>
                <a:ext uri="{FF2B5EF4-FFF2-40B4-BE49-F238E27FC236}">
                  <a16:creationId xmlns:a16="http://schemas.microsoft.com/office/drawing/2014/main" id="{1221FE29-90F0-82F3-F81E-466368C62530}"/>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1" name="Picture 10" descr="Icon&#10;&#10;Description automatically generated">
              <a:extLst>
                <a:ext uri="{FF2B5EF4-FFF2-40B4-BE49-F238E27FC236}">
                  <a16:creationId xmlns:a16="http://schemas.microsoft.com/office/drawing/2014/main" id="{50257DAF-E020-00FC-7424-E7A3A9857F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5" name="Title 1">
            <a:extLst>
              <a:ext uri="{FF2B5EF4-FFF2-40B4-BE49-F238E27FC236}">
                <a16:creationId xmlns:a16="http://schemas.microsoft.com/office/drawing/2014/main" id="{A2096BE9-6F2A-F46D-E6AA-7FB02F9DF8FF}"/>
              </a:ext>
            </a:extLst>
          </p:cNvPr>
          <p:cNvSpPr>
            <a:spLocks noGrp="1"/>
          </p:cNvSpPr>
          <p:nvPr>
            <p:ph type="title"/>
          </p:nvPr>
        </p:nvSpPr>
        <p:spPr>
          <a:xfrm>
            <a:off x="640646" y="740021"/>
            <a:ext cx="10910706" cy="591015"/>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TOWNS VISITED BY THE COMMISSIONER</a:t>
            </a:r>
          </a:p>
        </p:txBody>
      </p:sp>
      <p:pic>
        <p:nvPicPr>
          <p:cNvPr id="8" name="Content Placeholder 5">
            <a:extLst>
              <a:ext uri="{FF2B5EF4-FFF2-40B4-BE49-F238E27FC236}">
                <a16:creationId xmlns:a16="http://schemas.microsoft.com/office/drawing/2014/main" id="{EC344A2E-DD3F-8C5B-CCBA-926E5D6E390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66800" y="1161585"/>
            <a:ext cx="9629412" cy="5105400"/>
          </a:xfrm>
          <a:prstGeom prst="rect">
            <a:avLst/>
          </a:prstGeom>
        </p:spPr>
      </p:pic>
    </p:spTree>
    <p:extLst>
      <p:ext uri="{BB962C8B-B14F-4D97-AF65-F5344CB8AC3E}">
        <p14:creationId xmlns:p14="http://schemas.microsoft.com/office/powerpoint/2010/main" val="426456488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B391DD-259B-8EE2-FAA0-F5D62B986988}"/>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Slide Number Placeholder 4">
            <a:extLst>
              <a:ext uri="{FF2B5EF4-FFF2-40B4-BE49-F238E27FC236}">
                <a16:creationId xmlns:a16="http://schemas.microsoft.com/office/drawing/2014/main" id="{C9CA37F1-C982-9DC0-B619-9D5BA5D8023B}"/>
              </a:ext>
            </a:extLst>
          </p:cNvPr>
          <p:cNvSpPr>
            <a:spLocks noGrp="1"/>
          </p:cNvSpPr>
          <p:nvPr>
            <p:ph type="sldNum" sz="quarter" idx="12"/>
          </p:nvPr>
        </p:nvSpPr>
        <p:spPr/>
        <p:txBody>
          <a:bodyPr/>
          <a:lstStyle/>
          <a:p>
            <a:fld id="{23DAEFFA-01E0-44B1-AAD1-BB64D0C97CE8}" type="slidenum">
              <a:rPr lang="en-US" b="1" smtClean="0">
                <a:solidFill>
                  <a:srgbClr val="FFFFFF"/>
                </a:solidFill>
              </a:rPr>
              <a:t>8</a:t>
            </a:fld>
            <a:endParaRPr lang="en-US" b="1">
              <a:solidFill>
                <a:srgbClr val="FFFFFF"/>
              </a:solidFill>
            </a:endParaRPr>
          </a:p>
        </p:txBody>
      </p:sp>
      <p:grpSp>
        <p:nvGrpSpPr>
          <p:cNvPr id="2" name="Group 1">
            <a:extLst>
              <a:ext uri="{FF2B5EF4-FFF2-40B4-BE49-F238E27FC236}">
                <a16:creationId xmlns:a16="http://schemas.microsoft.com/office/drawing/2014/main" id="{AD9B879D-753F-084D-9A4F-2BB2A754C4C5}"/>
              </a:ext>
            </a:extLst>
          </p:cNvPr>
          <p:cNvGrpSpPr/>
          <p:nvPr/>
        </p:nvGrpSpPr>
        <p:grpSpPr>
          <a:xfrm>
            <a:off x="9211493" y="191815"/>
            <a:ext cx="2728490" cy="442008"/>
            <a:chOff x="9211493" y="191815"/>
            <a:chExt cx="2728490" cy="442008"/>
          </a:xfrm>
        </p:grpSpPr>
        <p:sp>
          <p:nvSpPr>
            <p:cNvPr id="7" name="TextBox 6">
              <a:extLst>
                <a:ext uri="{FF2B5EF4-FFF2-40B4-BE49-F238E27FC236}">
                  <a16:creationId xmlns:a16="http://schemas.microsoft.com/office/drawing/2014/main" id="{4EF44F13-BE87-DC69-239B-F2EA9B5EF576}"/>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8" name="Picture 7" descr="Icon&#10;&#10;Description automatically generated">
              <a:extLst>
                <a:ext uri="{FF2B5EF4-FFF2-40B4-BE49-F238E27FC236}">
                  <a16:creationId xmlns:a16="http://schemas.microsoft.com/office/drawing/2014/main" id="{D031A339-35BC-94B3-EC27-A06BEA5BD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16" name="Title 1">
            <a:extLst>
              <a:ext uri="{FF2B5EF4-FFF2-40B4-BE49-F238E27FC236}">
                <a16:creationId xmlns:a16="http://schemas.microsoft.com/office/drawing/2014/main" id="{E8520D26-39D0-99F7-0B49-ED9312C73455}"/>
              </a:ext>
            </a:extLst>
          </p:cNvPr>
          <p:cNvSpPr>
            <a:spLocks noGrp="1"/>
          </p:cNvSpPr>
          <p:nvPr>
            <p:ph type="title"/>
          </p:nvPr>
        </p:nvSpPr>
        <p:spPr>
          <a:xfrm>
            <a:off x="622609" y="808037"/>
            <a:ext cx="8255919" cy="457200"/>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WEEKLY LUNCH &amp; LEARNS </a:t>
            </a:r>
          </a:p>
        </p:txBody>
      </p:sp>
      <p:sp>
        <p:nvSpPr>
          <p:cNvPr id="17" name="Content Placeholder 2">
            <a:extLst>
              <a:ext uri="{FF2B5EF4-FFF2-40B4-BE49-F238E27FC236}">
                <a16:creationId xmlns:a16="http://schemas.microsoft.com/office/drawing/2014/main" id="{6265CF59-0E83-F237-8EDB-ED7AC98070D3}"/>
              </a:ext>
            </a:extLst>
          </p:cNvPr>
          <p:cNvSpPr>
            <a:spLocks noGrp="1"/>
          </p:cNvSpPr>
          <p:nvPr>
            <p:ph idx="1"/>
          </p:nvPr>
        </p:nvSpPr>
        <p:spPr>
          <a:xfrm>
            <a:off x="622610" y="1634067"/>
            <a:ext cx="11186474" cy="4525963"/>
          </a:xfrm>
        </p:spPr>
        <p:txBody>
          <a:bodyPr vert="horz" lIns="91440" tIns="45720" rIns="91440" bIns="45720" rtlCol="0" anchor="t">
            <a:noAutofit/>
          </a:bodyPr>
          <a:lstStyle/>
          <a:p>
            <a:pPr>
              <a:lnSpc>
                <a:spcPct val="100000"/>
              </a:lnSpc>
            </a:pPr>
            <a:r>
              <a:rPr lang="en-US" sz="2400">
                <a:solidFill>
                  <a:srgbClr val="515D75"/>
                </a:solidFill>
                <a:highlight>
                  <a:srgbClr val="FFFFFF"/>
                </a:highlight>
                <a:latin typeface="Tahoma"/>
                <a:ea typeface="Tahoma"/>
                <a:cs typeface="Tahoma"/>
              </a:rPr>
              <a:t>OID is a member of the Mix and Mingle Business Networking Group, connecting business professionals with the community</a:t>
            </a:r>
            <a:endParaRPr lang="en-US" sz="2400">
              <a:solidFill>
                <a:srgbClr val="515D75"/>
              </a:solidFill>
              <a:latin typeface="Tahoma"/>
              <a:ea typeface="Tahoma"/>
              <a:cs typeface="Tahoma"/>
            </a:endParaRPr>
          </a:p>
          <a:p>
            <a:pPr>
              <a:lnSpc>
                <a:spcPct val="100000"/>
              </a:lnSpc>
            </a:pPr>
            <a:r>
              <a:rPr lang="en-US" sz="2400">
                <a:solidFill>
                  <a:srgbClr val="515D75"/>
                </a:solidFill>
                <a:highlight>
                  <a:srgbClr val="FFFFFF"/>
                </a:highlight>
                <a:latin typeface="Tahoma"/>
                <a:ea typeface="Tahoma"/>
                <a:cs typeface="Tahoma"/>
              </a:rPr>
              <a:t>Members of this group are driven professionals fostering collaboration and growth among like-minded individuals </a:t>
            </a:r>
            <a:endParaRPr lang="en-US" sz="2400" dirty="0">
              <a:solidFill>
                <a:srgbClr val="515D75"/>
              </a:solidFill>
              <a:highlight>
                <a:srgbClr val="FFFFFF"/>
              </a:highlight>
              <a:latin typeface="Tahoma"/>
              <a:ea typeface="Tahoma"/>
              <a:cs typeface="Tahoma"/>
            </a:endParaRPr>
          </a:p>
          <a:p>
            <a:r>
              <a:rPr lang="en-US" sz="2400">
                <a:solidFill>
                  <a:srgbClr val="515D75"/>
                </a:solidFill>
                <a:latin typeface="Tahoma"/>
                <a:ea typeface="Tahoma"/>
                <a:cs typeface="Tahoma"/>
              </a:rPr>
              <a:t>This group has 15 chapters statewide, each hosting 35-70 attendees</a:t>
            </a:r>
          </a:p>
          <a:p>
            <a:r>
              <a:rPr lang="en-US" sz="2400" dirty="0">
                <a:solidFill>
                  <a:srgbClr val="515D75"/>
                </a:solidFill>
                <a:latin typeface="Tahoma"/>
                <a:ea typeface="Tahoma"/>
                <a:cs typeface="Tahoma"/>
              </a:rPr>
              <a:t>Focuses on building genuine relationships, giving back, and strengthening local </a:t>
            </a:r>
            <a:r>
              <a:rPr lang="en-US" sz="2400">
                <a:solidFill>
                  <a:srgbClr val="515D75"/>
                </a:solidFill>
                <a:latin typeface="Tahoma"/>
                <a:ea typeface="Tahoma"/>
                <a:cs typeface="Tahoma"/>
              </a:rPr>
              <a:t>communities, encouraging collaboration between organizations and information sharing</a:t>
            </a:r>
          </a:p>
          <a:p>
            <a:r>
              <a:rPr lang="en-US" sz="2400" dirty="0">
                <a:solidFill>
                  <a:srgbClr val="515D75"/>
                </a:solidFill>
                <a:latin typeface="Tahoma"/>
                <a:ea typeface="Tahoma"/>
                <a:cs typeface="Tahoma"/>
              </a:rPr>
              <a:t>Provides an opportunity to highlight OID resources and direct consumers to the </a:t>
            </a:r>
            <a:r>
              <a:rPr lang="en-US" sz="2400">
                <a:solidFill>
                  <a:srgbClr val="515D75"/>
                </a:solidFill>
                <a:latin typeface="Tahoma"/>
                <a:ea typeface="Tahoma"/>
                <a:cs typeface="Tahoma"/>
              </a:rPr>
              <a:t>appropriate division</a:t>
            </a:r>
            <a:endParaRPr lang="en-US" sz="2400">
              <a:solidFill>
                <a:srgbClr val="515D75"/>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092579910"/>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FB391DD-259B-8EE2-FAA0-F5D62B986988}"/>
              </a:ext>
            </a:extLst>
          </p:cNvPr>
          <p:cNvSpPr/>
          <p:nvPr/>
        </p:nvSpPr>
        <p:spPr>
          <a:xfrm>
            <a:off x="-2" y="6158124"/>
            <a:ext cx="12192002" cy="712142"/>
          </a:xfrm>
          <a:custGeom>
            <a:avLst/>
            <a:gdLst>
              <a:gd name="connsiteX0" fmla="*/ 6096000 w 12192002"/>
              <a:gd name="connsiteY0" fmla="*/ 0 h 1339471"/>
              <a:gd name="connsiteX1" fmla="*/ 12143078 w 12192002"/>
              <a:gd name="connsiteY1" fmla="*/ 336457 h 1339471"/>
              <a:gd name="connsiteX2" fmla="*/ 12192002 w 12192002"/>
              <a:gd name="connsiteY2" fmla="*/ 336457 h 1339471"/>
              <a:gd name="connsiteX3" fmla="*/ 12192002 w 12192002"/>
              <a:gd name="connsiteY3" fmla="*/ 1339471 h 1339471"/>
              <a:gd name="connsiteX4" fmla="*/ 2 w 12192002"/>
              <a:gd name="connsiteY4" fmla="*/ 1339471 h 1339471"/>
              <a:gd name="connsiteX5" fmla="*/ 2 w 12192002"/>
              <a:gd name="connsiteY5" fmla="*/ 339179 h 1339471"/>
              <a:gd name="connsiteX6" fmla="*/ 0 w 12192002"/>
              <a:gd name="connsiteY6" fmla="*/ 339179 h 1339471"/>
              <a:gd name="connsiteX7" fmla="*/ 2 w 12192002"/>
              <a:gd name="connsiteY7" fmla="*/ 339179 h 1339471"/>
              <a:gd name="connsiteX8" fmla="*/ 2 w 12192002"/>
              <a:gd name="connsiteY8" fmla="*/ 336457 h 1339471"/>
              <a:gd name="connsiteX9" fmla="*/ 48922 w 12192002"/>
              <a:gd name="connsiteY9" fmla="*/ 336457 h 1339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2" h="1339471">
                <a:moveTo>
                  <a:pt x="6096000" y="0"/>
                </a:moveTo>
                <a:lnTo>
                  <a:pt x="12143078" y="336457"/>
                </a:lnTo>
                <a:lnTo>
                  <a:pt x="12192002" y="336457"/>
                </a:lnTo>
                <a:lnTo>
                  <a:pt x="12192002" y="1339471"/>
                </a:lnTo>
                <a:lnTo>
                  <a:pt x="2" y="1339471"/>
                </a:lnTo>
                <a:lnTo>
                  <a:pt x="2" y="339179"/>
                </a:lnTo>
                <a:lnTo>
                  <a:pt x="0" y="339179"/>
                </a:lnTo>
                <a:lnTo>
                  <a:pt x="2" y="339179"/>
                </a:lnTo>
                <a:lnTo>
                  <a:pt x="2" y="336457"/>
                </a:lnTo>
                <a:lnTo>
                  <a:pt x="48922" y="336457"/>
                </a:lnTo>
                <a:close/>
              </a:path>
            </a:pathLst>
          </a:custGeom>
          <a:solidFill>
            <a:srgbClr val="515D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Slide Number Placeholder 5">
            <a:extLst>
              <a:ext uri="{FF2B5EF4-FFF2-40B4-BE49-F238E27FC236}">
                <a16:creationId xmlns:a16="http://schemas.microsoft.com/office/drawing/2014/main" id="{B2A6C43B-D548-930D-5E0E-489E769F506E}"/>
              </a:ext>
            </a:extLst>
          </p:cNvPr>
          <p:cNvSpPr>
            <a:spLocks noGrp="1"/>
          </p:cNvSpPr>
          <p:nvPr>
            <p:ph type="sldNum" sz="quarter" idx="12"/>
          </p:nvPr>
        </p:nvSpPr>
        <p:spPr/>
        <p:txBody>
          <a:bodyPr/>
          <a:lstStyle/>
          <a:p>
            <a:fld id="{23DAEFFA-01E0-44B1-AAD1-BB64D0C97CE8}" type="slidenum">
              <a:rPr lang="en-US" b="1" smtClean="0">
                <a:solidFill>
                  <a:srgbClr val="FFFFFF"/>
                </a:solidFill>
              </a:rPr>
              <a:t>9</a:t>
            </a:fld>
            <a:endParaRPr lang="en-US" b="1">
              <a:solidFill>
                <a:srgbClr val="FFFFFF"/>
              </a:solidFill>
            </a:endParaRPr>
          </a:p>
        </p:txBody>
      </p:sp>
      <p:grpSp>
        <p:nvGrpSpPr>
          <p:cNvPr id="13" name="Group 12">
            <a:extLst>
              <a:ext uri="{FF2B5EF4-FFF2-40B4-BE49-F238E27FC236}">
                <a16:creationId xmlns:a16="http://schemas.microsoft.com/office/drawing/2014/main" id="{000ADA16-D180-5C91-8137-22B595F86C70}"/>
              </a:ext>
            </a:extLst>
          </p:cNvPr>
          <p:cNvGrpSpPr/>
          <p:nvPr/>
        </p:nvGrpSpPr>
        <p:grpSpPr>
          <a:xfrm>
            <a:off x="9211493" y="191815"/>
            <a:ext cx="2728490" cy="442008"/>
            <a:chOff x="9211493" y="191815"/>
            <a:chExt cx="2728490" cy="442008"/>
          </a:xfrm>
        </p:grpSpPr>
        <p:sp>
          <p:nvSpPr>
            <p:cNvPr id="15" name="TextBox 14">
              <a:extLst>
                <a:ext uri="{FF2B5EF4-FFF2-40B4-BE49-F238E27FC236}">
                  <a16:creationId xmlns:a16="http://schemas.microsoft.com/office/drawing/2014/main" id="{247B83DC-6A57-65AF-7AE8-A0830B41D6CC}"/>
                </a:ext>
              </a:extLst>
            </p:cNvPr>
            <p:cNvSpPr txBox="1"/>
            <p:nvPr/>
          </p:nvSpPr>
          <p:spPr>
            <a:xfrm>
              <a:off x="9211493" y="326224"/>
              <a:ext cx="2038314" cy="230832"/>
            </a:xfrm>
            <a:prstGeom prst="rect">
              <a:avLst/>
            </a:prstGeom>
            <a:noFill/>
          </p:spPr>
          <p:txBody>
            <a:bodyPr wrap="square" rtlCol="0">
              <a:spAutoFit/>
            </a:bodyPr>
            <a:lstStyle/>
            <a:p>
              <a:pPr algn="r"/>
              <a:r>
                <a:rPr lang="en-US" sz="900" spc="300" dirty="0">
                  <a:solidFill>
                    <a:srgbClr val="515D75"/>
                  </a:solidFill>
                  <a:latin typeface="Tahoma" panose="020B0604030504040204" pitchFamily="34" charset="0"/>
                  <a:ea typeface="Tahoma" panose="020B0604030504040204" pitchFamily="34" charset="0"/>
                  <a:cs typeface="Tahoma" panose="020B0604030504040204" pitchFamily="34" charset="0"/>
                </a:rPr>
                <a:t>WWW.OID.OK.GOV</a:t>
              </a:r>
            </a:p>
          </p:txBody>
        </p:sp>
        <p:pic>
          <p:nvPicPr>
            <p:cNvPr id="16" name="Picture 15" descr="Icon&#10;&#10;Description automatically generated">
              <a:extLst>
                <a:ext uri="{FF2B5EF4-FFF2-40B4-BE49-F238E27FC236}">
                  <a16:creationId xmlns:a16="http://schemas.microsoft.com/office/drawing/2014/main" id="{37B0BBCA-F38C-E776-7E37-80BDC79B0A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95672" y="191815"/>
              <a:ext cx="744311" cy="442008"/>
            </a:xfrm>
            <a:prstGeom prst="rect">
              <a:avLst/>
            </a:prstGeom>
          </p:spPr>
        </p:pic>
      </p:grpSp>
      <p:sp>
        <p:nvSpPr>
          <p:cNvPr id="29" name="Title 1">
            <a:extLst>
              <a:ext uri="{FF2B5EF4-FFF2-40B4-BE49-F238E27FC236}">
                <a16:creationId xmlns:a16="http://schemas.microsoft.com/office/drawing/2014/main" id="{A66C3F65-2C06-E801-8E55-7A522523CBBA}"/>
              </a:ext>
            </a:extLst>
          </p:cNvPr>
          <p:cNvSpPr>
            <a:spLocks noGrp="1"/>
          </p:cNvSpPr>
          <p:nvPr>
            <p:ph type="title"/>
          </p:nvPr>
        </p:nvSpPr>
        <p:spPr>
          <a:xfrm>
            <a:off x="624179" y="722159"/>
            <a:ext cx="10943642" cy="1143000"/>
          </a:xfrm>
        </p:spPr>
        <p:txBody>
          <a:bodyPr anchor="t">
            <a:noAutofit/>
          </a:bodyPr>
          <a:lstStyle/>
          <a:p>
            <a:r>
              <a:rPr lang="en-US" sz="4000" b="1" dirty="0">
                <a:solidFill>
                  <a:srgbClr val="C54440"/>
                </a:solidFill>
                <a:latin typeface="Tahoma" panose="020B0604030504040204" pitchFamily="34" charset="0"/>
                <a:ea typeface="Tahoma" panose="020B0604030504040204" pitchFamily="34" charset="0"/>
                <a:cs typeface="Tahoma" panose="020B0604030504040204" pitchFamily="34" charset="0"/>
              </a:rPr>
              <a:t>MONTHLY CALLE DOS CINCO CIVIC GROUP MEETINGS</a:t>
            </a:r>
          </a:p>
        </p:txBody>
      </p:sp>
      <p:sp>
        <p:nvSpPr>
          <p:cNvPr id="30" name="Rectangle 1">
            <a:extLst>
              <a:ext uri="{FF2B5EF4-FFF2-40B4-BE49-F238E27FC236}">
                <a16:creationId xmlns:a16="http://schemas.microsoft.com/office/drawing/2014/main" id="{34EFFA5E-CB9B-9DA2-2976-C6D9E1C9522B}"/>
              </a:ext>
            </a:extLst>
          </p:cNvPr>
          <p:cNvSpPr>
            <a:spLocks noGrp="1" noChangeArrowheads="1"/>
          </p:cNvSpPr>
          <p:nvPr>
            <p:ph idx="1"/>
          </p:nvPr>
        </p:nvSpPr>
        <p:spPr bwMode="auto">
          <a:xfrm>
            <a:off x="624179" y="1865159"/>
            <a:ext cx="105156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eaLnBrk="0" fontAlgn="base" hangingPunct="0">
              <a:lnSpc>
                <a:spcPct val="100000"/>
              </a:lnSpc>
              <a:spcBef>
                <a:spcPct val="0"/>
              </a:spcBef>
              <a:spcAft>
                <a:spcPct val="0"/>
              </a:spcAft>
            </a:pPr>
            <a:r>
              <a:rPr lang="en-US" altLang="en-US" sz="2200">
                <a:solidFill>
                  <a:srgbClr val="515D75"/>
                </a:solidFill>
                <a:latin typeface="Tahoma"/>
                <a:ea typeface="Tahoma"/>
                <a:cs typeface="Tahoma"/>
              </a:rPr>
              <a:t>Attend</a:t>
            </a:r>
            <a:r>
              <a:rPr kumimoji="0" lang="en-US" altLang="en-US" sz="2200" b="0" i="0" u="none" strike="noStrike" cap="none" normalizeH="0" baseline="0">
                <a:ln>
                  <a:noFill/>
                </a:ln>
                <a:solidFill>
                  <a:srgbClr val="515D75"/>
                </a:solidFill>
                <a:effectLst/>
                <a:latin typeface="Tahoma"/>
                <a:ea typeface="Tahoma"/>
                <a:cs typeface="Tahoma"/>
              </a:rPr>
              <a:t> monthly meetings with Calle Dos Cinco Civic Group to connect </a:t>
            </a:r>
            <a:r>
              <a:rPr kumimoji="0" lang="en-US" altLang="en-US" sz="2200" b="0" i="0" u="none" strike="noStrike" cap="none" normalizeH="0" baseline="0" dirty="0">
                <a:ln>
                  <a:noFill/>
                </a:ln>
                <a:solidFill>
                  <a:srgbClr val="515D75"/>
                </a:solidFill>
                <a:effectLst/>
                <a:latin typeface="Tahoma"/>
                <a:ea typeface="Tahoma"/>
                <a:cs typeface="Tahoma"/>
              </a:rPr>
              <a:t>with Latino property owners, commercial tenants, and community partners who are deeply connected to the Hispanic community</a:t>
            </a:r>
            <a:endParaRPr lang="en-US" sz="2200">
              <a:ea typeface="Calibri"/>
              <a:cs typeface="Calibri"/>
            </a:endParaRPr>
          </a:p>
          <a:p>
            <a:pPr eaLnBrk="0" fontAlgn="base" hangingPunct="0">
              <a:lnSpc>
                <a:spcPct val="100000"/>
              </a:lnSpc>
              <a:spcBef>
                <a:spcPct val="0"/>
              </a:spcBef>
              <a:spcAft>
                <a:spcPct val="0"/>
              </a:spcAft>
            </a:pPr>
            <a:r>
              <a:rPr kumimoji="0" lang="en-US" altLang="en-US" sz="2200" b="0" i="0" u="none" strike="noStrike" cap="none" normalizeH="0" baseline="0" dirty="0">
                <a:ln>
                  <a:noFill/>
                </a:ln>
                <a:solidFill>
                  <a:srgbClr val="515D75"/>
                </a:solidFill>
                <a:effectLst/>
                <a:latin typeface="Tahoma"/>
                <a:ea typeface="Tahoma"/>
                <a:cs typeface="Tahoma"/>
              </a:rPr>
              <a:t>The organization is led by a diverse board and partners with the City of Oklahoma City </a:t>
            </a:r>
            <a:endParaRPr lang="en-US" altLang="en-US" sz="2200" b="0" i="0" u="none" strike="noStrike" cap="none" normalizeH="0" baseline="0" dirty="0">
              <a:ln>
                <a:noFill/>
              </a:ln>
              <a:solidFill>
                <a:srgbClr val="515D75"/>
              </a:solidFill>
              <a:effectLst/>
              <a:latin typeface="Tahoma"/>
              <a:ea typeface="Tahoma"/>
              <a:cs typeface="Tahoma"/>
            </a:endParaRPr>
          </a:p>
          <a:p>
            <a:pPr eaLnBrk="0" fontAlgn="base" hangingPunct="0">
              <a:lnSpc>
                <a:spcPct val="100000"/>
              </a:lnSpc>
              <a:spcBef>
                <a:spcPct val="0"/>
              </a:spcBef>
              <a:spcAft>
                <a:spcPct val="0"/>
              </a:spcAft>
            </a:pPr>
            <a:r>
              <a:rPr kumimoji="0" lang="en-US" altLang="en-US" sz="2200" b="0" i="0" u="none" strike="noStrike" cap="none" normalizeH="0" baseline="0" dirty="0">
                <a:ln>
                  <a:noFill/>
                </a:ln>
                <a:solidFill>
                  <a:srgbClr val="515D75"/>
                </a:solidFill>
                <a:effectLst/>
                <a:latin typeface="Tahoma"/>
                <a:ea typeface="Tahoma"/>
                <a:cs typeface="Tahoma"/>
              </a:rPr>
              <a:t>Its mission supports Capitol Hill as a hub of Oklahoma history and Latino culture </a:t>
            </a:r>
            <a:endParaRPr lang="en-US" altLang="en-US" sz="2200" b="0" i="0" u="none" strike="noStrike" cap="none" normalizeH="0" baseline="0" dirty="0">
              <a:ln>
                <a:noFill/>
              </a:ln>
              <a:solidFill>
                <a:srgbClr val="515D75"/>
              </a:solidFill>
              <a:effectLst/>
              <a:latin typeface="Tahoma"/>
              <a:ea typeface="Tahoma"/>
              <a:cs typeface="Tahoma"/>
            </a:endParaRPr>
          </a:p>
          <a:p>
            <a:pPr eaLnBrk="0" fontAlgn="base" hangingPunct="0">
              <a:lnSpc>
                <a:spcPct val="100000"/>
              </a:lnSpc>
              <a:spcBef>
                <a:spcPct val="0"/>
              </a:spcBef>
              <a:spcAft>
                <a:spcPct val="0"/>
              </a:spcAft>
            </a:pPr>
            <a:r>
              <a:rPr kumimoji="0" lang="en-US" altLang="en-US" sz="2200" b="0" i="0" u="none" strike="noStrike" cap="none" normalizeH="0" baseline="0" dirty="0">
                <a:ln>
                  <a:noFill/>
                </a:ln>
                <a:solidFill>
                  <a:srgbClr val="515D75"/>
                </a:solidFill>
                <a:effectLst/>
                <a:latin typeface="Tahoma"/>
                <a:ea typeface="Tahoma"/>
                <a:cs typeface="Tahoma"/>
              </a:rPr>
              <a:t>It facilitates development in the Historic Capitol Hill Business District</a:t>
            </a:r>
            <a:endParaRPr lang="en-US" altLang="en-US" sz="2200" b="0" i="0" u="none" strike="noStrike" cap="none" normalizeH="0" baseline="0" dirty="0">
              <a:ln>
                <a:noFill/>
              </a:ln>
              <a:solidFill>
                <a:srgbClr val="515D75"/>
              </a:solidFill>
              <a:effectLst/>
              <a:latin typeface="Tahoma"/>
              <a:ea typeface="Tahoma"/>
              <a:cs typeface="Tahoma"/>
            </a:endParaRPr>
          </a:p>
          <a:p>
            <a:pPr eaLnBrk="0" fontAlgn="base" hangingPunct="0">
              <a:lnSpc>
                <a:spcPct val="100000"/>
              </a:lnSpc>
              <a:spcBef>
                <a:spcPct val="0"/>
              </a:spcBef>
              <a:spcAft>
                <a:spcPct val="0"/>
              </a:spcAft>
            </a:pPr>
            <a:r>
              <a:rPr kumimoji="0" lang="en-US" altLang="en-US" sz="2200" b="0" i="0" u="none" strike="noStrike" cap="none" normalizeH="0" baseline="0" dirty="0">
                <a:ln>
                  <a:noFill/>
                </a:ln>
                <a:solidFill>
                  <a:srgbClr val="515D75"/>
                </a:solidFill>
                <a:effectLst/>
                <a:latin typeface="Tahoma"/>
                <a:ea typeface="Tahoma"/>
                <a:cs typeface="Tahoma"/>
              </a:rPr>
              <a:t>It focuses on preserving history, culture, and community</a:t>
            </a:r>
            <a:endParaRPr lang="en-US" altLang="en-US" sz="2200" b="0" i="0" u="none" strike="noStrike" cap="none" normalizeH="0" baseline="0" dirty="0">
              <a:ln>
                <a:noFill/>
              </a:ln>
              <a:solidFill>
                <a:srgbClr val="515D75"/>
              </a:solidFill>
              <a:effectLst/>
              <a:latin typeface="Tahoma"/>
              <a:ea typeface="Tahoma"/>
              <a:cs typeface="Tahoma"/>
            </a:endParaRPr>
          </a:p>
          <a:p>
            <a:pPr eaLnBrk="0" fontAlgn="base" hangingPunct="0">
              <a:lnSpc>
                <a:spcPct val="100000"/>
              </a:lnSpc>
              <a:spcBef>
                <a:spcPct val="0"/>
              </a:spcBef>
              <a:spcAft>
                <a:spcPct val="0"/>
              </a:spcAft>
            </a:pPr>
            <a:r>
              <a:rPr kumimoji="0" lang="en-US" altLang="en-US" sz="2200" b="0" i="0" u="none" strike="noStrike" cap="none" normalizeH="0" baseline="0" dirty="0">
                <a:ln>
                  <a:noFill/>
                </a:ln>
                <a:solidFill>
                  <a:srgbClr val="515D75"/>
                </a:solidFill>
                <a:effectLst/>
                <a:latin typeface="Tahoma"/>
                <a:ea typeface="Tahoma"/>
                <a:cs typeface="Tahoma"/>
              </a:rPr>
              <a:t>Regular attendance helps build trust and visibility </a:t>
            </a:r>
            <a:endParaRPr lang="en-US" altLang="en-US" sz="2200" b="0" i="0" u="none" strike="noStrike" cap="none" normalizeH="0" baseline="0" dirty="0">
              <a:ln>
                <a:noFill/>
              </a:ln>
              <a:solidFill>
                <a:srgbClr val="515D75"/>
              </a:solidFill>
              <a:effectLst/>
              <a:latin typeface="Tahoma"/>
              <a:ea typeface="Tahoma"/>
              <a:cs typeface="Tahoma"/>
            </a:endParaRPr>
          </a:p>
          <a:p>
            <a:pPr eaLnBrk="0" fontAlgn="base" hangingPunct="0">
              <a:lnSpc>
                <a:spcPct val="100000"/>
              </a:lnSpc>
              <a:spcBef>
                <a:spcPct val="0"/>
              </a:spcBef>
              <a:spcAft>
                <a:spcPct val="0"/>
              </a:spcAft>
            </a:pPr>
            <a:r>
              <a:rPr lang="en-US" sz="2200" dirty="0">
                <a:solidFill>
                  <a:srgbClr val="515D75"/>
                </a:solidFill>
                <a:latin typeface="Tahoma"/>
                <a:ea typeface="Tahoma"/>
                <a:cs typeface="Tahoma"/>
              </a:rPr>
              <a:t>This ongoing engagement has proven to be one of the most effective and influential approaches for reaching and serving the Hispanic community</a:t>
            </a:r>
            <a:endParaRPr lang="en-US" altLang="en-US" sz="2200" b="0" i="0" u="none" strike="noStrike" cap="none" normalizeH="0" baseline="0" dirty="0">
              <a:ln>
                <a:noFill/>
              </a:ln>
              <a:solidFill>
                <a:srgbClr val="515D75"/>
              </a:solidFill>
              <a:effectLst/>
              <a:latin typeface="Tahoma"/>
              <a:ea typeface="Tahoma"/>
              <a:cs typeface="Tahoma"/>
            </a:endParaRPr>
          </a:p>
        </p:txBody>
      </p:sp>
    </p:spTree>
    <p:extLst>
      <p:ext uri="{BB962C8B-B14F-4D97-AF65-F5344CB8AC3E}">
        <p14:creationId xmlns:p14="http://schemas.microsoft.com/office/powerpoint/2010/main" val="1938780521"/>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2109</Words>
  <Application>Microsoft Office PowerPoint</Application>
  <PresentationFormat>Widescreen</PresentationFormat>
  <Paragraphs>198</Paragraphs>
  <Slides>22</Slides>
  <Notes>4</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Bridging the Gap Serving Underserved Communities in  Insurance &amp; Consumer Protection</vt:lpstr>
      <vt:lpstr>PowerPoint Presentation</vt:lpstr>
      <vt:lpstr>COMMUNITY AFFAIRS DIVISION</vt:lpstr>
      <vt:lpstr>COMMUNITY OUTREACH TO UNDERSERVED POPULATIONS</vt:lpstr>
      <vt:lpstr>CHAMBERS OF COMMERCE INVOLVEMENTS</vt:lpstr>
      <vt:lpstr>ALL–DAY MEETINGS WITH THE COMMISSIONER</vt:lpstr>
      <vt:lpstr>TOWNS VISITED BY THE COMMISSIONER</vt:lpstr>
      <vt:lpstr>WEEKLY LUNCH &amp; LEARNS </vt:lpstr>
      <vt:lpstr>MONTHLY CALLE DOS CINCO CIVIC GROUP MEETINGS</vt:lpstr>
      <vt:lpstr>IN PERSON OR ONLINE PRESENTATIONS</vt:lpstr>
      <vt:lpstr>OID INFORMATIONAL BOOTH</vt:lpstr>
      <vt:lpstr>OID’S MAIN RESOURCES SHARED WITH THE COMMUNITY </vt:lpstr>
      <vt:lpstr>CONSUMER ASSISTANCE DIVISION</vt:lpstr>
      <vt:lpstr>LIFE INSURANCE POLICY LOCATOR</vt:lpstr>
      <vt:lpstr>HOME INVENTORY</vt:lpstr>
      <vt:lpstr>EAGLE MEDIATION PROGRAM</vt:lpstr>
      <vt:lpstr>OK READY – STRENGTHEN OKLAHOMA HOMES </vt:lpstr>
      <vt:lpstr>INSURANCE &amp; FINANCIAL RESOURCE GUIDE</vt:lpstr>
      <vt:lpstr>HEALTH INSURANCE RESOURCE GUIDE</vt:lpstr>
      <vt:lpstr>EDUCATIONAL MATERIALS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COMMISSIONER</dc:title>
  <dc:creator>Wyatt Stanford</dc:creator>
  <cp:lastModifiedBy>Liana Bortoto</cp:lastModifiedBy>
  <cp:revision>482</cp:revision>
  <cp:lastPrinted>2023-11-20T22:31:50Z</cp:lastPrinted>
  <dcterms:created xsi:type="dcterms:W3CDTF">2023-10-18T18:29:31Z</dcterms:created>
  <dcterms:modified xsi:type="dcterms:W3CDTF">2026-07-21T20:54:28Z</dcterms:modified>
</cp:coreProperties>
</file>