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6" r:id="rId1"/>
  </p:sldMasterIdLst>
  <p:notesMasterIdLst>
    <p:notesMasterId r:id="rId52"/>
  </p:notesMasterIdLst>
  <p:sldIdLst>
    <p:sldId id="256" r:id="rId2"/>
    <p:sldId id="340" r:id="rId3"/>
    <p:sldId id="339" r:id="rId4"/>
    <p:sldId id="341" r:id="rId5"/>
    <p:sldId id="342" r:id="rId6"/>
    <p:sldId id="328" r:id="rId7"/>
    <p:sldId id="343" r:id="rId8"/>
    <p:sldId id="358" r:id="rId9"/>
    <p:sldId id="359" r:id="rId10"/>
    <p:sldId id="345" r:id="rId11"/>
    <p:sldId id="346" r:id="rId12"/>
    <p:sldId id="347" r:id="rId13"/>
    <p:sldId id="348" r:id="rId14"/>
    <p:sldId id="333" r:id="rId15"/>
    <p:sldId id="355" r:id="rId16"/>
    <p:sldId id="357" r:id="rId17"/>
    <p:sldId id="351" r:id="rId18"/>
    <p:sldId id="353" r:id="rId19"/>
    <p:sldId id="354" r:id="rId20"/>
    <p:sldId id="356" r:id="rId21"/>
    <p:sldId id="296" r:id="rId22"/>
    <p:sldId id="324" r:id="rId23"/>
    <p:sldId id="326" r:id="rId24"/>
    <p:sldId id="325" r:id="rId25"/>
    <p:sldId id="297" r:id="rId26"/>
    <p:sldId id="363" r:id="rId27"/>
    <p:sldId id="272" r:id="rId28"/>
    <p:sldId id="329" r:id="rId29"/>
    <p:sldId id="331" r:id="rId30"/>
    <p:sldId id="330" r:id="rId31"/>
    <p:sldId id="366" r:id="rId32"/>
    <p:sldId id="367" r:id="rId33"/>
    <p:sldId id="369" r:id="rId34"/>
    <p:sldId id="371" r:id="rId35"/>
    <p:sldId id="321" r:id="rId36"/>
    <p:sldId id="319" r:id="rId37"/>
    <p:sldId id="314" r:id="rId38"/>
    <p:sldId id="311" r:id="rId39"/>
    <p:sldId id="320" r:id="rId40"/>
    <p:sldId id="313" r:id="rId41"/>
    <p:sldId id="334" r:id="rId42"/>
    <p:sldId id="312" r:id="rId43"/>
    <p:sldId id="270" r:id="rId44"/>
    <p:sldId id="294" r:id="rId45"/>
    <p:sldId id="370" r:id="rId46"/>
    <p:sldId id="360" r:id="rId47"/>
    <p:sldId id="336" r:id="rId48"/>
    <p:sldId id="337" r:id="rId49"/>
    <p:sldId id="368" r:id="rId50"/>
    <p:sldId id="365" r:id="rId51"/>
  </p:sldIdLst>
  <p:sldSz cx="9144000" cy="5143500" type="screen16x9"/>
  <p:notesSz cx="6858000" cy="9144000"/>
  <p:embeddedFontLst>
    <p:embeddedFont>
      <p:font typeface="Inter" panose="02000503000000020004" pitchFamily="2" charset="0"/>
      <p:regular r:id="rId53"/>
      <p:bold r:id="rId54"/>
      <p:italic r:id="rId55"/>
      <p:boldItalic r:id="rId56"/>
    </p:embeddedFont>
    <p:embeddedFont>
      <p:font typeface="Inter SemiBold" panose="02000503000000020004" pitchFamily="2" charset="0"/>
      <p:regular r:id="rId57"/>
      <p:bold r:id="rId58"/>
      <p:italic r:id="rId59"/>
      <p:boldItalic r:id="rId60"/>
    </p:embeddedFont>
  </p:embeddedFontLst>
  <p:custDataLst>
    <p:tags r:id="rId61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747775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C2D6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9312"/>
    <p:restoredTop sz="86443"/>
  </p:normalViewPr>
  <p:slideViewPr>
    <p:cSldViewPr snapToGrid="0">
      <p:cViewPr varScale="1">
        <p:scale>
          <a:sx n="76" d="100"/>
          <a:sy n="76" d="100"/>
        </p:scale>
        <p:origin x="192" y="856"/>
      </p:cViewPr>
      <p:guideLst>
        <p:guide orient="horz" pos="288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816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font" Target="fonts/font3.fntdata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4.xml"/><Relationship Id="rId61" Type="http://schemas.openxmlformats.org/officeDocument/2006/relationships/tags" Target="tags/tag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font" Target="fonts/font4.fntdata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7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2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font" Target="fonts/font5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4554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>
          <a:extLst>
            <a:ext uri="{FF2B5EF4-FFF2-40B4-BE49-F238E27FC236}">
              <a16:creationId xmlns:a16="http://schemas.microsoft.com/office/drawing/2014/main" id="{F7728E77-65F0-A370-E4AC-F38CC108B9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g3d3938185c3_0_333:notes">
            <a:extLst>
              <a:ext uri="{FF2B5EF4-FFF2-40B4-BE49-F238E27FC236}">
                <a16:creationId xmlns:a16="http://schemas.microsoft.com/office/drawing/2014/main" id="{AD81FC26-DB6A-2E37-ECC6-79AD66193D2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1" name="Google Shape;311;g3d3938185c3_0_333:notes">
            <a:extLst>
              <a:ext uri="{FF2B5EF4-FFF2-40B4-BE49-F238E27FC236}">
                <a16:creationId xmlns:a16="http://schemas.microsoft.com/office/drawing/2014/main" id="{8FF38E0D-5C11-2E43-8875-28CB288261B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706557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60020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08264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38DD9366-4115-7BEA-7D5D-44BBCAE5E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604FD5D4-FB34-2A1C-FD6B-E77EB27FB05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EBF64872-9326-421F-AFD9-641BFD70119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8523819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C0D01E-EE9A-9265-A918-17F261A2C6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29038A8-C77E-8F02-371C-ECC9B672FD3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1DE9F51-4C6A-83F6-1ED9-E3352AA13E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9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www.youtube.com</a:t>
            </a:r>
            <a:r>
              <a:rPr lang="en-US" dirty="0"/>
              <a:t>/</a:t>
            </a:r>
            <a:r>
              <a:rPr lang="en-US" dirty="0" err="1"/>
              <a:t>watch?v</a:t>
            </a:r>
            <a:r>
              <a:rPr lang="en-US" dirty="0"/>
              <a:t>=</a:t>
            </a:r>
            <a:r>
              <a:rPr lang="en-US" dirty="0" err="1"/>
              <a:t>RUhdmIFpb</a:t>
            </a:r>
            <a:r>
              <a:rPr lang="en-US" dirty="0"/>
              <a:t>-w</a:t>
            </a:r>
          </a:p>
        </p:txBody>
      </p:sp>
    </p:spTree>
    <p:extLst>
      <p:ext uri="{BB962C8B-B14F-4D97-AF65-F5344CB8AC3E}">
        <p14:creationId xmlns:p14="http://schemas.microsoft.com/office/powerpoint/2010/main" val="196762436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E0378CE6-4470-A760-166B-F37FAB9E52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0D8E1505-D5A5-39C2-2E0C-644A59183F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9903938E-DD67-2C36-C055-3D22A3A9BE0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417991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09DFE623-A878-5335-34C6-EB42E5972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09911558-A411-2CE5-6D06-9E5849B7339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70BC0813-BF3D-D93D-DBB3-C9DF0D9FE8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07759982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8BCED2EB-7E4C-AD85-D115-09AB3C9F15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86A9B89E-C11B-4511-A5E0-DF44E1E3512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7940B15E-EB61-7E7B-2D19-BBECCAF9C05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n-US" sz="1100" b="1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Deepfake AI Meeting That Stole $25 Million</a:t>
            </a:r>
            <a:br>
              <a:rPr lang="en-US" dirty="0"/>
            </a:br>
            <a:r>
              <a:rPr lang="en-US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 January 2024, a finance employee at global engineering and design firm the Arup Group received a suspicious email from the company's CFO, asking her to carry out a series of external transactions. Suspicious, she ignored the email. But when she received a video meeting invitation to clarify the situation, her suspicions went away. After all - everyone looked and sounded completely normal. Except...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2103072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CEC8206B-48E5-34CC-B658-CD32D35A40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F15736D3-CB98-0540-7577-86EC61B565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75F77354-57B2-1792-A0D3-A2B7E4A6D28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r>
              <a:rPr lang="en-US" sz="1100" b="1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The Deepfake AI Meeting That Stole $25 Million</a:t>
            </a:r>
            <a:br>
              <a:rPr lang="en-US" dirty="0"/>
            </a:br>
            <a:r>
              <a:rPr lang="en-US" sz="1100" b="0" i="0" u="none" strike="noStrike" cap="none" spc="0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In January 2024, a finance employee at global engineering and design firm the Arup Group received a suspicious email from the company's CFO, asking her to carry out a series of external transactions. Suspicious, she ignored the email. But when she received a video meeting invitation to clarify the situation, her suspicions went away. After all - everyone looked and sounded completely normal. Except...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764719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0748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3f0119c3536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1" name="Google Shape;251;g3f0119c3536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1206425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D850FD63-3ABA-7614-5422-2DD124AC5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4354CDFD-C33F-54FF-7C1E-8B2E4C71DD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F778EBF5-7849-8C6D-6114-2C7FCBDCEC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3973096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6D74E2CC-69E3-35F4-3A0B-9383E1F2EE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D4D10923-C66E-7A5A-9BDE-F631ED67D6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ABA7E8E2-3D40-3884-967B-7BDDBB3A8ED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78874996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B0D2CA45-A5E7-219E-4121-89F802078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5767D975-D5E1-2F73-EFE3-2AF0A96324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C6628C3E-ABA8-DF06-A05B-E9580BBFF5A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2547806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41C3A149-34B9-723F-90DD-937D844D4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27791D9B-3461-F7D0-8BB5-4524629C43C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8EB72994-D2E7-86F2-6B86-7A46AB2166A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93580771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3">
          <a:extLst>
            <a:ext uri="{FF2B5EF4-FFF2-40B4-BE49-F238E27FC236}">
              <a16:creationId xmlns:a16="http://schemas.microsoft.com/office/drawing/2014/main" id="{65088C7C-16A4-C9C9-D4DD-A7985452DB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g3d3938185c3_0_45:notes">
            <a:extLst>
              <a:ext uri="{FF2B5EF4-FFF2-40B4-BE49-F238E27FC236}">
                <a16:creationId xmlns:a16="http://schemas.microsoft.com/office/drawing/2014/main" id="{B755106C-6769-690C-8F47-DE82C6BCE3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5" name="Google Shape;175;g3d3938185c3_0_45:notes">
            <a:extLst>
              <a:ext uri="{FF2B5EF4-FFF2-40B4-BE49-F238E27FC236}">
                <a16:creationId xmlns:a16="http://schemas.microsoft.com/office/drawing/2014/main" id="{3EFC3059-718E-A3D0-8EA2-BDFA6FC450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90651592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1F2E5-0F2F-A430-8549-59B39D8BC9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FF0239E-07D3-5FBF-8760-706C36D68D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AE1B833-7DFD-4B17-0100-0FB6FFD422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Alabama</a:t>
            </a:r>
          </a:p>
        </p:txBody>
      </p:sp>
    </p:spTree>
    <p:extLst>
      <p:ext uri="{BB962C8B-B14F-4D97-AF65-F5344CB8AC3E}">
        <p14:creationId xmlns:p14="http://schemas.microsoft.com/office/powerpoint/2010/main" val="89354807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A15348-C184-F593-476E-45F283F32B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415E4D8-F5FF-8C61-DBA5-CB7FE05F3D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70F0600-6C61-EEC8-F144-0FEB5A47A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Arkansas, Delaware, Idaho</a:t>
            </a:r>
          </a:p>
        </p:txBody>
      </p:sp>
    </p:spTree>
    <p:extLst>
      <p:ext uri="{BB962C8B-B14F-4D97-AF65-F5344CB8AC3E}">
        <p14:creationId xmlns:p14="http://schemas.microsoft.com/office/powerpoint/2010/main" val="163787326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Louisiana</a:t>
            </a:r>
          </a:p>
        </p:txBody>
      </p:sp>
    </p:spTree>
    <p:extLst>
      <p:ext uri="{BB962C8B-B14F-4D97-AF65-F5344CB8AC3E}">
        <p14:creationId xmlns:p14="http://schemas.microsoft.com/office/powerpoint/2010/main" val="149434700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California</a:t>
            </a:r>
          </a:p>
        </p:txBody>
      </p:sp>
    </p:spTree>
    <p:extLst>
      <p:ext uri="{BB962C8B-B14F-4D97-AF65-F5344CB8AC3E}">
        <p14:creationId xmlns:p14="http://schemas.microsoft.com/office/powerpoint/2010/main" val="17773664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D272CA-1900-6801-CBA7-83C5A1E9A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4F16A2C-CD8D-8BAC-9CBC-0D0A4CA46B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6356C38-9E82-564B-51F5-5B5F2D603C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Ohio</a:t>
            </a:r>
          </a:p>
        </p:txBody>
      </p:sp>
    </p:spTree>
    <p:extLst>
      <p:ext uri="{BB962C8B-B14F-4D97-AF65-F5344CB8AC3E}">
        <p14:creationId xmlns:p14="http://schemas.microsoft.com/office/powerpoint/2010/main" val="30766220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Kentucky</a:t>
            </a:r>
          </a:p>
        </p:txBody>
      </p:sp>
    </p:spTree>
    <p:extLst>
      <p:ext uri="{BB962C8B-B14F-4D97-AF65-F5344CB8AC3E}">
        <p14:creationId xmlns:p14="http://schemas.microsoft.com/office/powerpoint/2010/main" val="427977976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2BC3CC-9B8B-6FE4-D87E-C25BAA8FFD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140D07F-B348-72C6-2444-69F638B4226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B017E0-897B-3758-5FF6-DB1A9BB37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Ohio</a:t>
            </a:r>
          </a:p>
        </p:txBody>
      </p:sp>
    </p:spTree>
    <p:extLst>
      <p:ext uri="{BB962C8B-B14F-4D97-AF65-F5344CB8AC3E}">
        <p14:creationId xmlns:p14="http://schemas.microsoft.com/office/powerpoint/2010/main" val="7906071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Florida, Georgia</a:t>
            </a:r>
          </a:p>
        </p:txBody>
      </p:sp>
    </p:spTree>
    <p:extLst>
      <p:ext uri="{BB962C8B-B14F-4D97-AF65-F5344CB8AC3E}">
        <p14:creationId xmlns:p14="http://schemas.microsoft.com/office/powerpoint/2010/main" val="10806288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8b8b4f9554_1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8b8b4f9554_1_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9664970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r>
              <a:rPr lang="en-US" dirty="0"/>
              <a:t>The NAIC framework recognizes the regulatory value of complaint information, but the Handbook does not appear to establish a uniform national standard for who may submit a consumer complaint or what relationship the complainant must have to the consumer.</a:t>
            </a:r>
          </a:p>
        </p:txBody>
      </p:sp>
    </p:spTree>
    <p:extLst>
      <p:ext uri="{BB962C8B-B14F-4D97-AF65-F5344CB8AC3E}">
        <p14:creationId xmlns:p14="http://schemas.microsoft.com/office/powerpoint/2010/main" val="13968663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>
          <a:extLst>
            <a:ext uri="{FF2B5EF4-FFF2-40B4-BE49-F238E27FC236}">
              <a16:creationId xmlns:a16="http://schemas.microsoft.com/office/drawing/2014/main" id="{CCDB1D09-AEB2-B2E6-09F3-C4D1BD9A0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8b8b4f9554_1_26:notes">
            <a:extLst>
              <a:ext uri="{FF2B5EF4-FFF2-40B4-BE49-F238E27FC236}">
                <a16:creationId xmlns:a16="http://schemas.microsoft.com/office/drawing/2014/main" id="{9B738B63-4D15-8459-219A-5918B9CCA1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8b8b4f9554_1_26:notes">
            <a:extLst>
              <a:ext uri="{FF2B5EF4-FFF2-40B4-BE49-F238E27FC236}">
                <a16:creationId xmlns:a16="http://schemas.microsoft.com/office/drawing/2014/main" id="{166F7B54-0B8F-DA2D-5148-3D3E86476E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04476241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>
          <a:extLst>
            <a:ext uri="{FF2B5EF4-FFF2-40B4-BE49-F238E27FC236}">
              <a16:creationId xmlns:a16="http://schemas.microsoft.com/office/drawing/2014/main" id="{C322CE7E-66DA-2E6D-8EB1-C459944A38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8b8b4f9554_1_26:notes">
            <a:extLst>
              <a:ext uri="{FF2B5EF4-FFF2-40B4-BE49-F238E27FC236}">
                <a16:creationId xmlns:a16="http://schemas.microsoft.com/office/drawing/2014/main" id="{58F0C7CE-167B-EDEB-70B8-8677C454DE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8b8b4f9554_1_26:notes">
            <a:extLst>
              <a:ext uri="{FF2B5EF4-FFF2-40B4-BE49-F238E27FC236}">
                <a16:creationId xmlns:a16="http://schemas.microsoft.com/office/drawing/2014/main" id="{90589878-E8EC-451D-1976-E182B9426F3C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64792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>
          <a:extLst>
            <a:ext uri="{FF2B5EF4-FFF2-40B4-BE49-F238E27FC236}">
              <a16:creationId xmlns:a16="http://schemas.microsoft.com/office/drawing/2014/main" id="{8AA6776A-9C92-7209-8BCE-66398C4E88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38b8b4f9554_1_26:notes">
            <a:extLst>
              <a:ext uri="{FF2B5EF4-FFF2-40B4-BE49-F238E27FC236}">
                <a16:creationId xmlns:a16="http://schemas.microsoft.com/office/drawing/2014/main" id="{D42F5BF5-3815-F7AB-6447-FB95554430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3" name="Google Shape;233;g38b8b4f9554_1_26:notes">
            <a:extLst>
              <a:ext uri="{FF2B5EF4-FFF2-40B4-BE49-F238E27FC236}">
                <a16:creationId xmlns:a16="http://schemas.microsoft.com/office/drawing/2014/main" id="{6CBBB738-1E7A-05B8-EA13-24AEB31A01F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1809498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>
          <a:extLst>
            <a:ext uri="{FF2B5EF4-FFF2-40B4-BE49-F238E27FC236}">
              <a16:creationId xmlns:a16="http://schemas.microsoft.com/office/drawing/2014/main" id="{1CAB33D2-10CF-782F-EF01-CDBBA69D19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0119c3536_0_10:notes">
            <a:extLst>
              <a:ext uri="{FF2B5EF4-FFF2-40B4-BE49-F238E27FC236}">
                <a16:creationId xmlns:a16="http://schemas.microsoft.com/office/drawing/2014/main" id="{357A31F4-5AA2-957C-760F-22276E352FC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f0119c3536_0_10:notes">
            <a:extLst>
              <a:ext uri="{FF2B5EF4-FFF2-40B4-BE49-F238E27FC236}">
                <a16:creationId xmlns:a16="http://schemas.microsoft.com/office/drawing/2014/main" id="{AC8A010A-926D-8EB2-7FBF-187F9108300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7446105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>
          <a:extLst>
            <a:ext uri="{FF2B5EF4-FFF2-40B4-BE49-F238E27FC236}">
              <a16:creationId xmlns:a16="http://schemas.microsoft.com/office/drawing/2014/main" id="{7A23F6FD-002A-4824-33F1-40E75D5454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f0119c3536_0_10:notes">
            <a:extLst>
              <a:ext uri="{FF2B5EF4-FFF2-40B4-BE49-F238E27FC236}">
                <a16:creationId xmlns:a16="http://schemas.microsoft.com/office/drawing/2014/main" id="{1026F026-258A-107E-4AEE-ED3F7E74A8F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3f0119c3536_0_10:notes">
            <a:extLst>
              <a:ext uri="{FF2B5EF4-FFF2-40B4-BE49-F238E27FC236}">
                <a16:creationId xmlns:a16="http://schemas.microsoft.com/office/drawing/2014/main" id="{E1C823D9-0E68-E0D0-FA7A-2CD7AEA983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860900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Google Shape;10;p2"/>
          <p:cNvCxnSpPr/>
          <p:nvPr/>
        </p:nvCxnSpPr>
        <p:spPr>
          <a:xfrm>
            <a:off x="311700" y="2835925"/>
            <a:ext cx="4472400" cy="4800"/>
          </a:xfrm>
          <a:prstGeom prst="straightConnector1">
            <a:avLst/>
          </a:prstGeom>
          <a:noFill/>
          <a:ln w="76200" cap="flat" cmpd="sng">
            <a:solidFill>
              <a:srgbClr val="FBB740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Google Shape;11;p2"/>
          <p:cNvSpPr txBox="1">
            <a:spLocks noGrp="1"/>
          </p:cNvSpPr>
          <p:nvPr>
            <p:ph type="ctrTitle"/>
          </p:nvPr>
        </p:nvSpPr>
        <p:spPr>
          <a:xfrm>
            <a:off x="311700" y="700825"/>
            <a:ext cx="4696800" cy="20526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4800"/>
              <a:buFont typeface="Inter SemiBold"/>
              <a:buNone/>
              <a:defRPr sz="4800">
                <a:solidFill>
                  <a:srgbClr val="022D6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4800"/>
              <a:buFont typeface="Inter SemiBold"/>
              <a:buNone/>
              <a:defRPr sz="4800">
                <a:solidFill>
                  <a:srgbClr val="022D6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4800"/>
              <a:buFont typeface="Inter SemiBold"/>
              <a:buNone/>
              <a:defRPr sz="4800">
                <a:solidFill>
                  <a:srgbClr val="022D6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4800"/>
              <a:buFont typeface="Inter SemiBold"/>
              <a:buNone/>
              <a:defRPr sz="4800">
                <a:solidFill>
                  <a:srgbClr val="022D6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4800"/>
              <a:buFont typeface="Inter SemiBold"/>
              <a:buNone/>
              <a:defRPr sz="4800">
                <a:solidFill>
                  <a:srgbClr val="022D6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4800"/>
              <a:buFont typeface="Inter SemiBold"/>
              <a:buNone/>
              <a:defRPr sz="4800">
                <a:solidFill>
                  <a:srgbClr val="022D6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4800"/>
              <a:buFont typeface="Inter SemiBold"/>
              <a:buNone/>
              <a:defRPr sz="4800">
                <a:solidFill>
                  <a:srgbClr val="022D6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4800"/>
              <a:buFont typeface="Inter SemiBold"/>
              <a:buNone/>
              <a:defRPr sz="4800">
                <a:solidFill>
                  <a:srgbClr val="022D6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4800"/>
              <a:buFont typeface="Inter SemiBold"/>
              <a:buNone/>
              <a:defRPr sz="4800">
                <a:solidFill>
                  <a:srgbClr val="022D60"/>
                </a:solidFill>
                <a:latin typeface="Inter SemiBold"/>
                <a:ea typeface="Inter SemiBold"/>
                <a:cs typeface="Inter SemiBold"/>
                <a:sym typeface="Inter SemiBold"/>
              </a:defRPr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11700" y="2921625"/>
            <a:ext cx="3684300" cy="7926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None/>
              <a:defRPr sz="1100">
                <a:latin typeface="Inter"/>
                <a:ea typeface="Inter"/>
                <a:cs typeface="Inter"/>
                <a:sym typeface="Inter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None/>
              <a:defRPr sz="1100">
                <a:latin typeface="Inter"/>
                <a:ea typeface="Inter"/>
                <a:cs typeface="Inter"/>
                <a:sym typeface="Inter"/>
              </a:defRPr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None/>
              <a:defRPr sz="1100">
                <a:latin typeface="Inter"/>
                <a:ea typeface="Inter"/>
                <a:cs typeface="Inter"/>
                <a:sym typeface="Inter"/>
              </a:defRPr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None/>
              <a:defRPr sz="1100">
                <a:latin typeface="Inter"/>
                <a:ea typeface="Inter"/>
                <a:cs typeface="Inter"/>
                <a:sym typeface="Inter"/>
              </a:defRPr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None/>
              <a:defRPr sz="1100">
                <a:latin typeface="Inter"/>
                <a:ea typeface="Inter"/>
                <a:cs typeface="Inter"/>
                <a:sym typeface="Inter"/>
              </a:defRPr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None/>
              <a:defRPr sz="1100">
                <a:latin typeface="Inter"/>
                <a:ea typeface="Inter"/>
                <a:cs typeface="Inter"/>
                <a:sym typeface="Inter"/>
              </a:defRPr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None/>
              <a:defRPr sz="1100">
                <a:latin typeface="Inter"/>
                <a:ea typeface="Inter"/>
                <a:cs typeface="Inter"/>
                <a:sym typeface="Inter"/>
              </a:defRPr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None/>
              <a:defRPr sz="1100">
                <a:latin typeface="Inter"/>
                <a:ea typeface="Inter"/>
                <a:cs typeface="Inter"/>
                <a:sym typeface="Inter"/>
              </a:defRPr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Font typeface="Inter"/>
              <a:buNone/>
              <a:defRPr sz="1100"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" name="Google Shape;14;p2" title="Subtract.png"/>
          <p:cNvPicPr preferRelativeResize="0"/>
          <p:nvPr/>
        </p:nvPicPr>
        <p:blipFill rotWithShape="1">
          <a:blip r:embed="rId2">
            <a:alphaModFix/>
          </a:blip>
          <a:srcRect r="47851"/>
          <a:stretch/>
        </p:blipFill>
        <p:spPr>
          <a:xfrm>
            <a:off x="2947600" y="-32449"/>
            <a:ext cx="6271501" cy="5206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 title="coalition-logo-512w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4692575"/>
            <a:ext cx="1488026" cy="27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 title="Geometry-2.png"/>
          <p:cNvPicPr preferRelativeResize="0"/>
          <p:nvPr/>
        </p:nvPicPr>
        <p:blipFill rotWithShape="1">
          <a:blip r:embed="rId4">
            <a:alphaModFix/>
          </a:blip>
          <a:srcRect r="27310" b="3744"/>
          <a:stretch/>
        </p:blipFill>
        <p:spPr>
          <a:xfrm rot="890917">
            <a:off x="5545800" y="255462"/>
            <a:ext cx="4189700" cy="5547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CUSTOM_1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/>
          <p:nvPr/>
        </p:nvSpPr>
        <p:spPr>
          <a:xfrm>
            <a:off x="0" y="0"/>
            <a:ext cx="9144000" cy="1152600"/>
          </a:xfrm>
          <a:prstGeom prst="rect">
            <a:avLst/>
          </a:prstGeom>
          <a:solidFill>
            <a:srgbClr val="022D6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9" name="Google Shape;19;p3" title="Geometry-1 (3).png"/>
          <p:cNvPicPr preferRelativeResize="0"/>
          <p:nvPr/>
        </p:nvPicPr>
        <p:blipFill rotWithShape="1">
          <a:blip r:embed="rId2">
            <a:alphaModFix amt="55000"/>
          </a:blip>
          <a:srcRect t="71927" r="40055"/>
          <a:stretch/>
        </p:blipFill>
        <p:spPr>
          <a:xfrm>
            <a:off x="6749725" y="25"/>
            <a:ext cx="2394274" cy="1058100"/>
          </a:xfrm>
          <a:prstGeom prst="rect">
            <a:avLst/>
          </a:prstGeom>
          <a:noFill/>
          <a:ln>
            <a:noFill/>
          </a:ln>
        </p:spPr>
      </p:pic>
      <p:sp>
        <p:nvSpPr>
          <p:cNvPr id="20" name="Google Shape;20;p3"/>
          <p:cNvSpPr txBox="1"/>
          <p:nvPr/>
        </p:nvSpPr>
        <p:spPr>
          <a:xfrm>
            <a:off x="283275" y="318367"/>
            <a:ext cx="68400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Inter"/>
                <a:ea typeface="Inter"/>
                <a:cs typeface="Inter"/>
                <a:sym typeface="Inter"/>
              </a:rPr>
              <a:t>AGENDA</a:t>
            </a:r>
            <a:endParaRPr sz="2800" b="1">
              <a:solidFill>
                <a:schemeClr val="lt1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1" name="Google Shape;21;p3"/>
          <p:cNvSpPr txBox="1">
            <a:spLocks noGrp="1"/>
          </p:cNvSpPr>
          <p:nvPr>
            <p:ph type="body" idx="1"/>
          </p:nvPr>
        </p:nvSpPr>
        <p:spPr>
          <a:xfrm>
            <a:off x="636150" y="1430325"/>
            <a:ext cx="7871700" cy="31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200000"/>
              </a:lnSpc>
              <a:spcBef>
                <a:spcPts val="2200"/>
              </a:spcBef>
              <a:spcAft>
                <a:spcPts val="0"/>
              </a:spcAft>
              <a:buClr>
                <a:srgbClr val="2D3137"/>
              </a:buClr>
              <a:buSzPts val="1800"/>
              <a:buChar char="●"/>
              <a:defRPr>
                <a:solidFill>
                  <a:srgbClr val="2D3137"/>
                </a:solidFill>
              </a:defRPr>
            </a:lvl1pPr>
            <a:lvl2pPr marL="914400" lvl="1" indent="-34290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SzPts val="1800"/>
              <a:buChar char="○"/>
              <a:defRPr sz="1800"/>
            </a:lvl2pPr>
            <a:lvl3pPr marL="1371600" lvl="2" indent="-34290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SzPts val="1800"/>
              <a:buChar char="■"/>
              <a:defRPr sz="1800"/>
            </a:lvl3pPr>
            <a:lvl4pPr marL="1828800" lvl="3" indent="-34290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SzPts val="1800"/>
              <a:buChar char="●"/>
              <a:defRPr sz="1800"/>
            </a:lvl4pPr>
            <a:lvl5pPr marL="2286000" lvl="4" indent="-34290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SzPts val="1800"/>
              <a:buChar char="○"/>
              <a:defRPr sz="1800"/>
            </a:lvl5pPr>
            <a:lvl6pPr marL="2743200" lvl="5" indent="-34290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SzPts val="1800"/>
              <a:buChar char="■"/>
              <a:defRPr sz="1800"/>
            </a:lvl6pPr>
            <a:lvl7pPr marL="3200400" lvl="6" indent="-34290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SzPts val="1800"/>
              <a:buChar char="●"/>
              <a:defRPr sz="1800"/>
            </a:lvl7pPr>
            <a:lvl8pPr marL="3657600" lvl="7" indent="-342900">
              <a:lnSpc>
                <a:spcPct val="200000"/>
              </a:lnSpc>
              <a:spcBef>
                <a:spcPts val="2400"/>
              </a:spcBef>
              <a:spcAft>
                <a:spcPts val="0"/>
              </a:spcAft>
              <a:buSzPts val="1800"/>
              <a:buChar char="○"/>
              <a:defRPr sz="1800"/>
            </a:lvl8pPr>
            <a:lvl9pPr marL="4114800" lvl="8" indent="-342900">
              <a:lnSpc>
                <a:spcPct val="200000"/>
              </a:lnSpc>
              <a:spcBef>
                <a:spcPts val="2400"/>
              </a:spcBef>
              <a:spcAft>
                <a:spcPts val="2400"/>
              </a:spcAft>
              <a:buSzPts val="1800"/>
              <a:buChar char="■"/>
              <a:defRPr sz="1800"/>
            </a:lvl9pPr>
          </a:lstStyle>
          <a:p>
            <a:endParaRPr/>
          </a:p>
        </p:txBody>
      </p:sp>
      <p:sp>
        <p:nvSpPr>
          <p:cNvPr id="22" name="Google Shape;22;p3"/>
          <p:cNvSpPr txBox="1">
            <a:spLocks noGrp="1"/>
          </p:cNvSpPr>
          <p:nvPr>
            <p:ph type="subTitle" idx="2"/>
          </p:nvPr>
        </p:nvSpPr>
        <p:spPr>
          <a:xfrm>
            <a:off x="179975" y="1430325"/>
            <a:ext cx="577800" cy="3466800"/>
          </a:xfrm>
          <a:prstGeom prst="rect">
            <a:avLst/>
          </a:prstGeom>
        </p:spPr>
        <p:txBody>
          <a:bodyPr spcFirstLastPara="1" wrap="square" lIns="0" tIns="0" rIns="91425" bIns="91425" anchor="t" anchorCtr="0">
            <a:normAutofit/>
          </a:bodyPr>
          <a:lstStyle>
            <a:lvl1pPr lv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>
                <a:srgbClr val="FBB740"/>
              </a:buClr>
              <a:buSzPts val="2800"/>
              <a:buNone/>
              <a:defRPr sz="2800">
                <a:solidFill>
                  <a:srgbClr val="FBB740"/>
                </a:solidFill>
              </a:defRPr>
            </a:lvl1pPr>
            <a:lvl2pPr lvl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216">
          <p15:clr>
            <a:srgbClr val="E46962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022D60"/>
        </a:solidFill>
        <a:effectLst/>
      </p:bgPr>
    </p:bg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4"/>
          <p:cNvSpPr txBox="1">
            <a:spLocks noGrp="1"/>
          </p:cNvSpPr>
          <p:nvPr>
            <p:ph type="title"/>
          </p:nvPr>
        </p:nvSpPr>
        <p:spPr>
          <a:xfrm>
            <a:off x="301825" y="1736075"/>
            <a:ext cx="5050500" cy="12006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26" name="Google Shape;26;p4" title="Geometry-1 (3).png"/>
          <p:cNvPicPr preferRelativeResize="0"/>
          <p:nvPr/>
        </p:nvPicPr>
        <p:blipFill rotWithShape="1">
          <a:blip r:embed="rId2">
            <a:alphaModFix amt="50000"/>
          </a:blip>
          <a:srcRect l="-15151" t="4238" r="67402" b="36149"/>
          <a:stretch/>
        </p:blipFill>
        <p:spPr>
          <a:xfrm>
            <a:off x="4777875" y="0"/>
            <a:ext cx="4366123" cy="51435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25" y="4618800"/>
            <a:ext cx="1730175" cy="32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p4" title="Coalition wedge for page number footer.png"/>
          <p:cNvPicPr preferRelativeResize="0"/>
          <p:nvPr/>
        </p:nvPicPr>
        <p:blipFill rotWithShape="1">
          <a:blip r:embed="rId4">
            <a:alphaModFix/>
          </a:blip>
          <a:srcRect t="88683" b="-1"/>
          <a:stretch/>
        </p:blipFill>
        <p:spPr>
          <a:xfrm flipH="1">
            <a:off x="301825" y="2936675"/>
            <a:ext cx="3239400" cy="125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/>
          <p:nvPr/>
        </p:nvSpPr>
        <p:spPr>
          <a:xfrm>
            <a:off x="0" y="0"/>
            <a:ext cx="9144000" cy="1152600"/>
          </a:xfrm>
          <a:prstGeom prst="rect">
            <a:avLst/>
          </a:prstGeom>
          <a:solidFill>
            <a:srgbClr val="022D6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38" name="Google Shape;38;p6"/>
          <p:cNvSpPr txBox="1">
            <a:spLocks noGrp="1"/>
          </p:cNvSpPr>
          <p:nvPr>
            <p:ph type="title"/>
          </p:nvPr>
        </p:nvSpPr>
        <p:spPr>
          <a:xfrm>
            <a:off x="311700" y="405575"/>
            <a:ext cx="729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b="1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1"/>
          </p:nvPr>
        </p:nvSpPr>
        <p:spPr>
          <a:xfrm>
            <a:off x="311700" y="1172203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rgbClr val="FBB740"/>
              </a:buClr>
              <a:buSzPts val="1800"/>
              <a:buChar char="●"/>
              <a:defRPr>
                <a:solidFill>
                  <a:srgbClr val="2D3137"/>
                </a:solidFill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2D3137"/>
              </a:buClr>
              <a:buSzPts val="1600"/>
              <a:buChar char="○"/>
              <a:defRPr sz="1600">
                <a:solidFill>
                  <a:srgbClr val="2D3137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2D3137"/>
              </a:buClr>
              <a:buSzPts val="1400"/>
              <a:buChar char="■"/>
              <a:defRPr>
                <a:solidFill>
                  <a:srgbClr val="2D3137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2D3137"/>
              </a:buClr>
              <a:buSzPts val="1400"/>
              <a:buChar char="●"/>
              <a:defRPr>
                <a:solidFill>
                  <a:srgbClr val="2D3137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2D3137"/>
              </a:buClr>
              <a:buSzPts val="1400"/>
              <a:buChar char="○"/>
              <a:defRPr>
                <a:solidFill>
                  <a:srgbClr val="2D3137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2D3137"/>
              </a:buClr>
              <a:buSzPts val="1400"/>
              <a:buChar char="■"/>
              <a:defRPr>
                <a:solidFill>
                  <a:srgbClr val="2D3137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2D3137"/>
              </a:buClr>
              <a:buSzPts val="1400"/>
              <a:buChar char="●"/>
              <a:defRPr>
                <a:solidFill>
                  <a:srgbClr val="2D3137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2D3137"/>
              </a:buClr>
              <a:buSzPts val="1400"/>
              <a:buChar char="○"/>
              <a:defRPr>
                <a:solidFill>
                  <a:srgbClr val="2D3137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2D3137"/>
              </a:buClr>
              <a:buSzPts val="1400"/>
              <a:buChar char="■"/>
              <a:defRPr>
                <a:solidFill>
                  <a:srgbClr val="2D3137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41" name="Google Shape;41;p6" title="coalition-logo-512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1700" y="4692575"/>
            <a:ext cx="1488026" cy="27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6" title="Geometry-1 (3).png"/>
          <p:cNvPicPr preferRelativeResize="0"/>
          <p:nvPr/>
        </p:nvPicPr>
        <p:blipFill rotWithShape="1">
          <a:blip r:embed="rId3">
            <a:alphaModFix/>
          </a:blip>
          <a:srcRect t="71927" r="40055"/>
          <a:stretch/>
        </p:blipFill>
        <p:spPr>
          <a:xfrm>
            <a:off x="6749725" y="25"/>
            <a:ext cx="2394274" cy="1058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>
          <p15:clr>
            <a:srgbClr val="E46962"/>
          </p15:clr>
        </p15:guide>
        <p15:guide id="2" pos="196">
          <p15:clr>
            <a:srgbClr val="E46962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 - image on right">
  <p:cSld name="ONE_COLUM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"/>
          <p:cNvSpPr/>
          <p:nvPr/>
        </p:nvSpPr>
        <p:spPr>
          <a:xfrm>
            <a:off x="-9875" y="-9875"/>
            <a:ext cx="3797700" cy="5153400"/>
          </a:xfrm>
          <a:prstGeom prst="rect">
            <a:avLst/>
          </a:prstGeom>
          <a:solidFill>
            <a:srgbClr val="022D60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76" name="Google Shape;76;p10"/>
          <p:cNvSpPr txBox="1">
            <a:spLocks noGrp="1"/>
          </p:cNvSpPr>
          <p:nvPr>
            <p:ph type="title"/>
          </p:nvPr>
        </p:nvSpPr>
        <p:spPr>
          <a:xfrm>
            <a:off x="338275" y="555600"/>
            <a:ext cx="31014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sz="2000" b="1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77" name="Google Shape;77;p10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3101400" cy="302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FBB740"/>
              </a:buClr>
              <a:buSzPts val="1600"/>
              <a:buChar char="●"/>
              <a:defRPr sz="1400">
                <a:solidFill>
                  <a:srgbClr val="E1E2E2"/>
                </a:solidFill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200"/>
              <a:buChar char="○"/>
              <a:defRPr sz="1200">
                <a:solidFill>
                  <a:srgbClr val="E1E2E2"/>
                </a:solidFill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200"/>
              <a:buChar char="■"/>
              <a:defRPr sz="1200">
                <a:solidFill>
                  <a:srgbClr val="E1E2E2"/>
                </a:solidFill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200"/>
              <a:buChar char="●"/>
              <a:defRPr sz="1200">
                <a:solidFill>
                  <a:srgbClr val="E1E2E2"/>
                </a:solidFill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200"/>
              <a:buChar char="○"/>
              <a:defRPr sz="1200">
                <a:solidFill>
                  <a:srgbClr val="E1E2E2"/>
                </a:solidFill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200"/>
              <a:buChar char="■"/>
              <a:defRPr sz="1200">
                <a:solidFill>
                  <a:srgbClr val="E1E2E2"/>
                </a:solidFill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200"/>
              <a:buChar char="●"/>
              <a:defRPr sz="1200">
                <a:solidFill>
                  <a:srgbClr val="E1E2E2"/>
                </a:solidFill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200"/>
              <a:buChar char="○"/>
              <a:defRPr sz="1200">
                <a:solidFill>
                  <a:srgbClr val="E1E2E2"/>
                </a:solidFill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200"/>
              <a:buChar char="■"/>
              <a:defRPr sz="1200">
                <a:solidFill>
                  <a:srgbClr val="E1E2E2"/>
                </a:solidFill>
              </a:defRPr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cxnSp>
        <p:nvCxnSpPr>
          <p:cNvPr id="79" name="Google Shape;79;p10"/>
          <p:cNvCxnSpPr/>
          <p:nvPr/>
        </p:nvCxnSpPr>
        <p:spPr>
          <a:xfrm>
            <a:off x="207150" y="552400"/>
            <a:ext cx="0" cy="729900"/>
          </a:xfrm>
          <a:prstGeom prst="straightConnector1">
            <a:avLst/>
          </a:prstGeom>
          <a:noFill/>
          <a:ln w="76200" cap="flat" cmpd="sng">
            <a:solidFill>
              <a:srgbClr val="FBB740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80" name="Google Shape;80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01825" y="4663225"/>
            <a:ext cx="1491098" cy="277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0" title="Geometry-3.png"/>
          <p:cNvPicPr preferRelativeResize="0"/>
          <p:nvPr/>
        </p:nvPicPr>
        <p:blipFill rotWithShape="1">
          <a:blip r:embed="rId3">
            <a:alphaModFix amt="35000"/>
          </a:blip>
          <a:srcRect l="5332" t="-4653" r="53240" b="91760"/>
          <a:stretch/>
        </p:blipFill>
        <p:spPr>
          <a:xfrm>
            <a:off x="207150" y="4206900"/>
            <a:ext cx="3580676" cy="936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15" name="Google Shape;115;p16" title="coalition-logo-512w.png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11700" y="4692575"/>
            <a:ext cx="1488026" cy="2790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6" name="Google Shape;116;p16"/>
          <p:cNvCxnSpPr/>
          <p:nvPr/>
        </p:nvCxnSpPr>
        <p:spPr>
          <a:xfrm rot="10800000" flipH="1">
            <a:off x="335375" y="4566350"/>
            <a:ext cx="8656800" cy="303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473">
          <p15:clr>
            <a:srgbClr val="E46962"/>
          </p15:clr>
        </p15:guide>
        <p15:guide id="2" pos="2880">
          <p15:clr>
            <a:srgbClr val="E46962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eet the team w/ bios">
  <p:cSld name="BLANK_1">
    <p:bg>
      <p:bgPr>
        <a:solidFill>
          <a:srgbClr val="022D60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4" name="Google Shape;124;p18"/>
          <p:cNvSpPr>
            <a:spLocks noGrp="1"/>
          </p:cNvSpPr>
          <p:nvPr>
            <p:ph type="pic" idx="2"/>
          </p:nvPr>
        </p:nvSpPr>
        <p:spPr>
          <a:xfrm>
            <a:off x="404425" y="1244601"/>
            <a:ext cx="1637400" cy="1683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5" name="Google Shape;125;p18"/>
          <p:cNvSpPr/>
          <p:nvPr/>
        </p:nvSpPr>
        <p:spPr>
          <a:xfrm>
            <a:off x="0" y="0"/>
            <a:ext cx="9144000" cy="1152600"/>
          </a:xfrm>
          <a:prstGeom prst="rect">
            <a:avLst/>
          </a:prstGeom>
          <a:solidFill>
            <a:srgbClr val="022D60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ter"/>
              <a:ea typeface="Inter"/>
              <a:cs typeface="Inter"/>
              <a:sym typeface="Inter"/>
            </a:endParaRPr>
          </a:p>
        </p:txBody>
      </p:sp>
      <p:pic>
        <p:nvPicPr>
          <p:cNvPr id="126" name="Google Shape;126;p18" title="Geometry-1 (3).png"/>
          <p:cNvPicPr preferRelativeResize="0"/>
          <p:nvPr/>
        </p:nvPicPr>
        <p:blipFill rotWithShape="1">
          <a:blip r:embed="rId2">
            <a:alphaModFix amt="65000"/>
          </a:blip>
          <a:srcRect t="71927" r="40055"/>
          <a:stretch/>
        </p:blipFill>
        <p:spPr>
          <a:xfrm>
            <a:off x="6749725" y="25"/>
            <a:ext cx="2394274" cy="105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8"/>
          <p:cNvSpPr>
            <a:spLocks noGrp="1"/>
          </p:cNvSpPr>
          <p:nvPr>
            <p:ph type="pic" idx="3"/>
          </p:nvPr>
        </p:nvSpPr>
        <p:spPr>
          <a:xfrm>
            <a:off x="6804475" y="1244601"/>
            <a:ext cx="1637400" cy="1683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8" name="Google Shape;128;p18"/>
          <p:cNvSpPr>
            <a:spLocks noGrp="1"/>
          </p:cNvSpPr>
          <p:nvPr>
            <p:ph type="pic" idx="4"/>
          </p:nvPr>
        </p:nvSpPr>
        <p:spPr>
          <a:xfrm>
            <a:off x="4634625" y="1244601"/>
            <a:ext cx="1637400" cy="16830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29" name="Google Shape;129;p18"/>
          <p:cNvSpPr>
            <a:spLocks noGrp="1"/>
          </p:cNvSpPr>
          <p:nvPr>
            <p:ph type="pic" idx="5"/>
          </p:nvPr>
        </p:nvSpPr>
        <p:spPr>
          <a:xfrm>
            <a:off x="2569175" y="1244601"/>
            <a:ext cx="1637400" cy="1683000"/>
          </a:xfrm>
          <a:prstGeom prst="ellipse">
            <a:avLst/>
          </a:prstGeom>
          <a:noFill/>
          <a:ln>
            <a:noFill/>
          </a:ln>
        </p:spPr>
      </p:sp>
      <p:pic>
        <p:nvPicPr>
          <p:cNvPr id="130" name="Google Shape;13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1825" y="4663225"/>
            <a:ext cx="1491098" cy="277075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>
            <a:spLocks noGrp="1"/>
          </p:cNvSpPr>
          <p:nvPr>
            <p:ph type="title"/>
          </p:nvPr>
        </p:nvSpPr>
        <p:spPr>
          <a:xfrm>
            <a:off x="301825" y="417625"/>
            <a:ext cx="7189800" cy="64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2" name="Google Shape;132;p18"/>
          <p:cNvSpPr txBox="1">
            <a:spLocks noGrp="1"/>
          </p:cNvSpPr>
          <p:nvPr>
            <p:ph type="subTitle" idx="1"/>
          </p:nvPr>
        </p:nvSpPr>
        <p:spPr>
          <a:xfrm>
            <a:off x="360025" y="3007513"/>
            <a:ext cx="17262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600"/>
              <a:buNone/>
              <a:defRPr sz="1600" b="1">
                <a:solidFill>
                  <a:srgbClr val="277ED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8"/>
          <p:cNvSpPr txBox="1">
            <a:spLocks noGrp="1"/>
          </p:cNvSpPr>
          <p:nvPr>
            <p:ph type="subTitle" idx="6"/>
          </p:nvPr>
        </p:nvSpPr>
        <p:spPr>
          <a:xfrm>
            <a:off x="2524775" y="3007513"/>
            <a:ext cx="17262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600"/>
              <a:buNone/>
              <a:defRPr sz="1600" b="1">
                <a:solidFill>
                  <a:srgbClr val="277ED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4" name="Google Shape;134;p18"/>
          <p:cNvSpPr txBox="1">
            <a:spLocks noGrp="1"/>
          </p:cNvSpPr>
          <p:nvPr>
            <p:ph type="subTitle" idx="7"/>
          </p:nvPr>
        </p:nvSpPr>
        <p:spPr>
          <a:xfrm>
            <a:off x="4590225" y="3007513"/>
            <a:ext cx="17262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600"/>
              <a:buNone/>
              <a:defRPr sz="1600" b="1">
                <a:solidFill>
                  <a:srgbClr val="277ED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8"/>
          <p:cNvSpPr txBox="1">
            <a:spLocks noGrp="1"/>
          </p:cNvSpPr>
          <p:nvPr>
            <p:ph type="subTitle" idx="8"/>
          </p:nvPr>
        </p:nvSpPr>
        <p:spPr>
          <a:xfrm>
            <a:off x="6760075" y="3007513"/>
            <a:ext cx="1726200" cy="393600"/>
          </a:xfrm>
          <a:prstGeom prst="rect">
            <a:avLst/>
          </a:prstGeom>
          <a:noFill/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600"/>
              <a:buNone/>
              <a:defRPr sz="1600" b="1">
                <a:solidFill>
                  <a:srgbClr val="277ED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8"/>
          <p:cNvSpPr txBox="1">
            <a:spLocks noGrp="1"/>
          </p:cNvSpPr>
          <p:nvPr>
            <p:ph type="body" idx="9"/>
          </p:nvPr>
        </p:nvSpPr>
        <p:spPr>
          <a:xfrm>
            <a:off x="360025" y="3401125"/>
            <a:ext cx="1726200" cy="11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7" name="Google Shape;137;p18"/>
          <p:cNvSpPr txBox="1">
            <a:spLocks noGrp="1"/>
          </p:cNvSpPr>
          <p:nvPr>
            <p:ph type="body" idx="13"/>
          </p:nvPr>
        </p:nvSpPr>
        <p:spPr>
          <a:xfrm>
            <a:off x="2524775" y="3401125"/>
            <a:ext cx="1726200" cy="11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8" name="Google Shape;138;p18"/>
          <p:cNvSpPr txBox="1">
            <a:spLocks noGrp="1"/>
          </p:cNvSpPr>
          <p:nvPr>
            <p:ph type="body" idx="14"/>
          </p:nvPr>
        </p:nvSpPr>
        <p:spPr>
          <a:xfrm>
            <a:off x="4590225" y="3401125"/>
            <a:ext cx="1726200" cy="11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139" name="Google Shape;139;p18"/>
          <p:cNvSpPr txBox="1">
            <a:spLocks noGrp="1"/>
          </p:cNvSpPr>
          <p:nvPr>
            <p:ph type="body" idx="15"/>
          </p:nvPr>
        </p:nvSpPr>
        <p:spPr>
          <a:xfrm>
            <a:off x="6760075" y="3401125"/>
            <a:ext cx="1726200" cy="115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eaker">
  <p:cSld name="BLANK_1_1">
    <p:bg>
      <p:bgPr>
        <a:blipFill>
          <a:blip r:embed="rId2">
            <a:alphaModFix/>
          </a:blip>
          <a:stretch>
            <a:fillRect/>
          </a:stretch>
        </a:blipFill>
        <a:effectLst/>
      </p:bgPr>
    </p:bg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9"/>
          <p:cNvSpPr txBox="1">
            <a:spLocks noGrp="1"/>
          </p:cNvSpPr>
          <p:nvPr>
            <p:ph type="sldNum" idx="12"/>
          </p:nvPr>
        </p:nvSpPr>
        <p:spPr>
          <a:xfrm>
            <a:off x="8497608" y="468116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>
                <a:solidFill>
                  <a:srgbClr val="2D3137"/>
                </a:solidFill>
              </a:defRPr>
            </a:lvl1pPr>
            <a:lvl2pPr lvl="1">
              <a:buNone/>
              <a:defRPr>
                <a:solidFill>
                  <a:srgbClr val="2D3137"/>
                </a:solidFill>
              </a:defRPr>
            </a:lvl2pPr>
            <a:lvl3pPr lvl="2">
              <a:buNone/>
              <a:defRPr>
                <a:solidFill>
                  <a:srgbClr val="2D3137"/>
                </a:solidFill>
              </a:defRPr>
            </a:lvl3pPr>
            <a:lvl4pPr lvl="3">
              <a:buNone/>
              <a:defRPr>
                <a:solidFill>
                  <a:srgbClr val="2D3137"/>
                </a:solidFill>
              </a:defRPr>
            </a:lvl4pPr>
            <a:lvl5pPr lvl="4">
              <a:buNone/>
              <a:defRPr>
                <a:solidFill>
                  <a:srgbClr val="2D3137"/>
                </a:solidFill>
              </a:defRPr>
            </a:lvl5pPr>
            <a:lvl6pPr lvl="5">
              <a:buNone/>
              <a:defRPr>
                <a:solidFill>
                  <a:srgbClr val="2D3137"/>
                </a:solidFill>
              </a:defRPr>
            </a:lvl6pPr>
            <a:lvl7pPr lvl="6">
              <a:buNone/>
              <a:defRPr>
                <a:solidFill>
                  <a:srgbClr val="2D3137"/>
                </a:solidFill>
              </a:defRPr>
            </a:lvl7pPr>
            <a:lvl8pPr lvl="7">
              <a:buNone/>
              <a:defRPr>
                <a:solidFill>
                  <a:srgbClr val="2D3137"/>
                </a:solidFill>
              </a:defRPr>
            </a:lvl8pPr>
            <a:lvl9pPr lvl="8">
              <a:buNone/>
              <a:defRPr>
                <a:solidFill>
                  <a:srgbClr val="2D3137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142" name="Google Shape;142;p19" title="Geometry-1 (3).png"/>
          <p:cNvPicPr preferRelativeResize="0"/>
          <p:nvPr/>
        </p:nvPicPr>
        <p:blipFill rotWithShape="1">
          <a:blip r:embed="rId3">
            <a:alphaModFix amt="32000"/>
          </a:blip>
          <a:srcRect l="-21345" t="-57673" r="75412" b="136162"/>
          <a:stretch/>
        </p:blipFill>
        <p:spPr>
          <a:xfrm>
            <a:off x="5347150" y="-1058100"/>
            <a:ext cx="2394274" cy="1058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3" name="Google Shape;143;p19"/>
          <p:cNvSpPr>
            <a:spLocks noGrp="1"/>
          </p:cNvSpPr>
          <p:nvPr>
            <p:ph type="pic" idx="2"/>
          </p:nvPr>
        </p:nvSpPr>
        <p:spPr>
          <a:xfrm>
            <a:off x="1154705" y="1892818"/>
            <a:ext cx="2466900" cy="1998900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sp>
      <p:sp>
        <p:nvSpPr>
          <p:cNvPr id="144" name="Google Shape;144;p19"/>
          <p:cNvSpPr txBox="1">
            <a:spLocks noGrp="1"/>
          </p:cNvSpPr>
          <p:nvPr>
            <p:ph type="title"/>
          </p:nvPr>
        </p:nvSpPr>
        <p:spPr>
          <a:xfrm>
            <a:off x="418675" y="251200"/>
            <a:ext cx="5212500" cy="7119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19"/>
          <p:cNvSpPr txBox="1">
            <a:spLocks noGrp="1"/>
          </p:cNvSpPr>
          <p:nvPr>
            <p:ph type="subTitle" idx="1"/>
          </p:nvPr>
        </p:nvSpPr>
        <p:spPr>
          <a:xfrm>
            <a:off x="3721850" y="1928050"/>
            <a:ext cx="31281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800"/>
              <a:buNone/>
              <a:defRPr b="1">
                <a:solidFill>
                  <a:srgbClr val="277ED4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800"/>
              <a:buNone/>
              <a:defRPr sz="1800" b="1">
                <a:solidFill>
                  <a:srgbClr val="277ED4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800"/>
              <a:buNone/>
              <a:defRPr sz="1800" b="1">
                <a:solidFill>
                  <a:srgbClr val="277ED4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800"/>
              <a:buNone/>
              <a:defRPr sz="1800" b="1">
                <a:solidFill>
                  <a:srgbClr val="277ED4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800"/>
              <a:buNone/>
              <a:defRPr sz="1800" b="1">
                <a:solidFill>
                  <a:srgbClr val="277ED4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800"/>
              <a:buNone/>
              <a:defRPr sz="1800" b="1">
                <a:solidFill>
                  <a:srgbClr val="277ED4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800"/>
              <a:buNone/>
              <a:defRPr sz="1800" b="1">
                <a:solidFill>
                  <a:srgbClr val="277ED4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800"/>
              <a:buNone/>
              <a:defRPr sz="1800" b="1">
                <a:solidFill>
                  <a:srgbClr val="277ED4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277ED4"/>
              </a:buClr>
              <a:buSzPts val="1800"/>
              <a:buNone/>
              <a:defRPr sz="1800" b="1">
                <a:solidFill>
                  <a:srgbClr val="277ED4"/>
                </a:solidFill>
              </a:defRPr>
            </a:lvl9pPr>
          </a:lstStyle>
          <a:p>
            <a:endParaRPr/>
          </a:p>
        </p:txBody>
      </p:sp>
      <p:sp>
        <p:nvSpPr>
          <p:cNvPr id="146" name="Google Shape;146;p19"/>
          <p:cNvSpPr txBox="1">
            <a:spLocks noGrp="1"/>
          </p:cNvSpPr>
          <p:nvPr>
            <p:ph type="body" idx="3"/>
          </p:nvPr>
        </p:nvSpPr>
        <p:spPr>
          <a:xfrm>
            <a:off x="3721850" y="2407425"/>
            <a:ext cx="3558900" cy="460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600"/>
              <a:buChar char="●"/>
              <a:defRPr sz="1600">
                <a:solidFill>
                  <a:srgbClr val="E1E2E2"/>
                </a:solidFill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600"/>
              <a:buChar char="○"/>
              <a:defRPr sz="1600">
                <a:solidFill>
                  <a:srgbClr val="E1E2E2"/>
                </a:solidFill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600"/>
              <a:buChar char="■"/>
              <a:defRPr sz="1600">
                <a:solidFill>
                  <a:srgbClr val="E1E2E2"/>
                </a:solidFill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600"/>
              <a:buChar char="●"/>
              <a:defRPr sz="1600">
                <a:solidFill>
                  <a:srgbClr val="E1E2E2"/>
                </a:solidFill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600"/>
              <a:buChar char="○"/>
              <a:defRPr sz="1600">
                <a:solidFill>
                  <a:srgbClr val="E1E2E2"/>
                </a:solidFill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600"/>
              <a:buChar char="■"/>
              <a:defRPr sz="1600">
                <a:solidFill>
                  <a:srgbClr val="E1E2E2"/>
                </a:solidFill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600"/>
              <a:buChar char="●"/>
              <a:defRPr sz="1600">
                <a:solidFill>
                  <a:srgbClr val="E1E2E2"/>
                </a:solidFill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600"/>
              <a:buChar char="○"/>
              <a:defRPr sz="1600">
                <a:solidFill>
                  <a:srgbClr val="E1E2E2"/>
                </a:solidFill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rgbClr val="E1E2E2"/>
              </a:buClr>
              <a:buSzPts val="1600"/>
              <a:buChar char="■"/>
              <a:defRPr sz="1600">
                <a:solidFill>
                  <a:srgbClr val="E1E2E2"/>
                </a:solidFill>
              </a:defRPr>
            </a:lvl9pPr>
          </a:lstStyle>
          <a:p>
            <a:endParaRPr/>
          </a:p>
        </p:txBody>
      </p:sp>
      <p:sp>
        <p:nvSpPr>
          <p:cNvPr id="147" name="Google Shape;147;p19"/>
          <p:cNvSpPr txBox="1">
            <a:spLocks noGrp="1"/>
          </p:cNvSpPr>
          <p:nvPr>
            <p:ph type="body" idx="4"/>
          </p:nvPr>
        </p:nvSpPr>
        <p:spPr>
          <a:xfrm>
            <a:off x="3721850" y="2867925"/>
            <a:ext cx="2135400" cy="39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Clr>
                <a:srgbClr val="E0EDF9"/>
              </a:buClr>
              <a:buSzPts val="1400"/>
              <a:buChar char="●"/>
              <a:defRPr sz="1400">
                <a:solidFill>
                  <a:srgbClr val="E0EDF9"/>
                </a:solidFill>
              </a:defRPr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Clr>
                <a:srgbClr val="E0EDF9"/>
              </a:buClr>
              <a:buSzPts val="1400"/>
              <a:buChar char="○"/>
              <a:defRPr>
                <a:solidFill>
                  <a:srgbClr val="E0EDF9"/>
                </a:solidFill>
              </a:defRPr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Clr>
                <a:srgbClr val="E0EDF9"/>
              </a:buClr>
              <a:buSzPts val="1400"/>
              <a:buChar char="■"/>
              <a:defRPr>
                <a:solidFill>
                  <a:srgbClr val="E0EDF9"/>
                </a:solidFill>
              </a:defRPr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Clr>
                <a:srgbClr val="E0EDF9"/>
              </a:buClr>
              <a:buSzPts val="1400"/>
              <a:buChar char="●"/>
              <a:defRPr>
                <a:solidFill>
                  <a:srgbClr val="E0EDF9"/>
                </a:solidFill>
              </a:defRPr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Clr>
                <a:srgbClr val="E0EDF9"/>
              </a:buClr>
              <a:buSzPts val="1400"/>
              <a:buChar char="○"/>
              <a:defRPr>
                <a:solidFill>
                  <a:srgbClr val="E0EDF9"/>
                </a:solidFill>
              </a:defRPr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Clr>
                <a:srgbClr val="E0EDF9"/>
              </a:buClr>
              <a:buSzPts val="1400"/>
              <a:buChar char="■"/>
              <a:defRPr>
                <a:solidFill>
                  <a:srgbClr val="E0EDF9"/>
                </a:solidFill>
              </a:defRPr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Clr>
                <a:srgbClr val="E0EDF9"/>
              </a:buClr>
              <a:buSzPts val="1400"/>
              <a:buChar char="●"/>
              <a:defRPr>
                <a:solidFill>
                  <a:srgbClr val="E0EDF9"/>
                </a:solidFill>
              </a:defRPr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Clr>
                <a:srgbClr val="E0EDF9"/>
              </a:buClr>
              <a:buSzPts val="1400"/>
              <a:buChar char="○"/>
              <a:defRPr>
                <a:solidFill>
                  <a:srgbClr val="E0EDF9"/>
                </a:solidFill>
              </a:defRPr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Clr>
                <a:srgbClr val="E0EDF9"/>
              </a:buClr>
              <a:buSzPts val="1400"/>
              <a:buChar char="■"/>
              <a:defRPr>
                <a:solidFill>
                  <a:srgbClr val="E0EDF9"/>
                </a:solidFill>
              </a:defRPr>
            </a:lvl9pPr>
          </a:lstStyle>
          <a:p>
            <a:endParaRPr/>
          </a:p>
        </p:txBody>
      </p:sp>
      <p:pic>
        <p:nvPicPr>
          <p:cNvPr id="148" name="Google Shape;148;p19" title="Geometry-1 (3).png"/>
          <p:cNvPicPr preferRelativeResize="0"/>
          <p:nvPr/>
        </p:nvPicPr>
        <p:blipFill rotWithShape="1">
          <a:blip r:embed="rId3">
            <a:alphaModFix amt="23000"/>
          </a:blip>
          <a:srcRect t="13652" r="64339"/>
          <a:stretch/>
        </p:blipFill>
        <p:spPr>
          <a:xfrm>
            <a:off x="7285175" y="0"/>
            <a:ext cx="1858825" cy="4500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2800"/>
              <a:buFont typeface="Inter"/>
              <a:buNone/>
              <a:defRPr sz="2800" b="1">
                <a:solidFill>
                  <a:srgbClr val="022D60"/>
                </a:solidFill>
                <a:latin typeface="Inter"/>
                <a:ea typeface="Inter"/>
                <a:cs typeface="Inter"/>
                <a:sym typeface="Int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2800"/>
              <a:buFont typeface="Inter"/>
              <a:buNone/>
              <a:defRPr sz="2800">
                <a:solidFill>
                  <a:srgbClr val="022D60"/>
                </a:solidFill>
                <a:latin typeface="Inter"/>
                <a:ea typeface="Inter"/>
                <a:cs typeface="Inter"/>
                <a:sym typeface="Int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2800"/>
              <a:buFont typeface="Inter"/>
              <a:buNone/>
              <a:defRPr sz="2800">
                <a:solidFill>
                  <a:srgbClr val="022D60"/>
                </a:solidFill>
                <a:latin typeface="Inter"/>
                <a:ea typeface="Inter"/>
                <a:cs typeface="Inter"/>
                <a:sym typeface="Int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2800"/>
              <a:buFont typeface="Inter"/>
              <a:buNone/>
              <a:defRPr sz="2800">
                <a:solidFill>
                  <a:srgbClr val="022D60"/>
                </a:solidFill>
                <a:latin typeface="Inter"/>
                <a:ea typeface="Inter"/>
                <a:cs typeface="Inter"/>
                <a:sym typeface="Int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2800"/>
              <a:buFont typeface="Inter"/>
              <a:buNone/>
              <a:defRPr sz="2800">
                <a:solidFill>
                  <a:srgbClr val="022D60"/>
                </a:solidFill>
                <a:latin typeface="Inter"/>
                <a:ea typeface="Inter"/>
                <a:cs typeface="Inter"/>
                <a:sym typeface="Int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2800"/>
              <a:buFont typeface="Inter"/>
              <a:buNone/>
              <a:defRPr sz="2800">
                <a:solidFill>
                  <a:srgbClr val="022D60"/>
                </a:solidFill>
                <a:latin typeface="Inter"/>
                <a:ea typeface="Inter"/>
                <a:cs typeface="Inter"/>
                <a:sym typeface="Int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2800"/>
              <a:buFont typeface="Inter"/>
              <a:buNone/>
              <a:defRPr sz="2800">
                <a:solidFill>
                  <a:srgbClr val="022D60"/>
                </a:solidFill>
                <a:latin typeface="Inter"/>
                <a:ea typeface="Inter"/>
                <a:cs typeface="Inter"/>
                <a:sym typeface="Int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2800"/>
              <a:buFont typeface="Inter"/>
              <a:buNone/>
              <a:defRPr sz="2800">
                <a:solidFill>
                  <a:srgbClr val="022D60"/>
                </a:solidFill>
                <a:latin typeface="Inter"/>
                <a:ea typeface="Inter"/>
                <a:cs typeface="Inter"/>
                <a:sym typeface="Int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rgbClr val="022D60"/>
              </a:buClr>
              <a:buSzPts val="2800"/>
              <a:buFont typeface="Inter"/>
              <a:buNone/>
              <a:defRPr sz="2800">
                <a:solidFill>
                  <a:srgbClr val="022D60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Inter"/>
              <a:buChar char="●"/>
              <a:defRPr sz="1800"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●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○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Inter"/>
              <a:buChar char="■"/>
              <a:defRPr>
                <a:solidFill>
                  <a:schemeClr val="dk2"/>
                </a:solidFill>
                <a:latin typeface="Inter"/>
                <a:ea typeface="Inter"/>
                <a:cs typeface="Inter"/>
                <a:sym typeface="Inter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2" r:id="rId4"/>
    <p:sldLayoutId id="2147483656" r:id="rId5"/>
    <p:sldLayoutId id="2147483662" r:id="rId6"/>
    <p:sldLayoutId id="2147483664" r:id="rId7"/>
    <p:sldLayoutId id="2147483665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g"/><Relationship Id="rId3" Type="http://schemas.openxmlformats.org/officeDocument/2006/relationships/image" Target="../media/image13.png"/><Relationship Id="rId7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eg"/><Relationship Id="rId9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1.jp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4.xml"/><Relationship Id="rId7" Type="http://schemas.openxmlformats.org/officeDocument/2006/relationships/image" Target="../media/image42.sv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4.svg"/><Relationship Id="rId5" Type="http://schemas.openxmlformats.org/officeDocument/2006/relationships/tags" Target="../tags/tag6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5.xml"/><Relationship Id="rId9" Type="http://schemas.openxmlformats.org/officeDocument/2006/relationships/image" Target="../media/image43.sv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9.xml"/><Relationship Id="rId7" Type="http://schemas.openxmlformats.org/officeDocument/2006/relationships/image" Target="../media/image45.sv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4.svg"/><Relationship Id="rId5" Type="http://schemas.openxmlformats.org/officeDocument/2006/relationships/tags" Target="../tags/tag11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10.xml"/><Relationship Id="rId9" Type="http://schemas.openxmlformats.org/officeDocument/2006/relationships/image" Target="../media/image43.sv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6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7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3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4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6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slido.com/powerpoint-polling?utm_source=powerpoint&amp;utm_medium=placeholder-slide" TargetMode="External"/><Relationship Id="rId3" Type="http://schemas.openxmlformats.org/officeDocument/2006/relationships/tags" Target="../tags/tag14.xml"/><Relationship Id="rId7" Type="http://schemas.openxmlformats.org/officeDocument/2006/relationships/image" Target="../media/image45.sv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44.svg"/><Relationship Id="rId5" Type="http://schemas.openxmlformats.org/officeDocument/2006/relationships/tags" Target="../tags/tag16.xml"/><Relationship Id="rId10" Type="http://schemas.openxmlformats.org/officeDocument/2006/relationships/hyperlink" Target="https://www.slido.com/support/ppi/how-to-change-the-design" TargetMode="External"/><Relationship Id="rId4" Type="http://schemas.openxmlformats.org/officeDocument/2006/relationships/tags" Target="../tags/tag15.xml"/><Relationship Id="rId9" Type="http://schemas.openxmlformats.org/officeDocument/2006/relationships/image" Target="../media/image43.svg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4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4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0"/>
          <p:cNvSpPr txBox="1">
            <a:spLocks noGrp="1"/>
          </p:cNvSpPr>
          <p:nvPr>
            <p:ph type="ctrTitle"/>
          </p:nvPr>
        </p:nvSpPr>
        <p:spPr>
          <a:xfrm>
            <a:off x="311700" y="700825"/>
            <a:ext cx="5036700" cy="20526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4244" dirty="0"/>
              <a:t>The Next Generation of Fraud</a:t>
            </a:r>
            <a:endParaRPr sz="4244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550" b="0" dirty="0">
                <a:solidFill>
                  <a:srgbClr val="999999"/>
                </a:solidFill>
                <a:latin typeface="Inter"/>
                <a:ea typeface="Inter"/>
                <a:cs typeface="Inter"/>
                <a:sym typeface="Inter"/>
              </a:rPr>
              <a:t>What Consumer Affairs Professionals Need to Know</a:t>
            </a:r>
            <a:endParaRPr sz="1550" b="0" dirty="0">
              <a:solidFill>
                <a:srgbClr val="999999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54" name="Google Shape;154;p20"/>
          <p:cNvSpPr txBox="1">
            <a:spLocks noGrp="1"/>
          </p:cNvSpPr>
          <p:nvPr>
            <p:ph type="subTitle" idx="1"/>
          </p:nvPr>
        </p:nvSpPr>
        <p:spPr>
          <a:xfrm>
            <a:off x="311700" y="2921625"/>
            <a:ext cx="3684300" cy="792600"/>
          </a:xfrm>
          <a:prstGeom prst="rect">
            <a:avLst/>
          </a:prstGeom>
        </p:spPr>
        <p:txBody>
          <a:bodyPr spcFirstLastPara="1" wrap="square" lIns="0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Brent Walker, </a:t>
            </a:r>
            <a:r>
              <a:rPr lang="en" i="1" dirty="0"/>
              <a:t>Director of Government Relations</a:t>
            </a:r>
            <a:endParaRPr i="1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September 22, 2026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F2F4447-6DCC-0F3A-FC29-7BF7EDA68BE3}"/>
              </a:ext>
            </a:extLst>
          </p:cNvPr>
          <p:cNvSpPr txBox="1"/>
          <p:nvPr/>
        </p:nvSpPr>
        <p:spPr>
          <a:xfrm>
            <a:off x="2594113" y="2874233"/>
            <a:ext cx="51882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1E25362-6CA5-DA36-D64B-5467EF6E3880}"/>
              </a:ext>
            </a:extLst>
          </p:cNvPr>
          <p:cNvSpPr txBox="1"/>
          <p:nvPr/>
        </p:nvSpPr>
        <p:spPr>
          <a:xfrm>
            <a:off x="2594113" y="2874233"/>
            <a:ext cx="518822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55CBF88-501F-BAE4-E295-E94AC6682BAD}"/>
              </a:ext>
            </a:extLst>
          </p:cNvPr>
          <p:cNvSpPr txBox="1"/>
          <p:nvPr/>
        </p:nvSpPr>
        <p:spPr>
          <a:xfrm>
            <a:off x="2599509" y="2876694"/>
            <a:ext cx="5199016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0" dirty="0">
                <a:effectLst/>
              </a:rPr>
              <a:t> 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5C0D096-9548-41BD-B46A-174B3AF8793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0593F5-E867-F2CA-6D8E-8E44EE18702D}"/>
              </a:ext>
            </a:extLst>
          </p:cNvPr>
          <p:cNvSpPr>
            <a:spLocks noGrp="1"/>
          </p:cNvSpPr>
          <p:nvPr>
            <p:ph type="subTitle" idx="2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F70038-C319-482C-E64A-2C03A084CE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63636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>
          <a:extLst>
            <a:ext uri="{FF2B5EF4-FFF2-40B4-BE49-F238E27FC236}">
              <a16:creationId xmlns:a16="http://schemas.microsoft.com/office/drawing/2014/main" id="{6C16217C-C4AA-ACFC-31E5-10B113035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46FC2C92-D4F3-2A4D-E61F-BEC5DF134EF5}"/>
              </a:ext>
            </a:extLst>
          </p:cNvPr>
          <p:cNvSpPr txBox="1"/>
          <p:nvPr/>
        </p:nvSpPr>
        <p:spPr>
          <a:xfrm>
            <a:off x="376646" y="28517"/>
            <a:ext cx="3429000" cy="16004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br>
              <a:rPr lang="en-US" b="0" dirty="0">
                <a:effectLst/>
              </a:rPr>
            </a:br>
            <a:endParaRPr lang="en-US" b="0" dirty="0">
              <a:effectLst/>
            </a:endParaRPr>
          </a:p>
          <a:p>
            <a:pPr rtl="0">
              <a:buNone/>
            </a:pPr>
            <a:r>
              <a:rPr lang="en-US" sz="2800" b="1" i="0" u="none" strike="noStrike" dirty="0">
                <a:solidFill>
                  <a:schemeClr val="bg1"/>
                </a:solidFill>
                <a:effectLst/>
                <a:latin typeface="Arial"/>
              </a:rPr>
              <a:t>Insurance fraud used to be:</a:t>
            </a:r>
            <a:endParaRPr lang="en-US" sz="2800" b="0" dirty="0">
              <a:solidFill>
                <a:schemeClr val="bg1"/>
              </a:solidFill>
              <a:effectLst/>
            </a:endParaRPr>
          </a:p>
          <a:p>
            <a:pPr lvl="0" rtl="0" fontAlgn="base"/>
            <a:endParaRPr lang="en-US" sz="1400" b="0" i="0" u="none" strike="noStrike" dirty="0">
              <a:solidFill>
                <a:srgbClr val="000000"/>
              </a:solidFill>
              <a:effectLst/>
              <a:latin typeface="Arial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818132-B39A-D1FE-3582-E802A97CEB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4816" y="-60210"/>
            <a:ext cx="5520144" cy="5520144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464D532E-D1E9-CFAC-7034-6D8AE9800A14}"/>
              </a:ext>
            </a:extLst>
          </p:cNvPr>
          <p:cNvSpPr txBox="1"/>
          <p:nvPr/>
        </p:nvSpPr>
        <p:spPr>
          <a:xfrm>
            <a:off x="376646" y="2036064"/>
            <a:ext cx="2561626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Opportunistic</a:t>
            </a:r>
          </a:p>
          <a:p>
            <a:pPr marL="342900" lvl="0" indent="-34290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Individual</a:t>
            </a:r>
          </a:p>
          <a:p>
            <a:pPr marL="342900" lvl="0" indent="-34290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</a:rPr>
              <a:t>Local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15149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1E7714-724A-13AF-DE5B-291791930B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C1968F6-9FEA-92D0-1698-86BCA7C172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8714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1590AD-3C8D-9CDC-62B7-EDF639AF2D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BF37F9-8F64-38F2-19E2-DBFE3516BD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615F49-9671-484A-D467-DC824D8CEA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683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2A310F74-9EA9-87E8-1FE2-DD8F589675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F323422-EDF0-666E-5D45-5F823E0374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4" name="Google Shape;165;p23">
            <a:extLst>
              <a:ext uri="{FF2B5EF4-FFF2-40B4-BE49-F238E27FC236}">
                <a16:creationId xmlns:a16="http://schemas.microsoft.com/office/drawing/2014/main" id="{2E195504-8C76-9BE0-CEBA-E44B8CE4E9ED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FRAUD HAS ALWAYS ADAPTED</a:t>
            </a:r>
            <a:endParaRPr sz="28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25" name="Google Shape;166;p23">
            <a:extLst>
              <a:ext uri="{FF2B5EF4-FFF2-40B4-BE49-F238E27FC236}">
                <a16:creationId xmlns:a16="http://schemas.microsoft.com/office/drawing/2014/main" id="{0664F7D1-BFB9-6EDA-9B5B-754AB3006368}"/>
              </a:ext>
            </a:extLst>
          </p:cNvPr>
          <p:cNvSpPr txBox="1"/>
          <p:nvPr/>
        </p:nvSpPr>
        <p:spPr>
          <a:xfrm>
            <a:off x="381000" y="952500"/>
            <a:ext cx="838708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1800" b="1" dirty="0">
                <a:solidFill>
                  <a:srgbClr val="FFFFFF"/>
                </a:solidFill>
                <a:latin typeface="Inter"/>
                <a:ea typeface="Inter"/>
              </a:rPr>
              <a:t>Fraudsters exploit new technologies as quickly as they emerge.</a:t>
            </a:r>
            <a:endParaRPr sz="1800" b="1" dirty="0">
              <a:solidFill>
                <a:srgbClr val="FFFFFF"/>
              </a:solidFill>
              <a:latin typeface="Inter"/>
              <a:ea typeface="Inter"/>
              <a:sym typeface="Inter"/>
            </a:endParaRPr>
          </a:p>
        </p:txBody>
      </p:sp>
      <p:sp>
        <p:nvSpPr>
          <p:cNvPr id="26" name="Google Shape;167;p23">
            <a:extLst>
              <a:ext uri="{FF2B5EF4-FFF2-40B4-BE49-F238E27FC236}">
                <a16:creationId xmlns:a16="http://schemas.microsoft.com/office/drawing/2014/main" id="{A7CBC170-BDF3-3284-1304-AC504412A798}"/>
              </a:ext>
            </a:extLst>
          </p:cNvPr>
          <p:cNvSpPr/>
          <p:nvPr/>
        </p:nvSpPr>
        <p:spPr>
          <a:xfrm>
            <a:off x="381000" y="1857375"/>
            <a:ext cx="3238500" cy="28500"/>
          </a:xfrm>
          <a:prstGeom prst="rect">
            <a:avLst/>
          </a:prstGeom>
          <a:solidFill>
            <a:srgbClr val="FBB74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4" name="Picture 3" descr="Black 90's Office Phone - Gil &amp; Roy Props">
            <a:extLst>
              <a:ext uri="{FF2B5EF4-FFF2-40B4-BE49-F238E27FC236}">
                <a16:creationId xmlns:a16="http://schemas.microsoft.com/office/drawing/2014/main" id="{531EDBAB-DC9B-2B98-6E4E-0076E9EA62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84254" y="2517529"/>
            <a:ext cx="1057988" cy="10579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 descr="Internet | Description, History, Uses, &amp; Facts | Britannica">
            <a:extLst>
              <a:ext uri="{FF2B5EF4-FFF2-40B4-BE49-F238E27FC236}">
                <a16:creationId xmlns:a16="http://schemas.microsoft.com/office/drawing/2014/main" id="{F2063DA8-7B3C-098F-3FF3-1321A7E683A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3848" y="2454871"/>
            <a:ext cx="1122491" cy="112064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Picture 10" descr="What is AI?">
            <a:extLst>
              <a:ext uri="{FF2B5EF4-FFF2-40B4-BE49-F238E27FC236}">
                <a16:creationId xmlns:a16="http://schemas.microsoft.com/office/drawing/2014/main" id="{FE6C4094-E889-0C41-C961-B9244FDD12C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9574" r="14179"/>
          <a:stretch>
            <a:fillRect/>
          </a:stretch>
        </p:blipFill>
        <p:spPr>
          <a:xfrm>
            <a:off x="6856902" y="1987337"/>
            <a:ext cx="2288195" cy="20557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C525D58-FF12-1719-2B31-22A5D8FCCDE4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5200"/>
          <a:stretch>
            <a:fillRect/>
          </a:stretch>
        </p:blipFill>
        <p:spPr>
          <a:xfrm>
            <a:off x="180513" y="2514932"/>
            <a:ext cx="1203741" cy="106058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Picture 14" descr="Advice Centre: Tech in 2025 - What to Expect | Envirofone">
            <a:extLst>
              <a:ext uri="{FF2B5EF4-FFF2-40B4-BE49-F238E27FC236}">
                <a16:creationId xmlns:a16="http://schemas.microsoft.com/office/drawing/2014/main" id="{BC874534-4441-2B2E-AB85-232D020F7E04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6526" r="1834"/>
          <a:stretch>
            <a:fillRect/>
          </a:stretch>
        </p:blipFill>
        <p:spPr>
          <a:xfrm>
            <a:off x="3640600" y="2311185"/>
            <a:ext cx="1514907" cy="140801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Picture 15" descr="Download Global Digital Network Image - Global, Digital, Network | StockCake">
            <a:extLst>
              <a:ext uri="{FF2B5EF4-FFF2-40B4-BE49-F238E27FC236}">
                <a16:creationId xmlns:a16="http://schemas.microsoft.com/office/drawing/2014/main" id="{38AD3707-C931-7D19-C9FC-8E22DFB8C8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129462" y="2100236"/>
            <a:ext cx="1889975" cy="18899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206918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6DB3FF-7F1A-D4BA-A56C-0E7377CBAA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FC331F9-5988-7C98-4C9D-66DCD84309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26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1272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668BF9-0508-4C5E-C760-40195E3EE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B5C1-FD87-6CA5-E1F1-A5B7266C7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8" y="3308843"/>
            <a:ext cx="5757599" cy="1200600"/>
          </a:xfrm>
        </p:spPr>
        <p:txBody>
          <a:bodyPr>
            <a:normAutofit fontScale="90000"/>
          </a:bodyPr>
          <a:lstStyle/>
          <a:p>
            <a:br>
              <a:rPr lang="en-US" sz="2500" b="0" dirty="0">
                <a:solidFill>
                  <a:srgbClr val="FBB740"/>
                </a:solidFill>
              </a:rPr>
            </a:br>
            <a:r>
              <a:rPr lang="en-US" sz="2700" b="0" dirty="0"/>
              <a:t>The Insurance Industry Is Up Against Something Unlike It’s Ever Seen</a:t>
            </a:r>
            <a:br>
              <a:rPr lang="en-US" sz="2700" b="0" dirty="0"/>
            </a:br>
            <a:br>
              <a:rPr lang="en-US" sz="900" b="0" dirty="0"/>
            </a:br>
            <a:endParaRPr lang="en-US" sz="2700" b="0" dirty="0">
              <a:solidFill>
                <a:schemeClr val="accent2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C42E15-1A69-80B2-8CC8-391C6511722D}"/>
              </a:ext>
            </a:extLst>
          </p:cNvPr>
          <p:cNvSpPr txBox="1"/>
          <p:nvPr/>
        </p:nvSpPr>
        <p:spPr>
          <a:xfrm>
            <a:off x="262128" y="1522270"/>
            <a:ext cx="5943600" cy="1398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4244" b="1" dirty="0">
                <a:solidFill>
                  <a:schemeClr val="accent2"/>
                </a:solidFill>
              </a:rPr>
              <a:t>The Next Generation of Fraud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951688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EB3FF9-8A3D-A0F8-97F8-315448F77D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91E8D4-30F8-A009-D4FA-101A78B3F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128" y="3308843"/>
            <a:ext cx="5757599" cy="1200600"/>
          </a:xfrm>
        </p:spPr>
        <p:txBody>
          <a:bodyPr>
            <a:normAutofit fontScale="90000"/>
          </a:bodyPr>
          <a:lstStyle/>
          <a:p>
            <a:br>
              <a:rPr lang="en-US" sz="2500" b="0" dirty="0">
                <a:solidFill>
                  <a:srgbClr val="FBB740"/>
                </a:solidFill>
              </a:rPr>
            </a:br>
            <a:r>
              <a:rPr lang="en-US" sz="2700" b="0" dirty="0"/>
              <a:t>The Insurance Industry Is Up Against Something Unlike It’s Ever Seen</a:t>
            </a:r>
            <a:br>
              <a:rPr lang="en-US" sz="2700" b="0" dirty="0"/>
            </a:br>
            <a:br>
              <a:rPr lang="en-US" sz="900" b="0" dirty="0"/>
            </a:br>
            <a:r>
              <a:rPr lang="en-US" sz="2700" b="0" dirty="0">
                <a:solidFill>
                  <a:schemeClr val="accent2"/>
                </a:solidFill>
              </a:rPr>
              <a:t>… and so are you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7836BCC-C176-ED10-6676-4C58ECE16936}"/>
              </a:ext>
            </a:extLst>
          </p:cNvPr>
          <p:cNvSpPr txBox="1"/>
          <p:nvPr/>
        </p:nvSpPr>
        <p:spPr>
          <a:xfrm>
            <a:off x="262128" y="1522270"/>
            <a:ext cx="5943600" cy="13985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4244" b="1" dirty="0">
                <a:solidFill>
                  <a:schemeClr val="accent2"/>
                </a:solidFill>
              </a:rPr>
              <a:t>The Next Generation of Fraud</a:t>
            </a:r>
            <a:endParaRPr lang="en-US" b="1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3371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2AC256-95A6-580C-0F70-F7C831725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A2DA78E-5A37-3FE1-6FF6-74BE62789A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4576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860239-DF93-B713-6832-1B02306F34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FAA925-96DD-C7FB-5F75-A3CCF5EE45F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46164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FB572F-C491-A675-90F9-A08371350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B1AA0C-47CD-758E-EF11-3D11109AA9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57337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820DB-EB43-1D1D-F44E-3EB9338E09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0F8216-F33F-9D60-7FA9-B5CF6D8D93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23948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2A649A-4361-71D6-B401-E4FF78C4723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0E3C1F3-B8A4-E35F-3A28-5915805255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10" name="Google Shape;217;p27">
            <a:extLst>
              <a:ext uri="{FF2B5EF4-FFF2-40B4-BE49-F238E27FC236}">
                <a16:creationId xmlns:a16="http://schemas.microsoft.com/office/drawing/2014/main" id="{F43DA433-8B79-51ED-EC21-D66B6F338AE1}"/>
              </a:ext>
            </a:extLst>
          </p:cNvPr>
          <p:cNvSpPr txBox="1"/>
          <p:nvPr/>
        </p:nvSpPr>
        <p:spPr>
          <a:xfrm>
            <a:off x="381000" y="381000"/>
            <a:ext cx="5715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IT GETS WORSE…</a:t>
            </a:r>
            <a:endParaRPr sz="28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" name="Google Shape;218;p27">
            <a:extLst>
              <a:ext uri="{FF2B5EF4-FFF2-40B4-BE49-F238E27FC236}">
                <a16:creationId xmlns:a16="http://schemas.microsoft.com/office/drawing/2014/main" id="{1F385BC8-96A2-BF22-179E-E250F8EAC7B1}"/>
              </a:ext>
            </a:extLst>
          </p:cNvPr>
          <p:cNvSpPr/>
          <p:nvPr/>
        </p:nvSpPr>
        <p:spPr>
          <a:xfrm>
            <a:off x="381000" y="1254400"/>
            <a:ext cx="3238500" cy="28500"/>
          </a:xfrm>
          <a:prstGeom prst="rect">
            <a:avLst/>
          </a:prstGeom>
          <a:solidFill>
            <a:srgbClr val="FBB74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2" name="Picture 1" descr="Terabytes of data dumped on the dark web after US insurance regulator hacked">
            <a:extLst>
              <a:ext uri="{FF2B5EF4-FFF2-40B4-BE49-F238E27FC236}">
                <a16:creationId xmlns:a16="http://schemas.microsoft.com/office/drawing/2014/main" id="{A4B9479E-CA34-AF88-B2AA-9A78CD89D1A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5467" r="17701"/>
          <a:stretch>
            <a:fillRect/>
          </a:stretch>
        </p:blipFill>
        <p:spPr>
          <a:xfrm>
            <a:off x="4230280" y="857400"/>
            <a:ext cx="5757367" cy="5168788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794C912-02F3-DEC9-4FF4-6C21C3A845B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280" y="903066"/>
            <a:ext cx="3899452" cy="5648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2E901AC-A16C-8F06-7556-F80C91835DCB}"/>
              </a:ext>
            </a:extLst>
          </p:cNvPr>
          <p:cNvSpPr txBox="1"/>
          <p:nvPr/>
        </p:nvSpPr>
        <p:spPr>
          <a:xfrm>
            <a:off x="1313859" y="1805126"/>
            <a:ext cx="3849281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Data breach at Department of Insurance exposed personal information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DAD9ED-82DA-8AE7-B76C-5FBB9569618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3400" y="2708234"/>
            <a:ext cx="3544480" cy="62939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8E83C-D343-08C2-BDEF-1978F178151B}"/>
              </a:ext>
            </a:extLst>
          </p:cNvPr>
          <p:cNvSpPr txBox="1"/>
          <p:nvPr/>
        </p:nvSpPr>
        <p:spPr>
          <a:xfrm>
            <a:off x="933451" y="3675628"/>
            <a:ext cx="4229689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Hackers claim millions of patient records stolen during data breach at healthcare giant</a:t>
            </a:r>
          </a:p>
        </p:txBody>
      </p:sp>
    </p:spTree>
    <p:extLst>
      <p:ext uri="{BB962C8B-B14F-4D97-AF65-F5344CB8AC3E}">
        <p14:creationId xmlns:p14="http://schemas.microsoft.com/office/powerpoint/2010/main" val="13209519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A1B147-82FF-7990-B506-AB7FE6A68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A5CB7-427C-AFD5-5090-D2C7A78C9D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B411B73-AB9F-7C06-1F01-EDAB17BB6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682B0D7-FC1C-CE59-53DD-8B75DBB7DC88}"/>
              </a:ext>
            </a:extLst>
          </p:cNvPr>
          <p:cNvSpPr/>
          <p:nvPr/>
        </p:nvSpPr>
        <p:spPr>
          <a:xfrm>
            <a:off x="301825" y="1365504"/>
            <a:ext cx="4075103" cy="312115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7480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B0EF62-1A7D-F1C6-DC7E-926AC2F64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1A97AA-5059-AF85-2A49-B6B59B0A0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3874FA4-62D9-6994-7FE0-2FEE18C87D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F54BD268-C072-53D7-D36E-72088BC3A301}"/>
              </a:ext>
            </a:extLst>
          </p:cNvPr>
          <p:cNvSpPr/>
          <p:nvPr/>
        </p:nvSpPr>
        <p:spPr>
          <a:xfrm>
            <a:off x="4352544" y="1341120"/>
            <a:ext cx="4651983" cy="3035808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42846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67DE07-CEA6-DDAC-D01C-4180C3D02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DC8B52-2792-563E-16F0-1CE0D2214D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4C7F53-DE0C-5669-4F6A-BA4E3F9B49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27121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70DC4D-C121-7EAA-2349-465D777B80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EB997D-8B21-FE7D-E7A5-B08A5B4CF8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A8AB74-2050-43FF-7EA3-BF6C699230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2E8B1EF-DB0F-4DDF-686F-19294D6601C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2036" y="2571750"/>
            <a:ext cx="3886200" cy="2365904"/>
          </a:xfrm>
          <a:prstGeom prst="rect">
            <a:avLst/>
          </a:prstGeom>
          <a:ln>
            <a:solidFill>
              <a:schemeClr val="tx2">
                <a:lumMod val="10000"/>
              </a:schemeClr>
            </a:solidFill>
          </a:ln>
        </p:spPr>
      </p:pic>
      <p:pic>
        <p:nvPicPr>
          <p:cNvPr id="8" name="Picture 7" descr="Youtube Logo Image PNG Transparent Background, Free Download #46020 - FreeIconsPNG">
            <a:extLst>
              <a:ext uri="{FF2B5EF4-FFF2-40B4-BE49-F238E27FC236}">
                <a16:creationId xmlns:a16="http://schemas.microsoft.com/office/drawing/2014/main" id="{E1ADDF90-4901-4B98-445E-096B7D2470D7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4861" b="24714"/>
          <a:stretch>
            <a:fillRect/>
          </a:stretch>
        </p:blipFill>
        <p:spPr>
          <a:xfrm>
            <a:off x="4796701" y="2653643"/>
            <a:ext cx="1009650" cy="283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5310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93B528-F10C-E149-7394-72BAD8630A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03B92-9910-A9FC-229D-4352BAD1C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AD883A-5D63-260A-992C-7B18354D5D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5494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3107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4EC7CB-B349-7A85-D0C4-6B3C6EEF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CE37A-8790-BFE0-0959-88F39DF86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8BBD860-9CA5-0066-6BFC-B2CB13E59B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9369"/>
            <a:ext cx="9304398" cy="5232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12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BCE9C3F4-C271-C1F7-5A4E-15758F96C0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5DC630E-6509-E0AF-DA6A-9F1F164554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6" name="Google Shape;167;p23">
            <a:extLst>
              <a:ext uri="{FF2B5EF4-FFF2-40B4-BE49-F238E27FC236}">
                <a16:creationId xmlns:a16="http://schemas.microsoft.com/office/drawing/2014/main" id="{88C34AC8-609F-8A33-1716-7923408721B3}"/>
              </a:ext>
            </a:extLst>
          </p:cNvPr>
          <p:cNvSpPr/>
          <p:nvPr/>
        </p:nvSpPr>
        <p:spPr>
          <a:xfrm>
            <a:off x="381000" y="1857375"/>
            <a:ext cx="3238500" cy="28500"/>
          </a:xfrm>
          <a:prstGeom prst="rect">
            <a:avLst/>
          </a:prstGeom>
          <a:solidFill>
            <a:srgbClr val="FBB74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F836F6F2-0ED4-328E-CDA4-4FB10DF485BE}"/>
              </a:ext>
            </a:extLst>
          </p:cNvPr>
          <p:cNvSpPr txBox="1"/>
          <p:nvPr/>
        </p:nvSpPr>
        <p:spPr>
          <a:xfrm>
            <a:off x="381000" y="428624"/>
            <a:ext cx="8555498" cy="12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WHAT MAKES THIS THE </a:t>
            </a:r>
          </a:p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“NEXT GENERATION”?</a:t>
            </a:r>
          </a:p>
        </p:txBody>
      </p:sp>
      <p:sp>
        <p:nvSpPr>
          <p:cNvPr id="18" name="Google Shape;190;p24">
            <a:extLst>
              <a:ext uri="{FF2B5EF4-FFF2-40B4-BE49-F238E27FC236}">
                <a16:creationId xmlns:a16="http://schemas.microsoft.com/office/drawing/2014/main" id="{A3297114-CA65-9E9F-146D-807C84C103F3}"/>
              </a:ext>
            </a:extLst>
          </p:cNvPr>
          <p:cNvSpPr/>
          <p:nvPr/>
        </p:nvSpPr>
        <p:spPr>
          <a:xfrm>
            <a:off x="3000300" y="2940324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" name="Google Shape;190;p24">
            <a:extLst>
              <a:ext uri="{FF2B5EF4-FFF2-40B4-BE49-F238E27FC236}">
                <a16:creationId xmlns:a16="http://schemas.microsoft.com/office/drawing/2014/main" id="{5DF58FBB-963F-5775-C6AC-59B76158ACDA}"/>
              </a:ext>
            </a:extLst>
          </p:cNvPr>
          <p:cNvSpPr/>
          <p:nvPr/>
        </p:nvSpPr>
        <p:spPr>
          <a:xfrm>
            <a:off x="381000" y="194750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190;p24">
            <a:extLst>
              <a:ext uri="{FF2B5EF4-FFF2-40B4-BE49-F238E27FC236}">
                <a16:creationId xmlns:a16="http://schemas.microsoft.com/office/drawing/2014/main" id="{C12B994B-087F-964A-3DD1-337A76D8DB2E}"/>
              </a:ext>
            </a:extLst>
          </p:cNvPr>
          <p:cNvSpPr/>
          <p:nvPr/>
        </p:nvSpPr>
        <p:spPr>
          <a:xfrm>
            <a:off x="3009900" y="194750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" name="Google Shape;194;p24">
            <a:extLst>
              <a:ext uri="{FF2B5EF4-FFF2-40B4-BE49-F238E27FC236}">
                <a16:creationId xmlns:a16="http://schemas.microsoft.com/office/drawing/2014/main" id="{7D71A756-7637-FAEF-7FF8-2C9517E9B531}"/>
              </a:ext>
            </a:extLst>
          </p:cNvPr>
          <p:cNvSpPr txBox="1"/>
          <p:nvPr/>
        </p:nvSpPr>
        <p:spPr>
          <a:xfrm>
            <a:off x="3173798" y="1912619"/>
            <a:ext cx="21909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SPEED</a:t>
            </a:r>
            <a:endParaRPr sz="13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>
              <a:spcBef>
                <a:spcPts val="800"/>
              </a:spcBef>
            </a:pPr>
            <a:r>
              <a:rPr lang="en-US" sz="1050" i="1" dirty="0">
                <a:solidFill>
                  <a:srgbClr val="FFFFFF"/>
                </a:solidFill>
                <a:latin typeface="Inter"/>
                <a:ea typeface="Inter"/>
              </a:rPr>
              <a:t>Automation can accelerate fraud from days to minutes.</a:t>
            </a:r>
            <a:endParaRPr sz="1050" i="1" dirty="0">
              <a:solidFill>
                <a:srgbClr val="FFFFFF"/>
              </a:solidFill>
              <a:latin typeface="Inter"/>
              <a:ea typeface="Inter"/>
              <a:sym typeface="Inter"/>
            </a:endParaRPr>
          </a:p>
        </p:txBody>
      </p:sp>
      <p:sp>
        <p:nvSpPr>
          <p:cNvPr id="42" name="Google Shape;194;p24">
            <a:extLst>
              <a:ext uri="{FF2B5EF4-FFF2-40B4-BE49-F238E27FC236}">
                <a16:creationId xmlns:a16="http://schemas.microsoft.com/office/drawing/2014/main" id="{86862091-7E10-1F8C-C91D-CF1DB6891825}"/>
              </a:ext>
            </a:extLst>
          </p:cNvPr>
          <p:cNvSpPr txBox="1"/>
          <p:nvPr/>
        </p:nvSpPr>
        <p:spPr>
          <a:xfrm>
            <a:off x="523800" y="2052449"/>
            <a:ext cx="24669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SCALE</a:t>
            </a:r>
            <a:endParaRPr sz="13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50" b="0" i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One fraudster can generate large volumes of activity, from anywhere. 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050" b="0" i="1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3" name="Google Shape;194;p24">
            <a:extLst>
              <a:ext uri="{FF2B5EF4-FFF2-40B4-BE49-F238E27FC236}">
                <a16:creationId xmlns:a16="http://schemas.microsoft.com/office/drawing/2014/main" id="{2DEB7858-D9A7-D5E5-EB6C-801603060DFA}"/>
              </a:ext>
            </a:extLst>
          </p:cNvPr>
          <p:cNvSpPr txBox="1"/>
          <p:nvPr/>
        </p:nvSpPr>
        <p:spPr>
          <a:xfrm>
            <a:off x="3143100" y="3068567"/>
            <a:ext cx="23337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AUTHENTICITY</a:t>
            </a:r>
            <a:endParaRPr sz="13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r>
              <a:rPr lang="en" sz="1050" b="0" i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AI makes malicious or fraudulent activity appear legitimate.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050" b="0" i="1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C93E9F1F-1DC0-CD39-2C93-D667B5AD43EA}"/>
              </a:ext>
            </a:extLst>
          </p:cNvPr>
          <p:cNvSpPr txBox="1"/>
          <p:nvPr/>
        </p:nvSpPr>
        <p:spPr>
          <a:xfrm>
            <a:off x="381000" y="4084263"/>
            <a:ext cx="592659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i="1" dirty="0">
                <a:solidFill>
                  <a:schemeClr val="bg1"/>
                </a:solidFill>
              </a:rPr>
              <a:t>Honest customers can get lost in the noise.</a:t>
            </a:r>
          </a:p>
        </p:txBody>
      </p:sp>
      <p:pic>
        <p:nvPicPr>
          <p:cNvPr id="48" name="Google Shape;216;p27" descr="A futuristic, high-tech visualization of digital networks and AI nodes, sleek dark blue and gold color palette, cinematic lighting, sophisticated and clean.">
            <a:extLst>
              <a:ext uri="{FF2B5EF4-FFF2-40B4-BE49-F238E27FC236}">
                <a16:creationId xmlns:a16="http://schemas.microsoft.com/office/drawing/2014/main" id="{93F3B9F6-9782-67A1-CDCF-7D0A8F35CA92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442189" y="2400683"/>
            <a:ext cx="2988617" cy="2972643"/>
          </a:xfrm>
          <a:prstGeom prst="ellipse">
            <a:avLst/>
          </a:prstGeom>
          <a:noFill/>
          <a:ln>
            <a:noFill/>
          </a:ln>
        </p:spPr>
      </p:pic>
      <p:sp>
        <p:nvSpPr>
          <p:cNvPr id="4" name="Google Shape;190;p24">
            <a:extLst>
              <a:ext uri="{FF2B5EF4-FFF2-40B4-BE49-F238E27FC236}">
                <a16:creationId xmlns:a16="http://schemas.microsoft.com/office/drawing/2014/main" id="{497C438E-F3BE-7777-BFD8-93150A6A73B5}"/>
              </a:ext>
            </a:extLst>
          </p:cNvPr>
          <p:cNvSpPr/>
          <p:nvPr/>
        </p:nvSpPr>
        <p:spPr>
          <a:xfrm>
            <a:off x="381000" y="295573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" name="Google Shape;194;p24">
            <a:extLst>
              <a:ext uri="{FF2B5EF4-FFF2-40B4-BE49-F238E27FC236}">
                <a16:creationId xmlns:a16="http://schemas.microsoft.com/office/drawing/2014/main" id="{4F54C6D5-1FA1-A2B2-E0DA-1170FB06920C}"/>
              </a:ext>
            </a:extLst>
          </p:cNvPr>
          <p:cNvSpPr txBox="1"/>
          <p:nvPr/>
        </p:nvSpPr>
        <p:spPr>
          <a:xfrm>
            <a:off x="523800" y="3060679"/>
            <a:ext cx="23337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3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AUTOMATION</a:t>
            </a:r>
            <a:endParaRPr sz="13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>
              <a:spcBef>
                <a:spcPts val="600"/>
              </a:spcBef>
            </a:pPr>
            <a:r>
              <a:rPr lang="en-US" sz="1050" i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Allows fraudulent activity to occur faster and at a greater scale, 24/7.</a:t>
            </a:r>
          </a:p>
          <a:p>
            <a:pPr marL="0" lvl="0" indent="0" algn="l" rtl="0">
              <a:spcBef>
                <a:spcPts val="800"/>
              </a:spcBef>
              <a:spcAft>
                <a:spcPts val="0"/>
              </a:spcAft>
              <a:buNone/>
            </a:pPr>
            <a:endParaRPr sz="1050" b="0" i="1" dirty="0">
              <a:solidFill>
                <a:srgbClr val="FFFFFF"/>
              </a:solidFill>
              <a:latin typeface="Inter"/>
              <a:ea typeface="Inter"/>
              <a:cs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28810664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35A0652C-0D49-EBC7-B4BF-F485F1AC5E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10813C40-BAF3-3C41-AA99-94F779A9D8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6" name="Google Shape;167;p23">
            <a:extLst>
              <a:ext uri="{FF2B5EF4-FFF2-40B4-BE49-F238E27FC236}">
                <a16:creationId xmlns:a16="http://schemas.microsoft.com/office/drawing/2014/main" id="{B032F85F-7D78-79CD-1177-EF871954A6E8}"/>
              </a:ext>
            </a:extLst>
          </p:cNvPr>
          <p:cNvSpPr/>
          <p:nvPr/>
        </p:nvSpPr>
        <p:spPr>
          <a:xfrm>
            <a:off x="381000" y="1857375"/>
            <a:ext cx="3238500" cy="28500"/>
          </a:xfrm>
          <a:prstGeom prst="rect">
            <a:avLst/>
          </a:prstGeom>
          <a:solidFill>
            <a:srgbClr val="FBB74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859C3F2F-C608-E4CF-3D7D-ADF89588973E}"/>
              </a:ext>
            </a:extLst>
          </p:cNvPr>
          <p:cNvSpPr txBox="1"/>
          <p:nvPr/>
        </p:nvSpPr>
        <p:spPr>
          <a:xfrm>
            <a:off x="381000" y="428624"/>
            <a:ext cx="8555498" cy="12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WHAT DO WE TRUST?</a:t>
            </a:r>
          </a:p>
        </p:txBody>
      </p:sp>
      <p:sp>
        <p:nvSpPr>
          <p:cNvPr id="18" name="Google Shape;190;p24">
            <a:extLst>
              <a:ext uri="{FF2B5EF4-FFF2-40B4-BE49-F238E27FC236}">
                <a16:creationId xmlns:a16="http://schemas.microsoft.com/office/drawing/2014/main" id="{99C1BAEF-1564-48F7-DB70-EAF4B01017EF}"/>
              </a:ext>
            </a:extLst>
          </p:cNvPr>
          <p:cNvSpPr/>
          <p:nvPr/>
        </p:nvSpPr>
        <p:spPr>
          <a:xfrm>
            <a:off x="5667300" y="213038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574EF88-3F69-032A-CE3D-FE29C5E571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9962" y="550468"/>
            <a:ext cx="4370356" cy="42237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5728B0-62E2-3C49-427B-A280FB7FE828}"/>
              </a:ext>
            </a:extLst>
          </p:cNvPr>
          <p:cNvSpPr txBox="1"/>
          <p:nvPr/>
        </p:nvSpPr>
        <p:spPr>
          <a:xfrm>
            <a:off x="5171440" y="4577122"/>
            <a:ext cx="2194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" b="0" dirty="0">
                <a:solidFill>
                  <a:schemeClr val="bg2"/>
                </a:solidFill>
                <a:latin typeface="Inter"/>
                <a:ea typeface="Inter"/>
                <a:cs typeface="Inter"/>
                <a:sym typeface="Inter"/>
              </a:rPr>
              <a:t>Verisk Image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811557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CD1A6547-4B6F-59BC-53C9-B0429D8410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A897EAD7-89E6-2BB9-505C-6FFFA11AC6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1" y="428624"/>
            <a:ext cx="5278898" cy="4087966"/>
          </a:xfrm>
          <a:prstGeom prst="rect">
            <a:avLst/>
          </a:prstGeom>
        </p:spPr>
      </p:pic>
      <p:sp>
        <p:nvSpPr>
          <p:cNvPr id="26" name="Google Shape;167;p23">
            <a:extLst>
              <a:ext uri="{FF2B5EF4-FFF2-40B4-BE49-F238E27FC236}">
                <a16:creationId xmlns:a16="http://schemas.microsoft.com/office/drawing/2014/main" id="{2AE870E1-D045-BB63-1994-7C2ABAD47ECF}"/>
              </a:ext>
            </a:extLst>
          </p:cNvPr>
          <p:cNvSpPr/>
          <p:nvPr/>
        </p:nvSpPr>
        <p:spPr>
          <a:xfrm>
            <a:off x="381000" y="1857375"/>
            <a:ext cx="3238500" cy="28500"/>
          </a:xfrm>
          <a:prstGeom prst="rect">
            <a:avLst/>
          </a:prstGeom>
          <a:solidFill>
            <a:srgbClr val="FBB74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51774219-AB84-612E-A633-46C2643DB6AD}"/>
              </a:ext>
            </a:extLst>
          </p:cNvPr>
          <p:cNvSpPr txBox="1"/>
          <p:nvPr/>
        </p:nvSpPr>
        <p:spPr>
          <a:xfrm>
            <a:off x="381000" y="428624"/>
            <a:ext cx="8555498" cy="12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WHO DO WE TRUST?</a:t>
            </a:r>
          </a:p>
        </p:txBody>
      </p:sp>
      <p:sp>
        <p:nvSpPr>
          <p:cNvPr id="18" name="Google Shape;190;p24">
            <a:extLst>
              <a:ext uri="{FF2B5EF4-FFF2-40B4-BE49-F238E27FC236}">
                <a16:creationId xmlns:a16="http://schemas.microsoft.com/office/drawing/2014/main" id="{9058E77B-CE8C-D533-0E11-F1BCBFB02120}"/>
              </a:ext>
            </a:extLst>
          </p:cNvPr>
          <p:cNvSpPr/>
          <p:nvPr/>
        </p:nvSpPr>
        <p:spPr>
          <a:xfrm>
            <a:off x="5667300" y="213038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E0DC655-4982-50B1-F71D-0E91803A69C7}"/>
              </a:ext>
            </a:extLst>
          </p:cNvPr>
          <p:cNvSpPr txBox="1"/>
          <p:nvPr/>
        </p:nvSpPr>
        <p:spPr>
          <a:xfrm>
            <a:off x="5171440" y="4577122"/>
            <a:ext cx="2194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" b="0" dirty="0">
                <a:solidFill>
                  <a:schemeClr val="bg2"/>
                </a:solidFill>
                <a:latin typeface="Inter"/>
                <a:ea typeface="Inter"/>
                <a:cs typeface="Inter"/>
                <a:sym typeface="Inter"/>
              </a:rPr>
              <a:t>Verisk Image</a:t>
            </a:r>
            <a:endParaRPr lang="en-US" sz="800" dirty="0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14BCD120-9FE8-F614-FC6E-C1EBBB4D69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226" y="1147225"/>
            <a:ext cx="4887272" cy="3355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1450C0D-9C7A-1068-D532-0B333265316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77920" y="1503679"/>
            <a:ext cx="4140514" cy="2757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3633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A962EB67-4FA8-4151-ECD3-98ADF7C38D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B917962-A721-5B7E-8F06-0BB8A1B5EB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1" y="428624"/>
            <a:ext cx="5278898" cy="4087966"/>
          </a:xfrm>
          <a:prstGeom prst="rect">
            <a:avLst/>
          </a:prstGeom>
        </p:spPr>
      </p:pic>
      <p:sp>
        <p:nvSpPr>
          <p:cNvPr id="26" name="Google Shape;167;p23">
            <a:extLst>
              <a:ext uri="{FF2B5EF4-FFF2-40B4-BE49-F238E27FC236}">
                <a16:creationId xmlns:a16="http://schemas.microsoft.com/office/drawing/2014/main" id="{42B85757-06BD-476B-4865-58ABA4232E2B}"/>
              </a:ext>
            </a:extLst>
          </p:cNvPr>
          <p:cNvSpPr/>
          <p:nvPr/>
        </p:nvSpPr>
        <p:spPr>
          <a:xfrm>
            <a:off x="381000" y="1857375"/>
            <a:ext cx="3238500" cy="28500"/>
          </a:xfrm>
          <a:prstGeom prst="rect">
            <a:avLst/>
          </a:prstGeom>
          <a:solidFill>
            <a:srgbClr val="FBB74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2F96A3C0-8CD7-4B02-E081-F5ABBB38E5C8}"/>
              </a:ext>
            </a:extLst>
          </p:cNvPr>
          <p:cNvSpPr txBox="1"/>
          <p:nvPr/>
        </p:nvSpPr>
        <p:spPr>
          <a:xfrm>
            <a:off x="381000" y="428624"/>
            <a:ext cx="8555498" cy="12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WHO DO WE TRUST?</a:t>
            </a:r>
          </a:p>
        </p:txBody>
      </p:sp>
      <p:sp>
        <p:nvSpPr>
          <p:cNvPr id="18" name="Google Shape;190;p24">
            <a:extLst>
              <a:ext uri="{FF2B5EF4-FFF2-40B4-BE49-F238E27FC236}">
                <a16:creationId xmlns:a16="http://schemas.microsoft.com/office/drawing/2014/main" id="{7A76BF89-8AC8-D4D3-B8B2-57F08A9EFE88}"/>
              </a:ext>
            </a:extLst>
          </p:cNvPr>
          <p:cNvSpPr/>
          <p:nvPr/>
        </p:nvSpPr>
        <p:spPr>
          <a:xfrm>
            <a:off x="5667300" y="213038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BC9B30-E28D-ACFD-F622-E74DDCF8DACF}"/>
              </a:ext>
            </a:extLst>
          </p:cNvPr>
          <p:cNvSpPr txBox="1"/>
          <p:nvPr/>
        </p:nvSpPr>
        <p:spPr>
          <a:xfrm>
            <a:off x="5171440" y="4577122"/>
            <a:ext cx="2194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" b="0" dirty="0">
                <a:solidFill>
                  <a:schemeClr val="bg2"/>
                </a:solidFill>
                <a:latin typeface="Inter"/>
                <a:ea typeface="Inter"/>
                <a:cs typeface="Inter"/>
                <a:sym typeface="Inter"/>
              </a:rPr>
              <a:t>Verisk Image</a:t>
            </a:r>
            <a:endParaRPr lang="en-US" sz="800" dirty="0">
              <a:solidFill>
                <a:schemeClr val="bg2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62380B95-0E67-8324-7617-264221DCF46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9226" y="1147225"/>
            <a:ext cx="4887272" cy="335598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141154049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18E557-F372-B9D6-0831-C2C8CE29B4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F07178D8-630C-14E8-361E-31CBF390542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pic>
        <p:nvPicPr>
          <p:cNvPr id="23" name="Google Shape;336;p33">
            <a:extLst>
              <a:ext uri="{FF2B5EF4-FFF2-40B4-BE49-F238E27FC236}">
                <a16:creationId xmlns:a16="http://schemas.microsoft.com/office/drawing/2014/main" id="{42F6BC23-BF60-67AC-7786-D02EB0C1F54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572000" y="-1714500"/>
            <a:ext cx="5486400" cy="5172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337;p33" descr="A conceptual digital visualization of identity theft and synthetic fraud, showing fragmented digital personas, silhouettes with glowing circuit lines, dark blue background with gold accents, high-tech cybersecurity theme.">
            <a:extLst>
              <a:ext uri="{FF2B5EF4-FFF2-40B4-BE49-F238E27FC236}">
                <a16:creationId xmlns:a16="http://schemas.microsoft.com/office/drawing/2014/main" id="{BFD55AAF-0170-8E91-6847-7679CAEE2492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34000" y="571500"/>
            <a:ext cx="4000500" cy="4000500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25" name="Google Shape;338;p33">
            <a:extLst>
              <a:ext uri="{FF2B5EF4-FFF2-40B4-BE49-F238E27FC236}">
                <a16:creationId xmlns:a16="http://schemas.microsoft.com/office/drawing/2014/main" id="{F0216D24-8403-E09B-8C47-07557FF9055D}"/>
              </a:ext>
            </a:extLst>
          </p:cNvPr>
          <p:cNvGrpSpPr/>
          <p:nvPr/>
        </p:nvGrpSpPr>
        <p:grpSpPr>
          <a:xfrm>
            <a:off x="381000" y="603071"/>
            <a:ext cx="7620000" cy="758929"/>
            <a:chOff x="381000" y="603071"/>
            <a:chExt cx="7620000" cy="758929"/>
          </a:xfrm>
        </p:grpSpPr>
        <p:sp>
          <p:nvSpPr>
            <p:cNvPr id="26" name="Google Shape;339;p33">
              <a:extLst>
                <a:ext uri="{FF2B5EF4-FFF2-40B4-BE49-F238E27FC236}">
                  <a16:creationId xmlns:a16="http://schemas.microsoft.com/office/drawing/2014/main" id="{8F7C6323-CD2B-1C94-4FF9-719FD93C039A}"/>
                </a:ext>
              </a:extLst>
            </p:cNvPr>
            <p:cNvSpPr txBox="1"/>
            <p:nvPr/>
          </p:nvSpPr>
          <p:spPr>
            <a:xfrm>
              <a:off x="381000" y="603071"/>
              <a:ext cx="7620000" cy="428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FRAUD CAN MOVE THROUGH 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00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TRUSTED SYSTEMS</a:t>
              </a:r>
              <a:endParaRPr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  <p:sp>
          <p:nvSpPr>
            <p:cNvPr id="28" name="Google Shape;341;p33">
              <a:extLst>
                <a:ext uri="{FF2B5EF4-FFF2-40B4-BE49-F238E27FC236}">
                  <a16:creationId xmlns:a16="http://schemas.microsoft.com/office/drawing/2014/main" id="{667EA0C0-D777-4348-5378-97215952987A}"/>
                </a:ext>
              </a:extLst>
            </p:cNvPr>
            <p:cNvSpPr/>
            <p:nvPr/>
          </p:nvSpPr>
          <p:spPr>
            <a:xfrm>
              <a:off x="381000" y="1333500"/>
              <a:ext cx="3238500" cy="28500"/>
            </a:xfrm>
            <a:prstGeom prst="rect">
              <a:avLst/>
            </a:prstGeom>
            <a:solidFill>
              <a:srgbClr val="FBB740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</p:grpSp>
      <p:grpSp>
        <p:nvGrpSpPr>
          <p:cNvPr id="29" name="Google Shape;342;p33">
            <a:extLst>
              <a:ext uri="{FF2B5EF4-FFF2-40B4-BE49-F238E27FC236}">
                <a16:creationId xmlns:a16="http://schemas.microsoft.com/office/drawing/2014/main" id="{B51BB4A5-2966-22E7-1320-1AAD2100EC63}"/>
              </a:ext>
            </a:extLst>
          </p:cNvPr>
          <p:cNvGrpSpPr/>
          <p:nvPr/>
        </p:nvGrpSpPr>
        <p:grpSpPr>
          <a:xfrm>
            <a:off x="381000" y="1449431"/>
            <a:ext cx="4572000" cy="714300"/>
            <a:chOff x="0" y="0"/>
            <a:chExt cx="4572000" cy="714300"/>
          </a:xfrm>
        </p:grpSpPr>
        <p:sp>
          <p:nvSpPr>
            <p:cNvPr id="30" name="Google Shape;343;p33">
              <a:extLst>
                <a:ext uri="{FF2B5EF4-FFF2-40B4-BE49-F238E27FC236}">
                  <a16:creationId xmlns:a16="http://schemas.microsoft.com/office/drawing/2014/main" id="{5CACA92C-D16C-048B-29EC-3404C4092BE0}"/>
                </a:ext>
              </a:extLst>
            </p:cNvPr>
            <p:cNvSpPr/>
            <p:nvPr/>
          </p:nvSpPr>
          <p:spPr>
            <a:xfrm>
              <a:off x="0" y="0"/>
              <a:ext cx="4572000" cy="714300"/>
            </a:xfrm>
            <a:prstGeom prst="roundRect">
              <a:avLst>
                <a:gd name="adj" fmla="val 10666"/>
              </a:avLst>
            </a:prstGeom>
            <a:solidFill>
              <a:srgbClr val="FFFFFF">
                <a:alpha val="8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1" name="Google Shape;344;p33">
              <a:extLst>
                <a:ext uri="{FF2B5EF4-FFF2-40B4-BE49-F238E27FC236}">
                  <a16:creationId xmlns:a16="http://schemas.microsoft.com/office/drawing/2014/main" id="{CBE7A102-73B9-0159-9B18-2E78D58FBBA9}"/>
                </a:ext>
              </a:extLst>
            </p:cNvPr>
            <p:cNvSpPr txBox="1"/>
            <p:nvPr/>
          </p:nvSpPr>
          <p:spPr>
            <a:xfrm>
              <a:off x="142875" y="95250"/>
              <a:ext cx="4286400" cy="52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018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IDENTITY </a:t>
              </a:r>
              <a:endParaRPr sz="1018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3" b="0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Create or use a plausible identity or relationship.</a:t>
              </a:r>
              <a:endParaRPr sz="1203" b="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2" name="Google Shape;345;p33">
            <a:extLst>
              <a:ext uri="{FF2B5EF4-FFF2-40B4-BE49-F238E27FC236}">
                <a16:creationId xmlns:a16="http://schemas.microsoft.com/office/drawing/2014/main" id="{B67E4F55-6E87-BB71-ACA4-A1438B2BF4BB}"/>
              </a:ext>
            </a:extLst>
          </p:cNvPr>
          <p:cNvGrpSpPr/>
          <p:nvPr/>
        </p:nvGrpSpPr>
        <p:grpSpPr>
          <a:xfrm>
            <a:off x="381000" y="2259056"/>
            <a:ext cx="4572000" cy="714300"/>
            <a:chOff x="0" y="0"/>
            <a:chExt cx="4572000" cy="714300"/>
          </a:xfrm>
        </p:grpSpPr>
        <p:sp>
          <p:nvSpPr>
            <p:cNvPr id="33" name="Google Shape;346;p33">
              <a:extLst>
                <a:ext uri="{FF2B5EF4-FFF2-40B4-BE49-F238E27FC236}">
                  <a16:creationId xmlns:a16="http://schemas.microsoft.com/office/drawing/2014/main" id="{615BCEB9-0D34-6DD2-400A-07DF4FBFC47B}"/>
                </a:ext>
              </a:extLst>
            </p:cNvPr>
            <p:cNvSpPr/>
            <p:nvPr/>
          </p:nvSpPr>
          <p:spPr>
            <a:xfrm>
              <a:off x="0" y="0"/>
              <a:ext cx="4572000" cy="714300"/>
            </a:xfrm>
            <a:prstGeom prst="roundRect">
              <a:avLst>
                <a:gd name="adj" fmla="val 10666"/>
              </a:avLst>
            </a:prstGeom>
            <a:solidFill>
              <a:srgbClr val="FFFFFF">
                <a:alpha val="8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4" name="Google Shape;347;p33">
              <a:extLst>
                <a:ext uri="{FF2B5EF4-FFF2-40B4-BE49-F238E27FC236}">
                  <a16:creationId xmlns:a16="http://schemas.microsoft.com/office/drawing/2014/main" id="{14747A41-75B6-AF70-0ED5-4E6798033211}"/>
                </a:ext>
              </a:extLst>
            </p:cNvPr>
            <p:cNvSpPr txBox="1"/>
            <p:nvPr/>
          </p:nvSpPr>
          <p:spPr>
            <a:xfrm>
              <a:off x="142875" y="95250"/>
              <a:ext cx="4286400" cy="52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18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ACCESS</a:t>
              </a:r>
              <a:endParaRPr sz="1018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3" b="0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Create or compromise an account.</a:t>
              </a:r>
              <a:endParaRPr sz="1203" b="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5" name="Google Shape;348;p33">
            <a:extLst>
              <a:ext uri="{FF2B5EF4-FFF2-40B4-BE49-F238E27FC236}">
                <a16:creationId xmlns:a16="http://schemas.microsoft.com/office/drawing/2014/main" id="{913EB16D-47B8-07AC-BA58-F18BBD701782}"/>
              </a:ext>
            </a:extLst>
          </p:cNvPr>
          <p:cNvGrpSpPr/>
          <p:nvPr/>
        </p:nvGrpSpPr>
        <p:grpSpPr>
          <a:xfrm>
            <a:off x="381000" y="3068681"/>
            <a:ext cx="4572000" cy="714300"/>
            <a:chOff x="0" y="0"/>
            <a:chExt cx="4572000" cy="714300"/>
          </a:xfrm>
        </p:grpSpPr>
        <p:sp>
          <p:nvSpPr>
            <p:cNvPr id="36" name="Google Shape;349;p33">
              <a:extLst>
                <a:ext uri="{FF2B5EF4-FFF2-40B4-BE49-F238E27FC236}">
                  <a16:creationId xmlns:a16="http://schemas.microsoft.com/office/drawing/2014/main" id="{92DFE9D5-280F-9269-05B1-AA1E751AFC89}"/>
                </a:ext>
              </a:extLst>
            </p:cNvPr>
            <p:cNvSpPr/>
            <p:nvPr/>
          </p:nvSpPr>
          <p:spPr>
            <a:xfrm>
              <a:off x="0" y="0"/>
              <a:ext cx="4572000" cy="714300"/>
            </a:xfrm>
            <a:prstGeom prst="roundRect">
              <a:avLst>
                <a:gd name="adj" fmla="val 10666"/>
              </a:avLst>
            </a:prstGeom>
            <a:solidFill>
              <a:srgbClr val="FFFFFF">
                <a:alpha val="8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37" name="Google Shape;350;p33">
              <a:extLst>
                <a:ext uri="{FF2B5EF4-FFF2-40B4-BE49-F238E27FC236}">
                  <a16:creationId xmlns:a16="http://schemas.microsoft.com/office/drawing/2014/main" id="{49F3EF9D-074B-E06A-B418-1DB34FEF1FF8}"/>
                </a:ext>
              </a:extLst>
            </p:cNvPr>
            <p:cNvSpPr txBox="1"/>
            <p:nvPr/>
          </p:nvSpPr>
          <p:spPr>
            <a:xfrm>
              <a:off x="142874" y="95250"/>
              <a:ext cx="4429125" cy="52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18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ACTIVITY</a:t>
              </a:r>
              <a:endParaRPr sz="1018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3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Initiate transaction with stolen or believable data to test. </a:t>
              </a:r>
              <a:endParaRPr sz="1203" b="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38" name="Google Shape;351;p33">
            <a:extLst>
              <a:ext uri="{FF2B5EF4-FFF2-40B4-BE49-F238E27FC236}">
                <a16:creationId xmlns:a16="http://schemas.microsoft.com/office/drawing/2014/main" id="{9438CC18-9301-61EA-6AD1-C06B1B677A54}"/>
              </a:ext>
            </a:extLst>
          </p:cNvPr>
          <p:cNvGrpSpPr/>
          <p:nvPr/>
        </p:nvGrpSpPr>
        <p:grpSpPr>
          <a:xfrm>
            <a:off x="381000" y="3878306"/>
            <a:ext cx="4572000" cy="714300"/>
            <a:chOff x="0" y="0"/>
            <a:chExt cx="4572000" cy="714300"/>
          </a:xfrm>
        </p:grpSpPr>
        <p:sp>
          <p:nvSpPr>
            <p:cNvPr id="39" name="Google Shape;352;p33">
              <a:extLst>
                <a:ext uri="{FF2B5EF4-FFF2-40B4-BE49-F238E27FC236}">
                  <a16:creationId xmlns:a16="http://schemas.microsoft.com/office/drawing/2014/main" id="{B2C6471E-77C8-73CF-F94F-3F7709A95A39}"/>
                </a:ext>
              </a:extLst>
            </p:cNvPr>
            <p:cNvSpPr/>
            <p:nvPr/>
          </p:nvSpPr>
          <p:spPr>
            <a:xfrm>
              <a:off x="0" y="0"/>
              <a:ext cx="4572000" cy="714300"/>
            </a:xfrm>
            <a:prstGeom prst="roundRect">
              <a:avLst>
                <a:gd name="adj" fmla="val 10666"/>
              </a:avLst>
            </a:prstGeom>
            <a:solidFill>
              <a:srgbClr val="FFFFFF">
                <a:alpha val="8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40" name="Google Shape;353;p33">
              <a:extLst>
                <a:ext uri="{FF2B5EF4-FFF2-40B4-BE49-F238E27FC236}">
                  <a16:creationId xmlns:a16="http://schemas.microsoft.com/office/drawing/2014/main" id="{1869D251-E73F-3C33-59A8-295C2F0A33FF}"/>
                </a:ext>
              </a:extLst>
            </p:cNvPr>
            <p:cNvSpPr txBox="1"/>
            <p:nvPr/>
          </p:nvSpPr>
          <p:spPr>
            <a:xfrm>
              <a:off x="142875" y="95250"/>
              <a:ext cx="4286400" cy="523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018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AMPLIFICATION</a:t>
              </a:r>
              <a:endParaRPr sz="1018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203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If successful, u</a:t>
              </a:r>
              <a:r>
                <a:rPr lang="en" sz="1203" b="0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se automation or AI to increase activity.</a:t>
              </a:r>
              <a:endParaRPr sz="1203" b="0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7715001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00D8C1B-D8D5-949E-8C23-34A315BB5A1C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20F954-ED50-502A-5286-3BC65479422F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What would make you question whether a digital interaction is legitimate?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50C6E7D-538E-EAD3-D077-39B90229C11A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4365024"/>
            <a:ext cx="9144000" cy="778476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66" tIns="194619" rIns="1389666" bIns="152915" rtlCol="0" anchor="ctr">
            <a:normAutofit fontScale="62500" lnSpcReduction="2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4D31E3D7-183A-B696-F75A-7F6E2EDDC9F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1B17BD66-678A-29E0-6DD9-9D2C91E1C650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83075C59-0DD0-8DB4-81E8-4E16BEF4C2C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289686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36"/>
          <p:cNvSpPr txBox="1">
            <a:spLocks noGrp="1"/>
          </p:cNvSpPr>
          <p:nvPr>
            <p:ph type="title"/>
          </p:nvPr>
        </p:nvSpPr>
        <p:spPr>
          <a:xfrm>
            <a:off x="301825" y="1736075"/>
            <a:ext cx="5050500" cy="12006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What this means for consumer complaints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11706561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20ED0D97-4A49-AE1D-BBBB-0CFAEFBF36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DB34047-B1D9-687D-BCB3-4F88A7C07C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1" y="428624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1F82EDAD-E8AD-DE0C-ECC1-3C78D6B825F0}"/>
              </a:ext>
            </a:extLst>
          </p:cNvPr>
          <p:cNvSpPr txBox="1"/>
          <p:nvPr/>
        </p:nvSpPr>
        <p:spPr>
          <a:xfrm>
            <a:off x="381000" y="119444"/>
            <a:ext cx="8555498" cy="12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KYC  </a:t>
            </a:r>
          </a:p>
          <a:p>
            <a:pPr lvl="0"/>
            <a:endParaRPr lang="en-US" sz="28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Google Shape;190;p24">
            <a:extLst>
              <a:ext uri="{FF2B5EF4-FFF2-40B4-BE49-F238E27FC236}">
                <a16:creationId xmlns:a16="http://schemas.microsoft.com/office/drawing/2014/main" id="{566BD493-82C7-6AB1-9CC9-1989CFDBE49C}"/>
              </a:ext>
            </a:extLst>
          </p:cNvPr>
          <p:cNvSpPr/>
          <p:nvPr/>
        </p:nvSpPr>
        <p:spPr>
          <a:xfrm>
            <a:off x="5667300" y="213038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640EDCA-7618-CFF9-8182-BC0C202D2517}"/>
              </a:ext>
            </a:extLst>
          </p:cNvPr>
          <p:cNvSpPr txBox="1"/>
          <p:nvPr/>
        </p:nvSpPr>
        <p:spPr>
          <a:xfrm>
            <a:off x="5171440" y="4577122"/>
            <a:ext cx="2194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" b="0" dirty="0">
                <a:solidFill>
                  <a:schemeClr val="bg2"/>
                </a:solidFill>
                <a:latin typeface="Inter"/>
                <a:ea typeface="Inter"/>
                <a:cs typeface="Inter"/>
                <a:sym typeface="Inter"/>
              </a:rPr>
              <a:t>Verisk Image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3" name="Google Shape;166;p23">
            <a:extLst>
              <a:ext uri="{FF2B5EF4-FFF2-40B4-BE49-F238E27FC236}">
                <a16:creationId xmlns:a16="http://schemas.microsoft.com/office/drawing/2014/main" id="{1375FA04-0512-013E-B958-B0DC2DADE7F9}"/>
              </a:ext>
            </a:extLst>
          </p:cNvPr>
          <p:cNvSpPr txBox="1"/>
          <p:nvPr/>
        </p:nvSpPr>
        <p:spPr>
          <a:xfrm>
            <a:off x="381000" y="952500"/>
            <a:ext cx="796616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endParaRPr sz="1800" b="1" dirty="0">
              <a:solidFill>
                <a:srgbClr val="FFFFFF"/>
              </a:solidFill>
              <a:latin typeface="Inter"/>
              <a:ea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140108707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CDC73B7C-C5B4-7CE8-FA46-785365E64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8DD8D78F-3C19-9B8B-7837-BFF9C51C28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1" y="428624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5ED3A407-24A6-26AE-A6CA-037BD0D1B440}"/>
              </a:ext>
            </a:extLst>
          </p:cNvPr>
          <p:cNvSpPr txBox="1"/>
          <p:nvPr/>
        </p:nvSpPr>
        <p:spPr>
          <a:xfrm>
            <a:off x="381000" y="119444"/>
            <a:ext cx="8555498" cy="12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KYC = </a:t>
            </a:r>
            <a:r>
              <a:rPr lang="en-US" sz="24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Know Your </a:t>
            </a:r>
            <a:r>
              <a:rPr lang="en-US" sz="2400" b="1" dirty="0">
                <a:solidFill>
                  <a:srgbClr val="FBB740"/>
                </a:solidFill>
                <a:latin typeface="Inter"/>
                <a:ea typeface="Inter"/>
                <a:sym typeface="Inter"/>
              </a:rPr>
              <a:t>Customer</a:t>
            </a:r>
            <a:endParaRPr lang="en-US" sz="24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/>
            <a:endParaRPr lang="en-US" sz="28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8" name="Google Shape;190;p24">
            <a:extLst>
              <a:ext uri="{FF2B5EF4-FFF2-40B4-BE49-F238E27FC236}">
                <a16:creationId xmlns:a16="http://schemas.microsoft.com/office/drawing/2014/main" id="{C02393D9-00D2-3950-92A8-D871339D3451}"/>
              </a:ext>
            </a:extLst>
          </p:cNvPr>
          <p:cNvSpPr/>
          <p:nvPr/>
        </p:nvSpPr>
        <p:spPr>
          <a:xfrm>
            <a:off x="5667300" y="213038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1EC63F-AFAA-8051-56C2-B13688D41074}"/>
              </a:ext>
            </a:extLst>
          </p:cNvPr>
          <p:cNvSpPr txBox="1"/>
          <p:nvPr/>
        </p:nvSpPr>
        <p:spPr>
          <a:xfrm>
            <a:off x="5171440" y="4577122"/>
            <a:ext cx="2194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" b="0" dirty="0">
                <a:solidFill>
                  <a:schemeClr val="bg2"/>
                </a:solidFill>
                <a:latin typeface="Inter"/>
                <a:ea typeface="Inter"/>
                <a:cs typeface="Inter"/>
                <a:sym typeface="Inter"/>
              </a:rPr>
              <a:t>Verisk Image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3" name="Google Shape;166;p23">
            <a:extLst>
              <a:ext uri="{FF2B5EF4-FFF2-40B4-BE49-F238E27FC236}">
                <a16:creationId xmlns:a16="http://schemas.microsoft.com/office/drawing/2014/main" id="{F78DAD2F-8EF5-3AD8-F06B-8DA85CC3EA63}"/>
              </a:ext>
            </a:extLst>
          </p:cNvPr>
          <p:cNvSpPr txBox="1"/>
          <p:nvPr/>
        </p:nvSpPr>
        <p:spPr>
          <a:xfrm>
            <a:off x="381000" y="952500"/>
            <a:ext cx="796616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endParaRPr sz="1800" b="1" dirty="0">
              <a:solidFill>
                <a:srgbClr val="FFFFFF"/>
              </a:solidFill>
              <a:latin typeface="Inter"/>
              <a:ea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96361816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4F42973C-6E24-0D90-4D75-06D3833A9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F0D7631C-8D56-48AA-39B2-BB404C23EB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1" y="428624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D6A54961-096C-68F1-D115-66F964186D16}"/>
              </a:ext>
            </a:extLst>
          </p:cNvPr>
          <p:cNvSpPr txBox="1"/>
          <p:nvPr/>
        </p:nvSpPr>
        <p:spPr>
          <a:xfrm>
            <a:off x="381000" y="-119092"/>
            <a:ext cx="8555498" cy="12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KYC = </a:t>
            </a:r>
            <a:r>
              <a:rPr lang="en-US" sz="24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Know Your </a:t>
            </a:r>
            <a:r>
              <a:rPr lang="en-US" sz="2400" b="1" strike="sngStrike" dirty="0">
                <a:solidFill>
                  <a:schemeClr val="bg1">
                    <a:lumMod val="65000"/>
                  </a:schemeClr>
                </a:solidFill>
                <a:latin typeface="Inter"/>
                <a:ea typeface="Inter"/>
                <a:cs typeface="Inter"/>
                <a:sym typeface="Inter"/>
              </a:rPr>
              <a:t>Customer</a:t>
            </a:r>
            <a:r>
              <a:rPr lang="en-US" sz="24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 Consumer</a:t>
            </a:r>
          </a:p>
        </p:txBody>
      </p:sp>
      <p:sp>
        <p:nvSpPr>
          <p:cNvPr id="18" name="Google Shape;190;p24">
            <a:extLst>
              <a:ext uri="{FF2B5EF4-FFF2-40B4-BE49-F238E27FC236}">
                <a16:creationId xmlns:a16="http://schemas.microsoft.com/office/drawing/2014/main" id="{E6ACAFAF-DEE1-E253-6E61-D990978934C1}"/>
              </a:ext>
            </a:extLst>
          </p:cNvPr>
          <p:cNvSpPr/>
          <p:nvPr/>
        </p:nvSpPr>
        <p:spPr>
          <a:xfrm>
            <a:off x="5667300" y="213038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9876188-7ABB-A79F-003E-D83FEBBF664F}"/>
              </a:ext>
            </a:extLst>
          </p:cNvPr>
          <p:cNvSpPr txBox="1"/>
          <p:nvPr/>
        </p:nvSpPr>
        <p:spPr>
          <a:xfrm>
            <a:off x="5171440" y="4577122"/>
            <a:ext cx="2194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" b="0" dirty="0">
                <a:solidFill>
                  <a:schemeClr val="bg2"/>
                </a:solidFill>
                <a:latin typeface="Inter"/>
                <a:ea typeface="Inter"/>
                <a:cs typeface="Inter"/>
                <a:sym typeface="Inter"/>
              </a:rPr>
              <a:t>Verisk Image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3349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3800490C-77FA-A9F6-4D97-D69CF5F485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09FD1500-57FD-35B1-5C58-A8CF8BA729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1" y="428624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5E41734E-C100-9C89-2BB8-7A30A2051283}"/>
              </a:ext>
            </a:extLst>
          </p:cNvPr>
          <p:cNvSpPr txBox="1"/>
          <p:nvPr/>
        </p:nvSpPr>
        <p:spPr>
          <a:xfrm>
            <a:off x="381000" y="-119092"/>
            <a:ext cx="8555498" cy="12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KYC = </a:t>
            </a:r>
            <a:r>
              <a:rPr lang="en-US" sz="24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Know Your </a:t>
            </a:r>
            <a:r>
              <a:rPr lang="en-US" sz="2400" b="1" strike="sngStrike" dirty="0">
                <a:solidFill>
                  <a:schemeClr val="bg1">
                    <a:lumMod val="65000"/>
                  </a:schemeClr>
                </a:solidFill>
                <a:latin typeface="Inter"/>
                <a:ea typeface="Inter"/>
                <a:cs typeface="Inter"/>
                <a:sym typeface="Inter"/>
              </a:rPr>
              <a:t>Customer</a:t>
            </a:r>
            <a:r>
              <a:rPr lang="en-US" sz="24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 Consumer, Complainant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CE8BFB9-5EB2-4814-6C8B-7703944CB071}"/>
              </a:ext>
            </a:extLst>
          </p:cNvPr>
          <p:cNvSpPr txBox="1"/>
          <p:nvPr/>
        </p:nvSpPr>
        <p:spPr>
          <a:xfrm>
            <a:off x="5171440" y="4577122"/>
            <a:ext cx="2194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" b="0" dirty="0">
                <a:solidFill>
                  <a:schemeClr val="bg2"/>
                </a:solidFill>
                <a:latin typeface="Inter"/>
                <a:ea typeface="Inter"/>
                <a:cs typeface="Inter"/>
                <a:sym typeface="Inter"/>
              </a:rPr>
              <a:t>Verisk Image</a:t>
            </a:r>
            <a:endParaRPr lang="en-US" sz="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4458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6">
          <a:extLst>
            <a:ext uri="{FF2B5EF4-FFF2-40B4-BE49-F238E27FC236}">
              <a16:creationId xmlns:a16="http://schemas.microsoft.com/office/drawing/2014/main" id="{5CCBB2B2-C9DF-C7C4-AD4D-32014BCD2C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>
            <a:extLst>
              <a:ext uri="{FF2B5EF4-FFF2-40B4-BE49-F238E27FC236}">
                <a16:creationId xmlns:a16="http://schemas.microsoft.com/office/drawing/2014/main" id="{2F3D36C0-D11B-B5C3-BF7C-50C889942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71" y="428624"/>
            <a:ext cx="5278898" cy="4087966"/>
          </a:xfrm>
          <a:prstGeom prst="rect">
            <a:avLst/>
          </a:prstGeom>
        </p:spPr>
      </p:pic>
      <p:sp>
        <p:nvSpPr>
          <p:cNvPr id="26" name="Google Shape;167;p23">
            <a:extLst>
              <a:ext uri="{FF2B5EF4-FFF2-40B4-BE49-F238E27FC236}">
                <a16:creationId xmlns:a16="http://schemas.microsoft.com/office/drawing/2014/main" id="{784BC8E8-3094-56CB-E271-2D7C38783DBA}"/>
              </a:ext>
            </a:extLst>
          </p:cNvPr>
          <p:cNvSpPr/>
          <p:nvPr/>
        </p:nvSpPr>
        <p:spPr>
          <a:xfrm>
            <a:off x="381000" y="1857375"/>
            <a:ext cx="3238500" cy="28500"/>
          </a:xfrm>
          <a:prstGeom prst="rect">
            <a:avLst/>
          </a:prstGeom>
          <a:solidFill>
            <a:srgbClr val="FBB74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1E7A1EB9-1A2A-1010-08F9-0C4865C9C88D}"/>
              </a:ext>
            </a:extLst>
          </p:cNvPr>
          <p:cNvSpPr txBox="1"/>
          <p:nvPr/>
        </p:nvSpPr>
        <p:spPr>
          <a:xfrm>
            <a:off x="381000" y="-119092"/>
            <a:ext cx="8555498" cy="12540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KYC = </a:t>
            </a:r>
            <a:r>
              <a:rPr lang="en-US" sz="24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Know Your </a:t>
            </a:r>
            <a:r>
              <a:rPr lang="en-US" sz="2400" b="1" strike="sngStrike" dirty="0">
                <a:solidFill>
                  <a:schemeClr val="bg1">
                    <a:lumMod val="65000"/>
                  </a:schemeClr>
                </a:solidFill>
                <a:latin typeface="Inter"/>
                <a:ea typeface="Inter"/>
                <a:cs typeface="Inter"/>
                <a:sym typeface="Inter"/>
              </a:rPr>
              <a:t>Customer</a:t>
            </a:r>
            <a:r>
              <a:rPr lang="en-US" sz="24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 Consumer, Complainant</a:t>
            </a:r>
          </a:p>
        </p:txBody>
      </p:sp>
      <p:sp>
        <p:nvSpPr>
          <p:cNvPr id="18" name="Google Shape;190;p24">
            <a:extLst>
              <a:ext uri="{FF2B5EF4-FFF2-40B4-BE49-F238E27FC236}">
                <a16:creationId xmlns:a16="http://schemas.microsoft.com/office/drawing/2014/main" id="{DB0B0AB3-7A16-88B3-D0B7-B5272865485D}"/>
              </a:ext>
            </a:extLst>
          </p:cNvPr>
          <p:cNvSpPr/>
          <p:nvPr/>
        </p:nvSpPr>
        <p:spPr>
          <a:xfrm>
            <a:off x="5667300" y="2130383"/>
            <a:ext cx="2476500" cy="882733"/>
          </a:xfrm>
          <a:prstGeom prst="roundRect">
            <a:avLst>
              <a:gd name="adj" fmla="val 6153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8135353-19E1-BDA2-EF0E-36B813D85C70}"/>
              </a:ext>
            </a:extLst>
          </p:cNvPr>
          <p:cNvSpPr txBox="1"/>
          <p:nvPr/>
        </p:nvSpPr>
        <p:spPr>
          <a:xfrm>
            <a:off x="5171440" y="4577122"/>
            <a:ext cx="2194560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" sz="800" b="0" dirty="0">
                <a:solidFill>
                  <a:schemeClr val="bg2"/>
                </a:solidFill>
                <a:latin typeface="Inter"/>
                <a:ea typeface="Inter"/>
                <a:cs typeface="Inter"/>
                <a:sym typeface="Inter"/>
              </a:rPr>
              <a:t>Verisk Image</a:t>
            </a:r>
            <a:endParaRPr lang="en-US" sz="800" dirty="0">
              <a:solidFill>
                <a:schemeClr val="bg2"/>
              </a:solidFill>
            </a:endParaRPr>
          </a:p>
        </p:txBody>
      </p:sp>
      <p:sp>
        <p:nvSpPr>
          <p:cNvPr id="3" name="Google Shape;166;p23">
            <a:extLst>
              <a:ext uri="{FF2B5EF4-FFF2-40B4-BE49-F238E27FC236}">
                <a16:creationId xmlns:a16="http://schemas.microsoft.com/office/drawing/2014/main" id="{610905A2-7DF0-31AD-E481-C01153DC8A0A}"/>
              </a:ext>
            </a:extLst>
          </p:cNvPr>
          <p:cNvSpPr txBox="1"/>
          <p:nvPr/>
        </p:nvSpPr>
        <p:spPr>
          <a:xfrm>
            <a:off x="381000" y="952500"/>
            <a:ext cx="7966166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1800" b="1" dirty="0">
                <a:solidFill>
                  <a:srgbClr val="FFFFFF"/>
                </a:solidFill>
                <a:latin typeface="Inter"/>
                <a:ea typeface="Inter"/>
              </a:rPr>
              <a:t>Trust starts with knowing who you're dealing with.</a:t>
            </a:r>
            <a:endParaRPr sz="1800" b="1" dirty="0">
              <a:solidFill>
                <a:srgbClr val="FFFFFF"/>
              </a:solidFill>
              <a:latin typeface="Inter"/>
              <a:ea typeface="Inter"/>
              <a:sym typeface="Inter"/>
            </a:endParaRPr>
          </a:p>
        </p:txBody>
      </p:sp>
      <p:grpSp>
        <p:nvGrpSpPr>
          <p:cNvPr id="4" name="Google Shape;168;p23">
            <a:extLst>
              <a:ext uri="{FF2B5EF4-FFF2-40B4-BE49-F238E27FC236}">
                <a16:creationId xmlns:a16="http://schemas.microsoft.com/office/drawing/2014/main" id="{CD55C76C-CE90-377A-3918-39007553D0B4}"/>
              </a:ext>
            </a:extLst>
          </p:cNvPr>
          <p:cNvGrpSpPr/>
          <p:nvPr/>
        </p:nvGrpSpPr>
        <p:grpSpPr>
          <a:xfrm>
            <a:off x="381000" y="2157300"/>
            <a:ext cx="2476500" cy="1047900"/>
            <a:chOff x="381000" y="2286000"/>
            <a:chExt cx="2476500" cy="1047900"/>
          </a:xfrm>
        </p:grpSpPr>
        <p:sp>
          <p:nvSpPr>
            <p:cNvPr id="5" name="Google Shape;169;p23">
              <a:extLst>
                <a:ext uri="{FF2B5EF4-FFF2-40B4-BE49-F238E27FC236}">
                  <a16:creationId xmlns:a16="http://schemas.microsoft.com/office/drawing/2014/main" id="{AE818313-92C4-E075-1AF1-EDDB7FD90B8A}"/>
                </a:ext>
              </a:extLst>
            </p:cNvPr>
            <p:cNvSpPr/>
            <p:nvPr/>
          </p:nvSpPr>
          <p:spPr>
            <a:xfrm>
              <a:off x="381000" y="2286000"/>
              <a:ext cx="2476500" cy="1047900"/>
            </a:xfrm>
            <a:prstGeom prst="roundRect">
              <a:avLst>
                <a:gd name="adj" fmla="val 7272"/>
              </a:avLst>
            </a:prstGeom>
            <a:solidFill>
              <a:srgbClr val="FFFFFF">
                <a:alpha val="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7" name="Google Shape;170;p23">
              <a:extLst>
                <a:ext uri="{FF2B5EF4-FFF2-40B4-BE49-F238E27FC236}">
                  <a16:creationId xmlns:a16="http://schemas.microsoft.com/office/drawing/2014/main" id="{E34F42A8-3667-924F-674E-66A84133AF7A}"/>
                </a:ext>
              </a:extLst>
            </p:cNvPr>
            <p:cNvSpPr txBox="1"/>
            <p:nvPr/>
          </p:nvSpPr>
          <p:spPr>
            <a:xfrm>
              <a:off x="523875" y="2381250"/>
              <a:ext cx="21909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5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WHO IS THIS PERSON?</a:t>
              </a:r>
              <a:endParaRPr sz="1105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endParaRPr lang="en-US" sz="400" i="1" dirty="0">
                <a:solidFill>
                  <a:srgbClr val="FFFFFF"/>
                </a:solidFill>
                <a:latin typeface="Inter"/>
                <a:ea typeface="Inter"/>
              </a:endParaRPr>
            </a:p>
            <a:p>
              <a:r>
                <a:rPr lang="en-US" sz="935" i="1" dirty="0">
                  <a:solidFill>
                    <a:srgbClr val="FFFFFF"/>
                  </a:solidFill>
                  <a:latin typeface="Inter"/>
                  <a:ea typeface="Inter"/>
                </a:rPr>
                <a:t>Establish the identity behind the interaction.</a:t>
              </a:r>
            </a:p>
          </p:txBody>
        </p:sp>
      </p:grpSp>
      <p:sp>
        <p:nvSpPr>
          <p:cNvPr id="8" name="Google Shape;172;p23">
            <a:extLst>
              <a:ext uri="{FF2B5EF4-FFF2-40B4-BE49-F238E27FC236}">
                <a16:creationId xmlns:a16="http://schemas.microsoft.com/office/drawing/2014/main" id="{4BD6C3C9-B351-6B73-B8A4-3ED2ADCC6055}"/>
              </a:ext>
            </a:extLst>
          </p:cNvPr>
          <p:cNvSpPr/>
          <p:nvPr/>
        </p:nvSpPr>
        <p:spPr>
          <a:xfrm>
            <a:off x="3048000" y="2157300"/>
            <a:ext cx="2476500" cy="1047900"/>
          </a:xfrm>
          <a:prstGeom prst="roundRect">
            <a:avLst>
              <a:gd name="adj" fmla="val 7272"/>
            </a:avLst>
          </a:prstGeom>
          <a:solidFill>
            <a:srgbClr val="FFFFFF">
              <a:alpha val="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0" name="Google Shape;174;p23">
            <a:extLst>
              <a:ext uri="{FF2B5EF4-FFF2-40B4-BE49-F238E27FC236}">
                <a16:creationId xmlns:a16="http://schemas.microsoft.com/office/drawing/2014/main" id="{D1A9D4A8-6BFE-B663-B714-A01A8465391C}"/>
              </a:ext>
            </a:extLst>
          </p:cNvPr>
          <p:cNvGrpSpPr/>
          <p:nvPr/>
        </p:nvGrpSpPr>
        <p:grpSpPr>
          <a:xfrm>
            <a:off x="381000" y="3388463"/>
            <a:ext cx="2476500" cy="1047900"/>
            <a:chOff x="381000" y="3476625"/>
            <a:chExt cx="2476500" cy="1047900"/>
          </a:xfrm>
        </p:grpSpPr>
        <p:sp>
          <p:nvSpPr>
            <p:cNvPr id="11" name="Google Shape;175;p23">
              <a:extLst>
                <a:ext uri="{FF2B5EF4-FFF2-40B4-BE49-F238E27FC236}">
                  <a16:creationId xmlns:a16="http://schemas.microsoft.com/office/drawing/2014/main" id="{96B4EAFF-CDB7-E217-4586-86086FEFA3CE}"/>
                </a:ext>
              </a:extLst>
            </p:cNvPr>
            <p:cNvSpPr/>
            <p:nvPr/>
          </p:nvSpPr>
          <p:spPr>
            <a:xfrm>
              <a:off x="381000" y="3476625"/>
              <a:ext cx="2476500" cy="1047900"/>
            </a:xfrm>
            <a:prstGeom prst="roundRect">
              <a:avLst>
                <a:gd name="adj" fmla="val 7272"/>
              </a:avLst>
            </a:prstGeom>
            <a:solidFill>
              <a:srgbClr val="FFFFFF">
                <a:alpha val="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" name="Google Shape;176;p23">
              <a:extLst>
                <a:ext uri="{FF2B5EF4-FFF2-40B4-BE49-F238E27FC236}">
                  <a16:creationId xmlns:a16="http://schemas.microsoft.com/office/drawing/2014/main" id="{C8BF5757-10F3-426A-951E-F7A350A3DE96}"/>
                </a:ext>
              </a:extLst>
            </p:cNvPr>
            <p:cNvSpPr txBox="1"/>
            <p:nvPr/>
          </p:nvSpPr>
          <p:spPr>
            <a:xfrm>
              <a:off x="523874" y="3571875"/>
              <a:ext cx="2333625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5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WHAT IS THEIR RELATIONSHIP?</a:t>
              </a:r>
              <a:endParaRPr sz="1105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lvl="0">
                <a:spcBef>
                  <a:spcPts val="600"/>
                </a:spcBef>
              </a:pPr>
              <a:r>
                <a:rPr lang="en-US" sz="935" i="1" dirty="0">
                  <a:solidFill>
                    <a:srgbClr val="FFFFFF"/>
                  </a:solidFill>
                  <a:latin typeface="Inter"/>
                  <a:ea typeface="Inter"/>
                </a:rPr>
                <a:t>Understand why they are submitting the complaint.</a:t>
              </a:r>
              <a:endParaRPr sz="935" i="1" dirty="0">
                <a:solidFill>
                  <a:srgbClr val="FFFFFF"/>
                </a:solidFill>
                <a:latin typeface="Inter"/>
                <a:ea typeface="Inter"/>
                <a:sym typeface="Inter"/>
              </a:endParaRPr>
            </a:p>
          </p:txBody>
        </p:sp>
      </p:grpSp>
      <p:grpSp>
        <p:nvGrpSpPr>
          <p:cNvPr id="13" name="Google Shape;177;p23">
            <a:extLst>
              <a:ext uri="{FF2B5EF4-FFF2-40B4-BE49-F238E27FC236}">
                <a16:creationId xmlns:a16="http://schemas.microsoft.com/office/drawing/2014/main" id="{4B3F1435-3620-0D4E-E4B4-2735B0FF1292}"/>
              </a:ext>
            </a:extLst>
          </p:cNvPr>
          <p:cNvGrpSpPr/>
          <p:nvPr/>
        </p:nvGrpSpPr>
        <p:grpSpPr>
          <a:xfrm>
            <a:off x="3048000" y="3388475"/>
            <a:ext cx="2476500" cy="1047900"/>
            <a:chOff x="3048000" y="3476625"/>
            <a:chExt cx="2476500" cy="1047900"/>
          </a:xfrm>
        </p:grpSpPr>
        <p:sp>
          <p:nvSpPr>
            <p:cNvPr id="14" name="Google Shape;178;p23">
              <a:extLst>
                <a:ext uri="{FF2B5EF4-FFF2-40B4-BE49-F238E27FC236}">
                  <a16:creationId xmlns:a16="http://schemas.microsoft.com/office/drawing/2014/main" id="{0313290F-DD95-E2D9-A90A-90BEE7FE7E57}"/>
                </a:ext>
              </a:extLst>
            </p:cNvPr>
            <p:cNvSpPr/>
            <p:nvPr/>
          </p:nvSpPr>
          <p:spPr>
            <a:xfrm>
              <a:off x="3048000" y="3476625"/>
              <a:ext cx="2476500" cy="1047900"/>
            </a:xfrm>
            <a:prstGeom prst="roundRect">
              <a:avLst>
                <a:gd name="adj" fmla="val 7272"/>
              </a:avLst>
            </a:prstGeom>
            <a:solidFill>
              <a:srgbClr val="FFFFFF">
                <a:alpha val="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" name="Google Shape;179;p23">
              <a:extLst>
                <a:ext uri="{FF2B5EF4-FFF2-40B4-BE49-F238E27FC236}">
                  <a16:creationId xmlns:a16="http://schemas.microsoft.com/office/drawing/2014/main" id="{A918D5EB-0D8C-E031-3885-124D6313AE47}"/>
                </a:ext>
              </a:extLst>
            </p:cNvPr>
            <p:cNvSpPr txBox="1"/>
            <p:nvPr/>
          </p:nvSpPr>
          <p:spPr>
            <a:xfrm>
              <a:off x="3190875" y="3571875"/>
              <a:ext cx="21909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05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DOES IT MAKE SENSE?</a:t>
              </a:r>
              <a:endParaRPr sz="1105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lvl="0">
                <a:spcBef>
                  <a:spcPts val="600"/>
                </a:spcBef>
              </a:pPr>
              <a:r>
                <a:rPr lang="en-US" sz="935" i="1" dirty="0">
                  <a:solidFill>
                    <a:srgbClr val="FFFFFF"/>
                  </a:solidFill>
                  <a:latin typeface="Inter"/>
                  <a:ea typeface="Inter"/>
                </a:rPr>
                <a:t>Look for inconsistencies, anomalies or connections.</a:t>
              </a:r>
              <a:r>
                <a:rPr lang="en" sz="935" i="1" dirty="0">
                  <a:solidFill>
                    <a:srgbClr val="FFFFFF"/>
                  </a:solidFill>
                  <a:latin typeface="Inter"/>
                  <a:ea typeface="Inter"/>
                  <a:sym typeface="Inter"/>
                </a:rPr>
                <a:t>.</a:t>
              </a:r>
              <a:endParaRPr sz="935" i="1" dirty="0">
                <a:solidFill>
                  <a:srgbClr val="FFFFFF"/>
                </a:solidFill>
                <a:latin typeface="Inter"/>
                <a:ea typeface="Inter"/>
                <a:sym typeface="Inter"/>
              </a:endParaRPr>
            </a:p>
          </p:txBody>
        </p:sp>
      </p:grpSp>
      <p:sp>
        <p:nvSpPr>
          <p:cNvPr id="16" name="Google Shape;173;p23">
            <a:extLst>
              <a:ext uri="{FF2B5EF4-FFF2-40B4-BE49-F238E27FC236}">
                <a16:creationId xmlns:a16="http://schemas.microsoft.com/office/drawing/2014/main" id="{DD4957CE-25BF-3F06-56A0-E7EDEE3CA412}"/>
              </a:ext>
            </a:extLst>
          </p:cNvPr>
          <p:cNvSpPr txBox="1"/>
          <p:nvPr/>
        </p:nvSpPr>
        <p:spPr>
          <a:xfrm>
            <a:off x="3190874" y="2252550"/>
            <a:ext cx="2295525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105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WHO DO THEY REPRESENT?</a:t>
            </a:r>
            <a:endParaRPr sz="1105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  <a:p>
            <a:pPr lvl="0">
              <a:spcBef>
                <a:spcPts val="600"/>
              </a:spcBef>
            </a:pPr>
            <a:r>
              <a:rPr lang="en-US" sz="935" i="1" dirty="0">
                <a:solidFill>
                  <a:srgbClr val="FFFFFF"/>
                </a:solidFill>
                <a:latin typeface="Inter"/>
                <a:ea typeface="Inter"/>
              </a:rPr>
              <a:t>Determine whether they are acting for themselves or someone else.</a:t>
            </a:r>
            <a:endParaRPr sz="935" i="1" dirty="0">
              <a:solidFill>
                <a:srgbClr val="FFFFFF"/>
              </a:solidFill>
              <a:latin typeface="Inter"/>
              <a:ea typeface="Inter"/>
              <a:sym typeface="Inter"/>
            </a:endParaRPr>
          </a:p>
        </p:txBody>
      </p:sp>
    </p:spTree>
    <p:extLst>
      <p:ext uri="{BB962C8B-B14F-4D97-AF65-F5344CB8AC3E}">
        <p14:creationId xmlns:p14="http://schemas.microsoft.com/office/powerpoint/2010/main" val="356095133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5FACAD5-A19F-B11C-13FE-DE1DEF806405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84E5481-5EF8-7341-7B99-E9E16468B6F3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Who can file a complaint in your state? 
Select all that apply.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C3330C2-3476-B227-80A4-46DDE580F0BD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4365024"/>
            <a:ext cx="9144000" cy="778476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66" tIns="194619" rIns="1389666" bIns="152915" rtlCol="0" anchor="ctr">
            <a:normAutofit fontScale="62500" lnSpcReduction="2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F1A08FC1-288B-2047-81F3-1C868BA7CD48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E60988A3-6CEE-5F9C-8EDD-B8E714B40964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7A970738-3CC8-BD43-226C-6AF717E0FAF3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6450326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4966CF-1A32-F07F-780B-F3B00E6846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E7E0BA3-1389-74DF-F5B1-13A41F2042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DB1F5E47-869D-BBD9-D779-CC8FC6659FF8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Different states handle it differently…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9B7C42E-61DD-78C0-89B3-971C665AF2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202829"/>
            <a:ext cx="7772400" cy="3000288"/>
          </a:xfrm>
          <a:prstGeom prst="rect">
            <a:avLst/>
          </a:prstGeom>
        </p:spPr>
      </p:pic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AEC7408C-18FD-170D-459C-C951D18B0E43}"/>
              </a:ext>
            </a:extLst>
          </p:cNvPr>
          <p:cNvSpPr/>
          <p:nvPr/>
        </p:nvSpPr>
        <p:spPr>
          <a:xfrm>
            <a:off x="3154017" y="1749287"/>
            <a:ext cx="2610679" cy="34455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61263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BD0D9-025E-F821-50DB-29680E8B89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1BF41C-60AB-2535-F568-DB89F0ED0E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649D728E-2F52-980F-67D7-7F2E09B2E9C2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Different states handle it differently…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FB81B35-74CE-3DC8-D914-3D62294B14D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5800" y="1494743"/>
            <a:ext cx="7772400" cy="2154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59199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9C75FD-A3C3-E820-1049-DA00818C2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2468554-CC12-1581-4773-EDDD428237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F75DD856-2C39-7E31-6CB5-3E6AF2C1B56C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Different states handle it differently…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DD5E04-97FA-CC5C-F5F5-D94AC79292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0666" y="1197386"/>
            <a:ext cx="6942667" cy="3217984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8018FBE2-6BBE-A601-5274-C4CC0E234902}"/>
              </a:ext>
            </a:extLst>
          </p:cNvPr>
          <p:cNvSpPr/>
          <p:nvPr/>
        </p:nvSpPr>
        <p:spPr>
          <a:xfrm>
            <a:off x="1325219" y="3962401"/>
            <a:ext cx="3511824" cy="344556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5516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6D7D16-C19D-3B4F-9E1F-808EFB4494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7AD23A90-993E-1EFE-59AD-657A8DE18E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2A541E3E-48E5-5405-F61F-43660788DD4F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Different states handle it differently…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A8285A3-58E2-E454-938A-003C0D22BAE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43566" y="1074269"/>
            <a:ext cx="6256867" cy="33378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78835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671FE0-AC73-CE6C-AA16-354FC196A1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D89034C-81EF-6035-1204-06B751808E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7D6BB69C-E57F-5107-5682-92720E85D4E8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Different states handle it differently…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F954713-F898-2AD8-9FB8-69B6132140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900" y="991267"/>
            <a:ext cx="7442200" cy="3423412"/>
          </a:xfrm>
          <a:prstGeom prst="rect">
            <a:avLst/>
          </a:prstGeom>
        </p:spPr>
      </p:pic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6A667F7-D8B6-90EB-D41A-C94324F3C18E}"/>
              </a:ext>
            </a:extLst>
          </p:cNvPr>
          <p:cNvSpPr/>
          <p:nvPr/>
        </p:nvSpPr>
        <p:spPr>
          <a:xfrm>
            <a:off x="3445565" y="1537251"/>
            <a:ext cx="2491410" cy="848139"/>
          </a:xfrm>
          <a:prstGeom prst="roundRect">
            <a:avLst/>
          </a:prstGeom>
          <a:noFill/>
          <a:ln w="28575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76617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274C8C-959F-95ED-EE82-7297752650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A807CB4-97BC-2931-F7C7-249FFC03C9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2B15FDB0-EF6A-217C-6EA4-2A961E740835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Different states handle it differently…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8E13BB9-504D-B6E8-FDC0-E93B8013B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6600" y="1574800"/>
            <a:ext cx="7670800" cy="199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052924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262FF56-2BA1-D861-FB9C-E897191CC8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A2D4AED-2483-3288-D3EC-D3F26E7B680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6CE75D19-F060-A5C1-8328-742BEEE88B91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Different states handle it differently…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63A3B5E-6601-124D-F456-73DAFEE262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37821" y="1137686"/>
            <a:ext cx="5068358" cy="3378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55292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0F414AC-7EDD-2C54-0441-98A8347400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C9B1D8F-5A5D-518D-63D6-8A20E036390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7FA8587F-C4EC-89F9-5637-46AFD496E712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Different states handle it differently…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587F2E-ABB6-B107-45C1-5C8C571FD0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435" y="1791333"/>
            <a:ext cx="8151130" cy="1823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727405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984E8B-E243-166E-26E8-7894C6AE60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64D2E63-677A-D241-20F9-0C5076F5D0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2" name="Google Shape;186;p24">
            <a:extLst>
              <a:ext uri="{FF2B5EF4-FFF2-40B4-BE49-F238E27FC236}">
                <a16:creationId xmlns:a16="http://schemas.microsoft.com/office/drawing/2014/main" id="{8BE67863-2095-B6D3-44F8-C23C14532E51}"/>
              </a:ext>
            </a:extLst>
          </p:cNvPr>
          <p:cNvSpPr txBox="1"/>
          <p:nvPr/>
        </p:nvSpPr>
        <p:spPr>
          <a:xfrm>
            <a:off x="381000" y="428625"/>
            <a:ext cx="7620000" cy="4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lvl="0"/>
            <a:r>
              <a:rPr lang="en-US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Different states handle it differently…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06EDB3-0935-B02A-4263-3DC8AA305F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6248" y="1169533"/>
            <a:ext cx="3941525" cy="262351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81C2FAB-0FCE-7F46-F33F-DEC5EBEE781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7600" y="2481293"/>
            <a:ext cx="3835400" cy="2249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421004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/>
          <p:cNvSpPr txBox="1">
            <a:spLocks noGrp="1"/>
          </p:cNvSpPr>
          <p:nvPr>
            <p:ph type="title"/>
          </p:nvPr>
        </p:nvSpPr>
        <p:spPr>
          <a:xfrm>
            <a:off x="311700" y="405575"/>
            <a:ext cx="729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rgbClr val="FBB740"/>
                </a:solidFill>
                <a:sym typeface="Arial"/>
              </a:rPr>
              <a:t>Current Safeguards</a:t>
            </a:r>
            <a:endParaRPr dirty="0">
              <a:solidFill>
                <a:srgbClr val="FBB740"/>
              </a:solidFill>
              <a:sym typeface="Arial"/>
            </a:endParaRPr>
          </a:p>
        </p:txBody>
      </p:sp>
      <p:sp>
        <p:nvSpPr>
          <p:cNvPr id="236" name="Google Shape;236;p34"/>
          <p:cNvSpPr txBox="1">
            <a:spLocks noGrp="1"/>
          </p:cNvSpPr>
          <p:nvPr>
            <p:ph type="body" idx="1"/>
          </p:nvPr>
        </p:nvSpPr>
        <p:spPr>
          <a:xfrm>
            <a:off x="311700" y="1172203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 dirty="0"/>
              <a:t>Varies by state:</a:t>
            </a:r>
            <a:endParaRPr b="1" dirty="0"/>
          </a:p>
          <a:p>
            <a:pPr marL="457200" lvl="0" indent="-342900" algn="l" rtl="0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Create an account on portal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Use of AI notice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Provider path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Role/Relationship question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Require authorization form</a:t>
            </a:r>
            <a:endParaRPr dirty="0"/>
          </a:p>
          <a:p>
            <a:pPr marL="457200" lvl="0" indent="-342900" algn="l" rtl="0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" dirty="0"/>
              <a:t>CAPTCHA tests  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530576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67625701-B9CC-6DA0-D87B-35CCA089BB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502" y="412955"/>
            <a:ext cx="5278898" cy="4087966"/>
          </a:xfrm>
          <a:prstGeom prst="rect">
            <a:avLst/>
          </a:prstGeom>
        </p:spPr>
      </p:pic>
      <p:sp>
        <p:nvSpPr>
          <p:cNvPr id="10" name="Google Shape;217;p27">
            <a:extLst>
              <a:ext uri="{FF2B5EF4-FFF2-40B4-BE49-F238E27FC236}">
                <a16:creationId xmlns:a16="http://schemas.microsoft.com/office/drawing/2014/main" id="{335FA77F-478C-32B1-1353-B11B4C550627}"/>
              </a:ext>
            </a:extLst>
          </p:cNvPr>
          <p:cNvSpPr txBox="1"/>
          <p:nvPr/>
        </p:nvSpPr>
        <p:spPr>
          <a:xfrm>
            <a:off x="381000" y="380999"/>
            <a:ext cx="7232374" cy="617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THE CONSUMER COMPLAINT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rPr>
              <a:t>IS MORE THAN  JUST A COMPLAINT</a:t>
            </a:r>
            <a:endParaRPr sz="2800" b="1" dirty="0">
              <a:solidFill>
                <a:srgbClr val="FBB740"/>
              </a:solidFill>
              <a:latin typeface="Inter"/>
              <a:ea typeface="Inter"/>
              <a:cs typeface="Inter"/>
              <a:sym typeface="Inter"/>
            </a:endParaRPr>
          </a:p>
        </p:txBody>
      </p:sp>
      <p:sp>
        <p:nvSpPr>
          <p:cNvPr id="11" name="Google Shape;218;p27">
            <a:extLst>
              <a:ext uri="{FF2B5EF4-FFF2-40B4-BE49-F238E27FC236}">
                <a16:creationId xmlns:a16="http://schemas.microsoft.com/office/drawing/2014/main" id="{70A78639-2FCC-507F-50FE-D2353F9D8019}"/>
              </a:ext>
            </a:extLst>
          </p:cNvPr>
          <p:cNvSpPr/>
          <p:nvPr/>
        </p:nvSpPr>
        <p:spPr>
          <a:xfrm>
            <a:off x="381000" y="1254400"/>
            <a:ext cx="3238500" cy="28500"/>
          </a:xfrm>
          <a:prstGeom prst="rect">
            <a:avLst/>
          </a:prstGeom>
          <a:solidFill>
            <a:srgbClr val="FBB74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12" name="Google Shape;219;p27">
            <a:extLst>
              <a:ext uri="{FF2B5EF4-FFF2-40B4-BE49-F238E27FC236}">
                <a16:creationId xmlns:a16="http://schemas.microsoft.com/office/drawing/2014/main" id="{AA76F7F5-AD12-C95A-15D8-A529C06C73DE}"/>
              </a:ext>
            </a:extLst>
          </p:cNvPr>
          <p:cNvGrpSpPr/>
          <p:nvPr/>
        </p:nvGrpSpPr>
        <p:grpSpPr>
          <a:xfrm>
            <a:off x="381000" y="1419396"/>
            <a:ext cx="4572000" cy="571500"/>
            <a:chOff x="0" y="-4"/>
            <a:chExt cx="4572000" cy="571500"/>
          </a:xfrm>
        </p:grpSpPr>
        <p:sp>
          <p:nvSpPr>
            <p:cNvPr id="13" name="Google Shape;220;p27">
              <a:extLst>
                <a:ext uri="{FF2B5EF4-FFF2-40B4-BE49-F238E27FC236}">
                  <a16:creationId xmlns:a16="http://schemas.microsoft.com/office/drawing/2014/main" id="{F0493C48-9F54-1A8C-3482-A4D9853D167D}"/>
                </a:ext>
              </a:extLst>
            </p:cNvPr>
            <p:cNvSpPr/>
            <p:nvPr/>
          </p:nvSpPr>
          <p:spPr>
            <a:xfrm>
              <a:off x="0" y="-4"/>
              <a:ext cx="4572000" cy="571500"/>
            </a:xfrm>
            <a:prstGeom prst="roundRect">
              <a:avLst>
                <a:gd name="adj" fmla="val 13333"/>
              </a:avLst>
            </a:prstGeom>
            <a:solidFill>
              <a:srgbClr val="FFFFFF">
                <a:alpha val="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" name="Google Shape;221;p27">
              <a:extLst>
                <a:ext uri="{FF2B5EF4-FFF2-40B4-BE49-F238E27FC236}">
                  <a16:creationId xmlns:a16="http://schemas.microsoft.com/office/drawing/2014/main" id="{5EAAA6C2-909E-4FF3-6A60-D6DB45D71D1B}"/>
                </a:ext>
              </a:extLst>
            </p:cNvPr>
            <p:cNvSpPr txBox="1"/>
            <p:nvPr/>
          </p:nvSpPr>
          <p:spPr>
            <a:xfrm>
              <a:off x="238125" y="47621"/>
              <a:ext cx="3810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90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Complaint</a:t>
              </a:r>
              <a:endParaRPr sz="119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0" i="1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Someone reports a concern or suspected problem.</a:t>
              </a:r>
              <a:endParaRPr sz="850" b="0" i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5" name="Google Shape;222;p27">
            <a:extLst>
              <a:ext uri="{FF2B5EF4-FFF2-40B4-BE49-F238E27FC236}">
                <a16:creationId xmlns:a16="http://schemas.microsoft.com/office/drawing/2014/main" id="{4D591438-92EA-5A0D-1464-116B2CBD8A46}"/>
              </a:ext>
            </a:extLst>
          </p:cNvPr>
          <p:cNvGrpSpPr/>
          <p:nvPr/>
        </p:nvGrpSpPr>
        <p:grpSpPr>
          <a:xfrm>
            <a:off x="571500" y="2079774"/>
            <a:ext cx="4381500" cy="571500"/>
            <a:chOff x="0" y="-1"/>
            <a:chExt cx="4381500" cy="571500"/>
          </a:xfrm>
        </p:grpSpPr>
        <p:sp>
          <p:nvSpPr>
            <p:cNvPr id="16" name="Google Shape;223;p27">
              <a:extLst>
                <a:ext uri="{FF2B5EF4-FFF2-40B4-BE49-F238E27FC236}">
                  <a16:creationId xmlns:a16="http://schemas.microsoft.com/office/drawing/2014/main" id="{6DBAC83A-750F-868D-B627-133964BC2138}"/>
                </a:ext>
              </a:extLst>
            </p:cNvPr>
            <p:cNvSpPr/>
            <p:nvPr/>
          </p:nvSpPr>
          <p:spPr>
            <a:xfrm>
              <a:off x="0" y="-1"/>
              <a:ext cx="4381500" cy="571500"/>
            </a:xfrm>
            <a:prstGeom prst="roundRect">
              <a:avLst>
                <a:gd name="adj" fmla="val 13333"/>
              </a:avLst>
            </a:prstGeom>
            <a:solidFill>
              <a:srgbClr val="FFFFFF">
                <a:alpha val="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" name="Google Shape;224;p27">
              <a:extLst>
                <a:ext uri="{FF2B5EF4-FFF2-40B4-BE49-F238E27FC236}">
                  <a16:creationId xmlns:a16="http://schemas.microsoft.com/office/drawing/2014/main" id="{1D95348B-E425-EDF6-02A9-DEDB0F985EB7}"/>
                </a:ext>
              </a:extLst>
            </p:cNvPr>
            <p:cNvSpPr txBox="1"/>
            <p:nvPr/>
          </p:nvSpPr>
          <p:spPr>
            <a:xfrm>
              <a:off x="238125" y="47624"/>
              <a:ext cx="3619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90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Intake</a:t>
              </a:r>
              <a:endParaRPr sz="119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0" i="1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The complaint is captured and evaluated. </a:t>
              </a:r>
              <a:endParaRPr sz="850" b="0" i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18" name="Google Shape;225;p27">
            <a:extLst>
              <a:ext uri="{FF2B5EF4-FFF2-40B4-BE49-F238E27FC236}">
                <a16:creationId xmlns:a16="http://schemas.microsoft.com/office/drawing/2014/main" id="{E7795465-5D00-8472-BC38-A05961ACD64B}"/>
              </a:ext>
            </a:extLst>
          </p:cNvPr>
          <p:cNvGrpSpPr/>
          <p:nvPr/>
        </p:nvGrpSpPr>
        <p:grpSpPr>
          <a:xfrm>
            <a:off x="762000" y="2740133"/>
            <a:ext cx="4191000" cy="571500"/>
            <a:chOff x="0" y="-5"/>
            <a:chExt cx="4191000" cy="571500"/>
          </a:xfrm>
        </p:grpSpPr>
        <p:sp>
          <p:nvSpPr>
            <p:cNvPr id="19" name="Google Shape;226;p27">
              <a:extLst>
                <a:ext uri="{FF2B5EF4-FFF2-40B4-BE49-F238E27FC236}">
                  <a16:creationId xmlns:a16="http://schemas.microsoft.com/office/drawing/2014/main" id="{C290E2BF-7FEB-B253-7793-963DD6B3D51C}"/>
                </a:ext>
              </a:extLst>
            </p:cNvPr>
            <p:cNvSpPr/>
            <p:nvPr/>
          </p:nvSpPr>
          <p:spPr>
            <a:xfrm>
              <a:off x="0" y="-5"/>
              <a:ext cx="4191000" cy="571500"/>
            </a:xfrm>
            <a:prstGeom prst="roundRect">
              <a:avLst>
                <a:gd name="adj" fmla="val 13333"/>
              </a:avLst>
            </a:prstGeom>
            <a:solidFill>
              <a:srgbClr val="FFFFFF">
                <a:alpha val="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0" name="Google Shape;227;p27">
              <a:extLst>
                <a:ext uri="{FF2B5EF4-FFF2-40B4-BE49-F238E27FC236}">
                  <a16:creationId xmlns:a16="http://schemas.microsoft.com/office/drawing/2014/main" id="{57AE57C8-290C-709D-FD86-73C434DFD276}"/>
                </a:ext>
              </a:extLst>
            </p:cNvPr>
            <p:cNvSpPr txBox="1"/>
            <p:nvPr/>
          </p:nvSpPr>
          <p:spPr>
            <a:xfrm>
              <a:off x="238125" y="47620"/>
              <a:ext cx="3429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lvl="0"/>
              <a:r>
                <a:rPr lang="en-US" sz="1190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Data</a:t>
              </a: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0" i="1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Individual complaints can become useful information. </a:t>
              </a:r>
              <a:endParaRPr sz="850" b="0" i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1" name="Google Shape;228;p27">
            <a:extLst>
              <a:ext uri="{FF2B5EF4-FFF2-40B4-BE49-F238E27FC236}">
                <a16:creationId xmlns:a16="http://schemas.microsoft.com/office/drawing/2014/main" id="{F4B2A776-9065-68EF-028E-361AD2874385}"/>
              </a:ext>
            </a:extLst>
          </p:cNvPr>
          <p:cNvGrpSpPr/>
          <p:nvPr/>
        </p:nvGrpSpPr>
        <p:grpSpPr>
          <a:xfrm>
            <a:off x="952500" y="3373507"/>
            <a:ext cx="4000500" cy="571500"/>
            <a:chOff x="0" y="-5"/>
            <a:chExt cx="4000500" cy="571500"/>
          </a:xfrm>
        </p:grpSpPr>
        <p:sp>
          <p:nvSpPr>
            <p:cNvPr id="22" name="Google Shape;229;p27">
              <a:extLst>
                <a:ext uri="{FF2B5EF4-FFF2-40B4-BE49-F238E27FC236}">
                  <a16:creationId xmlns:a16="http://schemas.microsoft.com/office/drawing/2014/main" id="{0101CDDE-258B-6BA8-80B7-697F89492B7A}"/>
                </a:ext>
              </a:extLst>
            </p:cNvPr>
            <p:cNvSpPr/>
            <p:nvPr/>
          </p:nvSpPr>
          <p:spPr>
            <a:xfrm>
              <a:off x="0" y="-5"/>
              <a:ext cx="4000500" cy="571500"/>
            </a:xfrm>
            <a:prstGeom prst="roundRect">
              <a:avLst>
                <a:gd name="adj" fmla="val 13333"/>
              </a:avLst>
            </a:prstGeom>
            <a:solidFill>
              <a:srgbClr val="FFFFFF">
                <a:alpha val="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3" name="Google Shape;230;p27">
              <a:extLst>
                <a:ext uri="{FF2B5EF4-FFF2-40B4-BE49-F238E27FC236}">
                  <a16:creationId xmlns:a16="http://schemas.microsoft.com/office/drawing/2014/main" id="{E3575C48-6EB2-03D9-2D8A-72F1BA1DEB01}"/>
                </a:ext>
              </a:extLst>
            </p:cNvPr>
            <p:cNvSpPr txBox="1"/>
            <p:nvPr/>
          </p:nvSpPr>
          <p:spPr>
            <a:xfrm>
              <a:off x="238125" y="47620"/>
              <a:ext cx="32385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90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Patterns, Trends, Intelligence</a:t>
              </a:r>
              <a:endParaRPr sz="119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0" i="1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Aggregated data can point to recurring problems.</a:t>
              </a:r>
              <a:endParaRPr sz="850" b="0" i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grpSp>
        <p:nvGrpSpPr>
          <p:cNvPr id="24" name="Google Shape;231;p27">
            <a:extLst>
              <a:ext uri="{FF2B5EF4-FFF2-40B4-BE49-F238E27FC236}">
                <a16:creationId xmlns:a16="http://schemas.microsoft.com/office/drawing/2014/main" id="{BE782FA2-75D2-43D8-50B8-E29FA1E97EFC}"/>
              </a:ext>
            </a:extLst>
          </p:cNvPr>
          <p:cNvGrpSpPr/>
          <p:nvPr/>
        </p:nvGrpSpPr>
        <p:grpSpPr>
          <a:xfrm>
            <a:off x="1143000" y="4020388"/>
            <a:ext cx="3810000" cy="571500"/>
            <a:chOff x="0" y="1"/>
            <a:chExt cx="3810000" cy="571500"/>
          </a:xfrm>
        </p:grpSpPr>
        <p:sp>
          <p:nvSpPr>
            <p:cNvPr id="25" name="Google Shape;232;p27">
              <a:extLst>
                <a:ext uri="{FF2B5EF4-FFF2-40B4-BE49-F238E27FC236}">
                  <a16:creationId xmlns:a16="http://schemas.microsoft.com/office/drawing/2014/main" id="{F560D4C4-E3CA-C903-9B54-73EA585EF2FE}"/>
                </a:ext>
              </a:extLst>
            </p:cNvPr>
            <p:cNvSpPr/>
            <p:nvPr/>
          </p:nvSpPr>
          <p:spPr>
            <a:xfrm>
              <a:off x="0" y="1"/>
              <a:ext cx="3810000" cy="571500"/>
            </a:xfrm>
            <a:prstGeom prst="roundRect">
              <a:avLst>
                <a:gd name="adj" fmla="val 13333"/>
              </a:avLst>
            </a:prstGeom>
            <a:solidFill>
              <a:srgbClr val="FFFFFF">
                <a:alpha val="500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" name="Google Shape;233;p27">
              <a:extLst>
                <a:ext uri="{FF2B5EF4-FFF2-40B4-BE49-F238E27FC236}">
                  <a16:creationId xmlns:a16="http://schemas.microsoft.com/office/drawing/2014/main" id="{3E5A2969-7AA6-1AFA-AC6E-87FFD293C3E2}"/>
                </a:ext>
              </a:extLst>
            </p:cNvPr>
            <p:cNvSpPr txBox="1"/>
            <p:nvPr/>
          </p:nvSpPr>
          <p:spPr>
            <a:xfrm>
              <a:off x="238125" y="47626"/>
              <a:ext cx="3386818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1190" b="1" dirty="0">
                  <a:solidFill>
                    <a:srgbClr val="FBB740"/>
                  </a:solidFill>
                  <a:latin typeface="Inter"/>
                  <a:ea typeface="Inter"/>
                  <a:cs typeface="Inter"/>
                  <a:sym typeface="Inter"/>
                </a:rPr>
                <a:t>Regulatory Response</a:t>
              </a:r>
              <a:endParaRPr sz="1190" b="1" dirty="0">
                <a:solidFill>
                  <a:srgbClr val="FBB740"/>
                </a:solidFill>
                <a:latin typeface="Inter"/>
                <a:ea typeface="Inter"/>
                <a:cs typeface="Inter"/>
                <a:sym typeface="Inter"/>
              </a:endParaRPr>
            </a:p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850" b="0" i="1" dirty="0">
                  <a:solidFill>
                    <a:srgbClr val="FFFFFF"/>
                  </a:solidFill>
                  <a:latin typeface="Inter"/>
                  <a:ea typeface="Inter"/>
                  <a:cs typeface="Inter"/>
                  <a:sym typeface="Inter"/>
                </a:rPr>
                <a:t>Insights can trigger market conduct exams or other responses.  </a:t>
              </a:r>
              <a:endParaRPr sz="850" b="0" i="1" dirty="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endParaRPr>
            </a:p>
          </p:txBody>
        </p:sp>
      </p:grpSp>
      <p:pic>
        <p:nvPicPr>
          <p:cNvPr id="29" name="Google Shape;278;p40">
            <a:extLst>
              <a:ext uri="{FF2B5EF4-FFF2-40B4-BE49-F238E27FC236}">
                <a16:creationId xmlns:a16="http://schemas.microsoft.com/office/drawing/2014/main" id="{FC205BE8-3E43-C5A8-6B2F-0C34F7A90AB5}"/>
              </a:ext>
            </a:extLst>
          </p:cNvPr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56004">
            <a:off x="5914797" y="1106658"/>
            <a:ext cx="2768089" cy="3594907"/>
          </a:xfrm>
          <a:prstGeom prst="rect">
            <a:avLst/>
          </a:prstGeom>
          <a:noFill/>
          <a:ln>
            <a:solidFill>
              <a:schemeClr val="bg2"/>
            </a:solidFill>
          </a:ln>
          <a:effectLst>
            <a:glow rad="364383">
              <a:schemeClr val="accent1"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8314263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6811E95-A01E-C24F-64D0-2D780F282EA1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333520" y="1307028"/>
            <a:ext cx="1778772" cy="1778772"/>
          </a:xfrm>
          <a:prstGeom prst="rect">
            <a:avLst/>
          </a:prstGeom>
          <a:blipFill>
            <a:blip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05F583-584B-0548-69CA-C82B9CD2F031}"/>
              </a:ext>
            </a:extLst>
          </p:cNvPr>
          <p:cNvSpPr/>
          <p:nvPr>
            <p:custDataLst>
              <p:tags r:id="rId3"/>
            </p:custDataLst>
          </p:nvPr>
        </p:nvSpPr>
        <p:spPr>
          <a:xfrm>
            <a:off x="2334638" y="750673"/>
            <a:ext cx="6364669" cy="2891481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25400" cap="flat" cmpd="sng" algn="ctr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4000" b="1">
                <a:solidFill>
                  <a:srgbClr val="000000"/>
                </a:solidFill>
              </a:rPr>
              <a:t>Have you seen impersonation or malicious activity in consumer complaints?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2D9300-10E3-3D54-9E70-9D44ABC24277}"/>
              </a:ext>
            </a:extLst>
          </p:cNvPr>
          <p:cNvSpPr/>
          <p:nvPr>
            <p:custDataLst>
              <p:tags r:id="rId4"/>
            </p:custDataLst>
          </p:nvPr>
        </p:nvSpPr>
        <p:spPr>
          <a:xfrm>
            <a:off x="0" y="4365024"/>
            <a:ext cx="9144000" cy="778476"/>
          </a:xfrm>
          <a:prstGeom prst="rect">
            <a:avLst/>
          </a:prstGeom>
          <a:solidFill>
            <a:srgbClr val="198038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55866" tIns="194619" rIns="1389666" bIns="152915" rtlCol="0" anchor="ctr">
            <a:normAutofit fontScale="62500" lnSpcReduction="20000"/>
          </a:bodyPr>
          <a:lstStyle/>
          <a:p>
            <a:r>
              <a:rPr lang="en-US" sz="2600">
                <a:solidFill>
                  <a:srgbClr val="FFFFFF"/>
                </a:solidFill>
              </a:rPr>
              <a:t>The </a:t>
            </a:r>
            <a:r>
              <a:rPr lang="en-US" sz="2600">
                <a:solidFill>
                  <a:srgbClr val="FFFFFF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Slido app</a:t>
            </a:r>
            <a:r>
              <a:rPr lang="en-US" sz="2600">
                <a:solidFill>
                  <a:srgbClr val="FFFFFF"/>
                </a:solidFill>
              </a:rPr>
              <a:t> must be installed on every computer you’re presenting from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1153A527-8E17-BD0C-0645-5524BB2D7A29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2347" y="4643089"/>
            <a:ext cx="222347" cy="222347"/>
          </a:xfrm>
          <a:prstGeom prst="rect">
            <a:avLst/>
          </a:prstGeom>
        </p:spPr>
      </p:pic>
      <p:sp>
        <p:nvSpPr>
          <p:cNvPr id="7" name="Trapezoid 6">
            <a:extLst>
              <a:ext uri="{FF2B5EF4-FFF2-40B4-BE49-F238E27FC236}">
                <a16:creationId xmlns:a16="http://schemas.microsoft.com/office/drawing/2014/main" id="{8404D5CE-DEF0-18E2-AC2D-790E512051FC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 rot="2700000">
            <a:off x="7215278" y="386193"/>
            <a:ext cx="2501399" cy="583660"/>
          </a:xfrm>
          <a:prstGeom prst="trapezoid">
            <a:avLst>
              <a:gd name="adj" fmla="val 100000"/>
            </a:avLst>
          </a:prstGeom>
          <a:solidFill>
            <a:srgbClr val="EDFAF2"/>
          </a:solidFill>
          <a:ln w="2540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25400" cap="flat" cmpd="sng" algn="ctr">
                <a:solidFill>
                  <a:schemeClr val="accent1">
                    <a:shade val="15000"/>
                  </a:schemeClr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0" bIns="0" rtlCol="0" anchor="t">
            <a:normAutofit fontScale="55000" lnSpcReduction="20000"/>
          </a:bodyPr>
          <a:lstStyle/>
          <a:p>
            <a:pPr algn="ctr"/>
            <a:r>
              <a:rPr lang="en-US" sz="2600" b="1">
                <a:solidFill>
                  <a:srgbClr val="198038"/>
                </a:solidFill>
              </a:rPr>
              <a:t>Do not edit
</a:t>
            </a:r>
            <a:r>
              <a:rPr lang="en-US" sz="2200">
                <a:solidFill>
                  <a:srgbClr val="198038"/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How to change the design</a:t>
            </a:r>
            <a:endParaRPr lang="en-US" sz="2200">
              <a:solidFill>
                <a:srgbClr val="198038"/>
              </a:solidFill>
            </a:endParaRP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4B969E3-3CEB-C274-9951-0F3C42238CFF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60062" y="4615295"/>
            <a:ext cx="833799" cy="2779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286023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>
          <a:extLst>
            <a:ext uri="{FF2B5EF4-FFF2-40B4-BE49-F238E27FC236}">
              <a16:creationId xmlns:a16="http://schemas.microsoft.com/office/drawing/2014/main" id="{0CCF2045-0E6C-DD72-1E0B-60631E2F97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>
            <a:extLst>
              <a:ext uri="{FF2B5EF4-FFF2-40B4-BE49-F238E27FC236}">
                <a16:creationId xmlns:a16="http://schemas.microsoft.com/office/drawing/2014/main" id="{EF8BC89C-43DC-E5A5-774E-48465579401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05575"/>
            <a:ext cx="729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-US" dirty="0">
                <a:solidFill>
                  <a:srgbClr val="FBB740"/>
                </a:solidFill>
              </a:rPr>
              <a:t>Think like an investigator…</a:t>
            </a:r>
            <a:endParaRPr dirty="0">
              <a:solidFill>
                <a:srgbClr val="FBB740"/>
              </a:solidFill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4157C15-BFC1-461E-3B4C-7DB2F22022A9}"/>
              </a:ext>
            </a:extLst>
          </p:cNvPr>
          <p:cNvSpPr txBox="1"/>
          <p:nvPr/>
        </p:nvSpPr>
        <p:spPr>
          <a:xfrm>
            <a:off x="311700" y="1550754"/>
            <a:ext cx="7747212" cy="16466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 fontAlgn="base">
              <a:buClr>
                <a:schemeClr val="accent2"/>
              </a:buClr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Arial"/>
              </a:rPr>
              <a:t>Same identifiers or attributes across multiple complaints…</a:t>
            </a:r>
          </a:p>
          <a:p>
            <a:pPr lvl="0" rtl="0" fontAlgn="base">
              <a:buClr>
                <a:schemeClr val="accent2"/>
              </a:buClr>
            </a:pPr>
            <a:endParaRPr lang="en-US" sz="900" b="0" i="0" u="none" strike="noStrike" dirty="0">
              <a:solidFill>
                <a:srgbClr val="000000"/>
              </a:solidFill>
              <a:effectLst/>
              <a:latin typeface="Arial"/>
            </a:endParaRP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</a:rPr>
              <a:t>IP address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</a:rPr>
              <a:t>Device ID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</a:rPr>
              <a:t>Email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</a:rPr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360103721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>
          <a:extLst>
            <a:ext uri="{FF2B5EF4-FFF2-40B4-BE49-F238E27FC236}">
              <a16:creationId xmlns:a16="http://schemas.microsoft.com/office/drawing/2014/main" id="{ECE1657B-E238-BC17-6771-354A93E3AC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>
            <a:extLst>
              <a:ext uri="{FF2B5EF4-FFF2-40B4-BE49-F238E27FC236}">
                <a16:creationId xmlns:a16="http://schemas.microsoft.com/office/drawing/2014/main" id="{214AC8BF-5FB7-5D1F-2200-21E7CA4E4C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05575"/>
            <a:ext cx="729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-US" dirty="0">
                <a:solidFill>
                  <a:srgbClr val="FBB740"/>
                </a:solidFill>
              </a:rPr>
              <a:t>Think like an investigator…</a:t>
            </a:r>
            <a:endParaRPr dirty="0">
              <a:solidFill>
                <a:srgbClr val="FBB740"/>
              </a:solidFill>
              <a:sym typeface="Arial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1F0F40-9648-6352-73AC-08F4E52F98E9}"/>
              </a:ext>
            </a:extLst>
          </p:cNvPr>
          <p:cNvSpPr txBox="1"/>
          <p:nvPr/>
        </p:nvSpPr>
        <p:spPr>
          <a:xfrm>
            <a:off x="311700" y="1550754"/>
            <a:ext cx="7747212" cy="27084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 fontAlgn="base">
              <a:buClr>
                <a:schemeClr val="accent2"/>
              </a:buClr>
            </a:pPr>
            <a:r>
              <a:rPr lang="en-US" sz="2000" b="1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Arial"/>
              </a:rPr>
              <a:t>Same identifiers or attributes across multiple complaints…</a:t>
            </a:r>
          </a:p>
          <a:p>
            <a:pPr lvl="0" rtl="0" fontAlgn="base">
              <a:buClr>
                <a:schemeClr val="accent2"/>
              </a:buClr>
            </a:pPr>
            <a:endParaRPr lang="en-US" sz="900" b="0" i="0" u="none" strike="noStrike" dirty="0">
              <a:solidFill>
                <a:schemeClr val="bg1">
                  <a:lumMod val="65000"/>
                </a:schemeClr>
              </a:solidFill>
              <a:effectLst/>
              <a:latin typeface="Arial"/>
            </a:endParaRP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Arial"/>
              </a:rPr>
              <a:t>IP address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Arial"/>
              </a:rPr>
              <a:t>Device ID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Arial"/>
              </a:rPr>
              <a:t>Email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chemeClr val="bg1">
                    <a:lumMod val="65000"/>
                  </a:schemeClr>
                </a:solidFill>
                <a:effectLst/>
                <a:latin typeface="Arial"/>
              </a:rPr>
              <a:t>Phone</a:t>
            </a:r>
          </a:p>
          <a:p>
            <a:pPr marL="742950" lvl="1" indent="-285750" rtl="0" fontAlgn="base">
              <a:buClr>
                <a:schemeClr val="accent2"/>
              </a:buClr>
              <a:buFont typeface="Courier New" panose="02070309020205020404" pitchFamily="49" charset="0"/>
              <a:buChar char="o"/>
            </a:pPr>
            <a:endParaRPr lang="en-US" sz="900" b="0" i="0" u="none" strike="noStrike" dirty="0">
              <a:solidFill>
                <a:schemeClr val="bg1">
                  <a:lumMod val="65000"/>
                </a:schemeClr>
              </a:solidFill>
              <a:effectLst/>
              <a:latin typeface="Arial"/>
            </a:endParaRPr>
          </a:p>
          <a:p>
            <a:pPr marL="342900" lvl="0" indent="-34290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/>
              </a:rPr>
              <a:t>… linked to multiple accounts or complainants</a:t>
            </a:r>
          </a:p>
          <a:p>
            <a:pPr marL="342900" lvl="0" indent="-34290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/>
              </a:rPr>
              <a:t>… submitted within a short time window</a:t>
            </a:r>
          </a:p>
          <a:p>
            <a:pPr marL="342900" lvl="0" indent="-342900" rtl="0" fontAlgn="base">
              <a:spcAft>
                <a:spcPts val="1200"/>
              </a:spcAft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b="0" i="0" u="none" strike="noStrike" dirty="0">
                <a:solidFill>
                  <a:srgbClr val="000000"/>
                </a:solidFill>
                <a:effectLst/>
                <a:latin typeface="Arial"/>
              </a:rPr>
              <a:t>… about the same insurer </a:t>
            </a:r>
            <a:endParaRPr lang="en-US" sz="2000" b="0" i="0" u="none" strike="noStrike" dirty="0">
              <a:solidFill>
                <a:srgbClr val="FBB740"/>
              </a:solidFill>
              <a:effectLst/>
              <a:latin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704080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>
          <a:extLst>
            <a:ext uri="{FF2B5EF4-FFF2-40B4-BE49-F238E27FC236}">
              <a16:creationId xmlns:a16="http://schemas.microsoft.com/office/drawing/2014/main" id="{DD3B23A0-4371-6AC8-1852-07EC43B13B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4">
            <a:extLst>
              <a:ext uri="{FF2B5EF4-FFF2-40B4-BE49-F238E27FC236}">
                <a16:creationId xmlns:a16="http://schemas.microsoft.com/office/drawing/2014/main" id="{7359F9EA-F780-D0A3-1BEE-EFDE7559298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11700" y="405575"/>
            <a:ext cx="7293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 fontScale="90000"/>
          </a:bodyPr>
          <a:lstStyle/>
          <a:p>
            <a:r>
              <a:rPr lang="en-US" dirty="0">
                <a:solidFill>
                  <a:srgbClr val="FBB740"/>
                </a:solidFill>
              </a:rPr>
              <a:t>Think like an analyst…</a:t>
            </a:r>
            <a:endParaRPr dirty="0">
              <a:solidFill>
                <a:srgbClr val="FBB740"/>
              </a:solidFill>
              <a:sym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AFFFA2C-D8C0-E9A7-E5E9-146E08CFA5B6}"/>
              </a:ext>
            </a:extLst>
          </p:cNvPr>
          <p:cNvSpPr txBox="1"/>
          <p:nvPr/>
        </p:nvSpPr>
        <p:spPr>
          <a:xfrm>
            <a:off x="311700" y="1550754"/>
            <a:ext cx="7747212" cy="30931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rtl="0" fontAlgn="base">
              <a:buClr>
                <a:schemeClr val="accent2"/>
              </a:buClr>
            </a:pPr>
            <a:r>
              <a:rPr lang="en-US" sz="2000" b="1" i="0" u="none" strike="noStrike" dirty="0">
                <a:solidFill>
                  <a:srgbClr val="000000"/>
                </a:solidFill>
                <a:effectLst/>
                <a:latin typeface="Arial"/>
              </a:rPr>
              <a:t>What data will you need?</a:t>
            </a:r>
          </a:p>
          <a:p>
            <a:pPr lvl="0" rtl="0" fontAlgn="base">
              <a:buClr>
                <a:schemeClr val="accent2"/>
              </a:buClr>
            </a:pPr>
            <a:endParaRPr lang="en-US" sz="900" b="0" i="0" u="none" strike="noStrike" dirty="0">
              <a:solidFill>
                <a:srgbClr val="000000"/>
              </a:solidFill>
              <a:effectLst/>
              <a:latin typeface="Arial"/>
            </a:endParaRP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</a:rPr>
              <a:t>The basics (date, time, name)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Role/relationship</a:t>
            </a:r>
            <a:endParaRPr lang="en-US" sz="1800" b="0" i="0" u="none" strike="noStrike" dirty="0">
              <a:solidFill>
                <a:srgbClr val="000000"/>
              </a:solidFill>
              <a:effectLst/>
              <a:latin typeface="Arial"/>
            </a:endParaRP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</a:rPr>
              <a:t>IP address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</a:rPr>
              <a:t>Device ID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</a:rPr>
              <a:t>Email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b="0" i="0" u="none" strike="noStrike" dirty="0">
                <a:solidFill>
                  <a:srgbClr val="000000"/>
                </a:solidFill>
                <a:effectLst/>
                <a:latin typeface="Arial"/>
              </a:rPr>
              <a:t>Phone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1800" dirty="0"/>
              <a:t>A</a:t>
            </a:r>
            <a:r>
              <a:rPr lang="en-US" sz="2000" dirty="0"/>
              <a:t>ccount ID </a:t>
            </a:r>
          </a:p>
          <a:p>
            <a:pPr marL="742950" lvl="1" indent="-285750" rtl="0" fontAlgn="base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n-US" sz="2000" dirty="0"/>
              <a:t>Details</a:t>
            </a:r>
          </a:p>
          <a:p>
            <a:pPr marL="457200" lvl="1" rtl="0" fontAlgn="base">
              <a:buClr>
                <a:schemeClr val="accent2"/>
              </a:buClr>
            </a:pPr>
            <a:endParaRPr lang="en-US" sz="1800" b="1" i="0" u="none" strike="noStrike" dirty="0">
              <a:solidFill>
                <a:srgbClr val="000000"/>
              </a:solidFill>
              <a:effectLst/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2131217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>
          <a:extLst>
            <a:ext uri="{FF2B5EF4-FFF2-40B4-BE49-F238E27FC236}">
              <a16:creationId xmlns:a16="http://schemas.microsoft.com/office/drawing/2014/main" id="{76359FA4-936D-87B7-AA9D-E32299AA27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41">
            <a:extLst>
              <a:ext uri="{FF2B5EF4-FFF2-40B4-BE49-F238E27FC236}">
                <a16:creationId xmlns:a16="http://schemas.microsoft.com/office/drawing/2014/main" id="{A0B57177-13D9-EA13-7FEF-4525BFD4D89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1825" y="304841"/>
            <a:ext cx="8027166" cy="1200600"/>
          </a:xfrm>
          <a:prstGeom prst="rect">
            <a:avLst/>
          </a:prstGeom>
        </p:spPr>
        <p:txBody>
          <a:bodyPr spcFirstLastPara="1" wrap="square" lIns="0" tIns="91425" rIns="91425" bIns="914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dirty="0">
                <a:solidFill>
                  <a:schemeClr val="accent2"/>
                </a:solidFill>
              </a:rPr>
              <a:t>What would you do with this data?</a:t>
            </a:r>
            <a:endParaRPr sz="3600" dirty="0">
              <a:solidFill>
                <a:schemeClr val="accent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2A8A2C3-0BE6-074F-6CB3-91D3DF0E7396}"/>
              </a:ext>
            </a:extLst>
          </p:cNvPr>
          <p:cNvSpPr txBox="1"/>
          <p:nvPr/>
        </p:nvSpPr>
        <p:spPr>
          <a:xfrm>
            <a:off x="301825" y="1986241"/>
            <a:ext cx="8265705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One complaint may tell you about one consumer.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b="1" dirty="0">
                <a:solidFill>
                  <a:schemeClr val="bg1"/>
                </a:solidFill>
              </a:rPr>
              <a:t>Connected complaints can tell you something more.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68BBA96-1A5C-7138-F5B3-496D1805AC08}"/>
              </a:ext>
            </a:extLst>
          </p:cNvPr>
          <p:cNvSpPr txBox="1"/>
          <p:nvPr/>
        </p:nvSpPr>
        <p:spPr>
          <a:xfrm>
            <a:off x="301825" y="3298038"/>
            <a:ext cx="74109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accent2"/>
                </a:solidFill>
              </a:rPr>
              <a:t>The goal isn't to question every consumer… </a:t>
            </a:r>
            <a:r>
              <a:rPr lang="en-US" sz="1800">
                <a:solidFill>
                  <a:schemeClr val="accent2"/>
                </a:solidFill>
              </a:rPr>
              <a:t>or complaint.</a:t>
            </a:r>
            <a:br>
              <a:rPr lang="en-US" sz="1800" dirty="0">
                <a:solidFill>
                  <a:schemeClr val="accent2"/>
                </a:solidFill>
              </a:rPr>
            </a:br>
            <a:r>
              <a:rPr lang="en-US" sz="1800" dirty="0">
                <a:solidFill>
                  <a:schemeClr val="accent2"/>
                </a:solidFill>
              </a:rPr>
              <a:t>It's to recognize when something deserves a closer look.</a:t>
            </a:r>
          </a:p>
        </p:txBody>
      </p:sp>
    </p:spTree>
    <p:extLst>
      <p:ext uri="{BB962C8B-B14F-4D97-AF65-F5344CB8AC3E}">
        <p14:creationId xmlns:p14="http://schemas.microsoft.com/office/powerpoint/2010/main" val="35873782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2">
          <a:extLst>
            <a:ext uri="{FF2B5EF4-FFF2-40B4-BE49-F238E27FC236}">
              <a16:creationId xmlns:a16="http://schemas.microsoft.com/office/drawing/2014/main" id="{4484C736-D223-6976-287B-D73CC066E0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2A1143D-913D-87FB-865A-6C3F6AD56A18}"/>
              </a:ext>
            </a:extLst>
          </p:cNvPr>
          <p:cNvSpPr txBox="1"/>
          <p:nvPr/>
        </p:nvSpPr>
        <p:spPr>
          <a:xfrm>
            <a:off x="301825" y="1986241"/>
            <a:ext cx="82657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chemeClr val="bg1"/>
                </a:solidFill>
              </a:rPr>
              <a:t>Thank You</a:t>
            </a:r>
            <a:endParaRPr lang="en-US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068991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APP_VERSION" val="1.5.0.0"/>
  <p:tag name="SLIDO_PRESENTATION_ID" val="5293ba98-9d2e-4357-99af-479713c4cb0c"/>
  <p:tag name="SLIDO_EVENT_UUID" val="4138fca4-9555-4a2d-bad8-61f8f231fc13"/>
  <p:tag name="SLIDO_EVENT_SECTION_UUID" val="d8bd9c79-4ef5-4ddd-bd69-a14025e59703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4894457f-fa66-4e95-b969-3d17a3f80645"/>
  <p:tag name="SLIDO_TIMELINE" val="W3sic2hvd1Jlc3VsdHMiOnRydWUsInBvbGxRdWVzdGlvblV1aWQiOiIyODQ1MDJhMC1mYWRiLTQ2NDMtOWVjNS1jNjM4NjNhZTQ0NGQifV0=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WordCloud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a8f4e936-25f6-4c51-8498-e3d8b477bd12"/>
  <p:tag name="SLIDO_TIMELINE" val="W3sic2hvd1Jlc3VsdHMiOnRydWUsInBvbGxRdWVzdGlvblV1aWQiOiIzNmVjMzBhMS1iMjQ0LTRmMWUtODliNS0wMDk4NWY1MTA2NmUifV0=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TYPE" val="SlidoPoll"/>
  <p:tag name="SLIDO_POLL_UUID" val="b70737c8-8204-4f1d-8001-3aea6a657ac4"/>
  <p:tag name="SLIDO_TIMELINE" val="W3sic2hvd1Jlc3VsdHMiOnRydWUsInBvbGxRdWVzdGlvblV1aWQiOiJkNjliMTVmMS0yZmM2LTQyMTMtYTdhZi00OTcxZDUzMjJiYzQifV0=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interaction_image"/>
  <p:tag name="INTERACTION_TYPE" val="MultipleChoic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titl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footer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LIDO_ELEMENT" val="corner"/>
</p:tagLst>
</file>

<file path=ppt/theme/theme1.xml><?xml version="1.0" encoding="utf-8"?>
<a:theme xmlns:a="http://schemas.openxmlformats.org/drawingml/2006/main" name="Coalition">
  <a:themeElements>
    <a:clrScheme name="Simple Light">
      <a:dk1>
        <a:srgbClr val="022D60"/>
      </a:dk1>
      <a:lt1>
        <a:srgbClr val="FFFFFF"/>
      </a:lt1>
      <a:dk2>
        <a:srgbClr val="2D3137"/>
      </a:dk2>
      <a:lt2>
        <a:srgbClr val="EEEEEE"/>
      </a:lt2>
      <a:accent1>
        <a:srgbClr val="277ED4"/>
      </a:accent1>
      <a:accent2>
        <a:srgbClr val="FBB740"/>
      </a:accent2>
      <a:accent3>
        <a:srgbClr val="6E87A4"/>
      </a:accent3>
      <a:accent4>
        <a:srgbClr val="84B5E6"/>
      </a:accent4>
      <a:accent5>
        <a:srgbClr val="FDD692"/>
      </a:accent5>
      <a:accent6>
        <a:srgbClr val="6A6C70"/>
      </a:accent6>
      <a:hlink>
        <a:srgbClr val="277ED4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8944</TotalTime>
  <Words>973</Words>
  <Application>Microsoft Macintosh PowerPoint</Application>
  <PresentationFormat>On-screen Show (16:9)</PresentationFormat>
  <Paragraphs>152</Paragraphs>
  <Slides>50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56" baseType="lpstr">
      <vt:lpstr>Times New Roman</vt:lpstr>
      <vt:lpstr>Courier New</vt:lpstr>
      <vt:lpstr>Inter</vt:lpstr>
      <vt:lpstr>Arial</vt:lpstr>
      <vt:lpstr>Inter SemiBold</vt:lpstr>
      <vt:lpstr>Coalition</vt:lpstr>
      <vt:lpstr>The Next Generation of Fraud What Consumer Affairs Professionals Need to Know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The Insurance Industry Is Up Against Something Unlike It’s Ever Seen  </vt:lpstr>
      <vt:lpstr> The Insurance Industry Is Up Against Something Unlike It’s Ever Seen  … and so are you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What this means for consumer complaints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Current Safeguards</vt:lpstr>
      <vt:lpstr>PowerPoint Presentation</vt:lpstr>
      <vt:lpstr>PowerPoint Presentation</vt:lpstr>
      <vt:lpstr>Think like an investigator…</vt:lpstr>
      <vt:lpstr>Think like an investigator…</vt:lpstr>
      <vt:lpstr>Think like an analyst…</vt:lpstr>
      <vt:lpstr>What would you do with this data?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Brent Walker</cp:lastModifiedBy>
  <cp:revision>36</cp:revision>
  <cp:lastPrinted>2026-09-07T18:44:56Z</cp:lastPrinted>
  <dcterms:modified xsi:type="dcterms:W3CDTF">2026-09-08T19:56:18Z</dcterms:modified>
</cp:coreProperties>
</file>